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7" r:id="rId6"/>
    <p:sldId id="292" r:id="rId7"/>
    <p:sldId id="288" r:id="rId8"/>
    <p:sldId id="289" r:id="rId9"/>
    <p:sldId id="290" r:id="rId10"/>
    <p:sldId id="291" r:id="rId11"/>
    <p:sldId id="293" r:id="rId12"/>
    <p:sldId id="294" r:id="rId13"/>
    <p:sldId id="296" r:id="rId14"/>
    <p:sldId id="297" r:id="rId15"/>
    <p:sldId id="298" r:id="rId16"/>
    <p:sldId id="266" r:id="rId17"/>
    <p:sldId id="295"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66FF66"/>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574" autoAdjust="0"/>
    <p:restoredTop sz="94624" autoAdjust="0"/>
  </p:normalViewPr>
  <p:slideViewPr>
    <p:cSldViewPr>
      <p:cViewPr>
        <p:scale>
          <a:sx n="71" d="100"/>
          <a:sy n="71" d="100"/>
        </p:scale>
        <p:origin x="-1308" y="-54"/>
      </p:cViewPr>
      <p:guideLst>
        <p:guide orient="horz" pos="2160"/>
        <p:guide pos="3120"/>
      </p:guideLst>
    </p:cSldViewPr>
  </p:slideViewPr>
  <p:outlineViewPr>
    <p:cViewPr>
      <p:scale>
        <a:sx n="33" d="100"/>
        <a:sy n="33" d="100"/>
      </p:scale>
      <p:origin x="0" y="850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المبني والمعرب</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معنى المبني.</a:t>
            </a:r>
          </a:p>
          <a:p>
            <a:pPr rtl="1" eaLnBrk="1" hangingPunct="1">
              <a:buFont typeface="Arial" pitchFamily="34" charset="0"/>
              <a:buChar char="•"/>
            </a:pPr>
            <a:r>
              <a:rPr lang="ar-SA" b="1" dirty="0" smtClean="0">
                <a:cs typeface="Arial" pitchFamily="34" charset="0"/>
              </a:rPr>
              <a:t>معنى المعرب.</a:t>
            </a:r>
          </a:p>
          <a:p>
            <a:pPr rtl="1" eaLnBrk="1" hangingPunct="1">
              <a:buFont typeface="Arial" pitchFamily="34" charset="0"/>
              <a:buChar char="•"/>
            </a:pPr>
            <a:r>
              <a:rPr lang="ar-SA" b="1" dirty="0" smtClean="0">
                <a:cs typeface="Arial" pitchFamily="34" charset="0"/>
              </a:rPr>
              <a:t>أركان الإعراب وعلاماته.</a:t>
            </a:r>
          </a:p>
          <a:p>
            <a:pPr rtl="1" eaLnBrk="1" hangingPunct="1">
              <a:buFont typeface="Arial" pitchFamily="34" charset="0"/>
              <a:buChar char="•"/>
            </a:pPr>
            <a:r>
              <a:rPr lang="ar-SA" b="1" dirty="0" smtClean="0">
                <a:cs typeface="Arial" pitchFamily="34" charset="0"/>
              </a:rPr>
              <a:t>الإعراب الظاهر والمقدّر.</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buFont typeface="Arial" pitchFamily="34" charset="0"/>
              <a:buChar char="•"/>
            </a:pPr>
            <a:r>
              <a:rPr lang="ar-SA" dirty="0" smtClean="0">
                <a:cs typeface="Arial" pitchFamily="34" charset="0"/>
              </a:rPr>
              <a:t>قال تعالى:(</a:t>
            </a:r>
            <a:r>
              <a:rPr lang="ar-SA" dirty="0" smtClean="0"/>
              <a:t>الَّذِينَ قَالَ لَهُمُ </a:t>
            </a:r>
            <a:r>
              <a:rPr lang="ar-SA" b="1" dirty="0" smtClean="0">
                <a:solidFill>
                  <a:srgbClr val="FF0000"/>
                </a:solidFill>
              </a:rPr>
              <a:t>النَّاسُ</a:t>
            </a:r>
            <a:r>
              <a:rPr lang="ar-SA" b="1" dirty="0" smtClean="0"/>
              <a:t> إِنَّ </a:t>
            </a:r>
            <a:r>
              <a:rPr lang="ar-SA" b="1" dirty="0" smtClean="0">
                <a:solidFill>
                  <a:srgbClr val="FF0000"/>
                </a:solidFill>
              </a:rPr>
              <a:t>النَّاسَ</a:t>
            </a:r>
            <a:r>
              <a:rPr lang="ar-SA" b="1" dirty="0" smtClean="0"/>
              <a:t> </a:t>
            </a:r>
            <a:r>
              <a:rPr lang="ar-SA" dirty="0" smtClean="0"/>
              <a:t>قَدْ جَمَعُواْ لَكُمْ فَاخْشَوْهُمْ فَزَادَهُمْ إِيمَاناً) وقال تعالى(وَلَتَجِدَنَّهُمْ أَحْرَصَ </a:t>
            </a:r>
            <a:r>
              <a:rPr lang="ar-SA" dirty="0" smtClean="0">
                <a:solidFill>
                  <a:srgbClr val="FF0000"/>
                </a:solidFill>
              </a:rPr>
              <a:t>النَّاسِِ</a:t>
            </a:r>
            <a:r>
              <a:rPr lang="ar-SA" dirty="0" smtClean="0"/>
              <a:t> عَلَى حَيَاةٍ وَمِنَ الَّذِينَ أَشْرَكُواْ يَوَدُّ أَحَدُهُمْ لَوْ </a:t>
            </a:r>
            <a:r>
              <a:rPr lang="ar-SA" dirty="0" smtClean="0">
                <a:solidFill>
                  <a:srgbClr val="009900"/>
                </a:solidFill>
              </a:rPr>
              <a:t>يُعَمَّرُ</a:t>
            </a:r>
            <a:r>
              <a:rPr lang="ar-SA" dirty="0" smtClean="0"/>
              <a:t> أَلْفَ سَنَةٍ وَمَا هُوَ بِمُزَحْزِحِهِ مِنَ الْعَذَابِ أَن </a:t>
            </a:r>
            <a:r>
              <a:rPr lang="ar-SA" dirty="0" smtClean="0">
                <a:solidFill>
                  <a:srgbClr val="009900"/>
                </a:solidFill>
              </a:rPr>
              <a:t>يُعَمَّرَ</a:t>
            </a:r>
            <a:r>
              <a:rPr lang="ar-SA" dirty="0" smtClean="0"/>
              <a:t> وَاللَّهُ بَصِيرٌ بِمَا يَعْمَلُونَ).</a:t>
            </a:r>
          </a:p>
          <a:p>
            <a:pPr algn="just" rtl="1" eaLnBrk="1" hangingPunct="1">
              <a:buFont typeface="Arial" pitchFamily="34" charset="0"/>
              <a:buChar char="•"/>
            </a:pPr>
            <a:r>
              <a:rPr lang="ar-SA" dirty="0" smtClean="0"/>
              <a:t>وقال تعالى:(أتستبدلون </a:t>
            </a:r>
            <a:r>
              <a:rPr lang="ar-SA" dirty="0" smtClean="0">
                <a:solidFill>
                  <a:srgbClr val="00B0F0"/>
                </a:solidFill>
              </a:rPr>
              <a:t>الذيْ</a:t>
            </a:r>
            <a:r>
              <a:rPr lang="ar-SA" dirty="0" smtClean="0"/>
              <a:t> هو أدنى </a:t>
            </a:r>
            <a:r>
              <a:rPr lang="ar-SA" dirty="0" smtClean="0">
                <a:solidFill>
                  <a:srgbClr val="00B0F0"/>
                </a:solidFill>
              </a:rPr>
              <a:t>بالذيْ</a:t>
            </a:r>
            <a:r>
              <a:rPr lang="ar-SA" dirty="0" smtClean="0"/>
              <a:t> هو خيرٌ )وقال تعالى(إذْ تبرّأ </a:t>
            </a:r>
            <a:r>
              <a:rPr lang="ar-SA" dirty="0" smtClean="0">
                <a:solidFill>
                  <a:srgbClr val="7030A0"/>
                </a:solidFill>
              </a:rPr>
              <a:t>الذينَ</a:t>
            </a:r>
            <a:r>
              <a:rPr lang="ar-SA" dirty="0" smtClean="0"/>
              <a:t> اتُّبعوا من </a:t>
            </a:r>
            <a:r>
              <a:rPr lang="ar-SA" dirty="0" smtClean="0">
                <a:solidFill>
                  <a:srgbClr val="7030A0"/>
                </a:solidFill>
              </a:rPr>
              <a:t>الذينَ</a:t>
            </a:r>
            <a:r>
              <a:rPr lang="ar-SA" dirty="0" smtClean="0"/>
              <a:t> اتَّبِعوا)</a:t>
            </a:r>
          </a:p>
          <a:p>
            <a:pPr algn="just" rtl="1" eaLnBrk="1" hangingPunct="1">
              <a:buFont typeface="Arial" pitchFamily="34" charset="0"/>
              <a:buChar char="•"/>
            </a:pPr>
            <a:r>
              <a:rPr lang="ar-SA" dirty="0" smtClean="0"/>
              <a:t>لاحظ، لماذا تغيرت حركة آخر كلمتي(الناس ويُعمّر) ولم تتغير حركة آخر كلمتي (الذي والذين)</a:t>
            </a:r>
          </a:p>
          <a:p>
            <a:pPr algn="just" rtl="1" eaLnBrk="1" hangingPunct="1"/>
            <a:endParaRPr lang="ar-SA" dirty="0" smtClean="0"/>
          </a:p>
          <a:p>
            <a:pPr algn="just" rtl="1" eaLnBrk="1" hangingPunct="1">
              <a:buFont typeface="Arial" pitchFamily="34" charset="0"/>
              <a:buChar char="•"/>
            </a:pP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cs typeface="Arial" pitchFamily="34" charset="0"/>
              </a:rPr>
              <a:t>والمعرب</a:t>
            </a:r>
            <a:r>
              <a:rPr lang="en-US" sz="4000" b="1" dirty="0" smtClean="0">
                <a:cs typeface="Arial" pitchFamily="34" charset="0"/>
              </a:rPr>
              <a:t> </a:t>
            </a:r>
            <a:r>
              <a:rPr lang="ar-SA" sz="4000" b="1" dirty="0" smtClean="0">
                <a:cs typeface="Arial" pitchFamily="34" charset="0"/>
              </a:rPr>
              <a:t>معنى المبني</a:t>
            </a:r>
            <a:br>
              <a:rPr lang="ar-SA" sz="4000" b="1" dirty="0" smtClean="0">
                <a:cs typeface="Arial" pitchFamily="34" charset="0"/>
              </a:rPr>
            </a:b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448800" cy="4678363"/>
          </a:xfrm>
        </p:spPr>
        <p:txBody>
          <a:bodyPr/>
          <a:lstStyle/>
          <a:p>
            <a:pPr algn="just" rtl="1" eaLnBrk="1" hangingPunct="1"/>
            <a:r>
              <a:rPr lang="ar-SA" sz="2600" b="1" dirty="0" smtClean="0">
                <a:cs typeface="Arial" pitchFamily="34" charset="0"/>
              </a:rPr>
              <a:t>البناء: هو لزوم آخر الكلمة حالة واحدة وإن تغير موقعها الإعرابي كإن تلزم السكون مثل(مَنْ) الاستفهامية و(كمْ) وقد تلزم الكسر مثل (هؤلاءِ) و(أمسِ) وقد تلزم الضم مثل(منذُ) و(حيثُ) وقد تلزم الفتحَ مثل (أينَ) و(ثمَّ).</a:t>
            </a:r>
          </a:p>
          <a:p>
            <a:pPr algn="just" rtl="1" eaLnBrk="1" hangingPunct="1">
              <a:buFont typeface="Arial" pitchFamily="34" charset="0"/>
              <a:buNone/>
            </a:pPr>
            <a:r>
              <a:rPr lang="ar-SA" sz="2600" b="1" dirty="0" smtClean="0">
                <a:solidFill>
                  <a:srgbClr val="FF0000"/>
                </a:solidFill>
                <a:cs typeface="Arial" pitchFamily="34" charset="0"/>
              </a:rPr>
              <a:t>نستنتج مما سبق أن كلمتي (الذي) و(الذين) في الآيات السابقة مبنيتان.</a:t>
            </a:r>
          </a:p>
          <a:p>
            <a:pPr algn="just" rtl="1" eaLnBrk="1" hangingPunct="1"/>
            <a:r>
              <a:rPr lang="ar-SA" sz="2600" b="1" dirty="0" smtClean="0">
                <a:cs typeface="Arial" pitchFamily="34" charset="0"/>
              </a:rPr>
              <a:t>الإعراب في اللغة: </a:t>
            </a:r>
            <a:r>
              <a:rPr lang="ar-SA" sz="2600" b="1" dirty="0" smtClean="0">
                <a:solidFill>
                  <a:srgbClr val="00B050"/>
                </a:solidFill>
                <a:cs typeface="Arial" pitchFamily="34" charset="0"/>
              </a:rPr>
              <a:t>هو الإبانة والإفصاح عما في النفس</a:t>
            </a:r>
            <a:r>
              <a:rPr lang="ar-SA" sz="2600" b="1" dirty="0" smtClean="0">
                <a:cs typeface="Arial" pitchFamily="34" charset="0"/>
              </a:rPr>
              <a:t>، ولما كان تغيُّرُ آخر الكلمات يدل على معانٍ معينة صار إفصاحاً عما في النفس وبالتالي هو إعراب، فالإعراب اصطلاحاً هو:تغيّرُ حالة آخر الكلمة بتغير موقعها الإعرابي أو بتغير العامل فيها.</a:t>
            </a:r>
          </a:p>
          <a:p>
            <a:pPr algn="just" rtl="1" eaLnBrk="1" hangingPunct="1">
              <a:buNone/>
            </a:pPr>
            <a:r>
              <a:rPr lang="ar-SA" sz="2600" b="1" dirty="0" smtClean="0">
                <a:cs typeface="Arial" pitchFamily="34" charset="0"/>
              </a:rPr>
              <a:t> </a:t>
            </a:r>
            <a:r>
              <a:rPr lang="ar-SA" sz="2600" b="1" dirty="0" smtClean="0">
                <a:solidFill>
                  <a:srgbClr val="FF3300"/>
                </a:solidFill>
                <a:cs typeface="Arial" pitchFamily="34" charset="0"/>
              </a:rPr>
              <a:t>نستنتج مما سبق أن كلمتي (الناس) و(يعمَّر) معربتان.</a:t>
            </a:r>
          </a:p>
          <a:p>
            <a:pPr algn="just" rtl="1" eaLnBrk="1" hangingPunct="1">
              <a:buFont typeface="Arial" pitchFamily="34" charset="0"/>
              <a:buNone/>
            </a:pPr>
            <a:endParaRPr lang="en-US" sz="2600" b="1" dirty="0" smtClean="0">
              <a:solidFill>
                <a:srgbClr val="FF00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أركان الإعراب</a:t>
            </a:r>
            <a:endParaRPr lang="ar-SA" dirty="0"/>
          </a:p>
        </p:txBody>
      </p:sp>
      <p:sp>
        <p:nvSpPr>
          <p:cNvPr id="3" name="Content Placeholder 2"/>
          <p:cNvSpPr>
            <a:spLocks noGrp="1"/>
          </p:cNvSpPr>
          <p:nvPr>
            <p:ph idx="1"/>
          </p:nvPr>
        </p:nvSpPr>
        <p:spPr>
          <a:xfrm>
            <a:off x="495300" y="1600200"/>
            <a:ext cx="8915400" cy="4800600"/>
          </a:xfrm>
        </p:spPr>
        <p:txBody>
          <a:bodyPr/>
          <a:lstStyle/>
          <a:p>
            <a:r>
              <a:rPr lang="ar-SA" sz="2800" dirty="0" smtClean="0"/>
              <a:t>للإعراب </a:t>
            </a:r>
            <a:r>
              <a:rPr lang="ar-SA" sz="2800" dirty="0" smtClean="0">
                <a:solidFill>
                  <a:srgbClr val="FF0000"/>
                </a:solidFill>
              </a:rPr>
              <a:t>ثلاثة</a:t>
            </a:r>
            <a:r>
              <a:rPr lang="ar-SA" sz="2800" dirty="0" smtClean="0"/>
              <a:t> أركان هي:</a:t>
            </a:r>
          </a:p>
          <a:p>
            <a:pPr marL="514350" indent="-514350" rtl="1">
              <a:buFont typeface="+mj-lt"/>
              <a:buAutoNum type="arabicPeriod"/>
            </a:pPr>
            <a:r>
              <a:rPr lang="ar-SA" sz="2800" dirty="0" smtClean="0">
                <a:solidFill>
                  <a:srgbClr val="FF0000"/>
                </a:solidFill>
              </a:rPr>
              <a:t>الموقع</a:t>
            </a:r>
            <a:r>
              <a:rPr lang="ar-SA" sz="2800" dirty="0" smtClean="0"/>
              <a:t> الإعرابي(فاعل، مفعول، مبتدأ، خبر...)</a:t>
            </a:r>
          </a:p>
          <a:p>
            <a:pPr marL="514350" indent="-514350" rtl="1">
              <a:buFont typeface="+mj-lt"/>
              <a:buAutoNum type="arabicPeriod"/>
            </a:pPr>
            <a:r>
              <a:rPr lang="ar-SA" sz="2800" dirty="0" smtClean="0">
                <a:solidFill>
                  <a:srgbClr val="009900"/>
                </a:solidFill>
              </a:rPr>
              <a:t>الحالة</a:t>
            </a:r>
            <a:r>
              <a:rPr lang="ar-SA" sz="2800" dirty="0" smtClean="0"/>
              <a:t> الإعرابية(مرفوع، منصوب، مجرور، مجزوم، مبني)</a:t>
            </a:r>
          </a:p>
          <a:p>
            <a:pPr marL="514350" indent="-514350" rtl="1">
              <a:buFont typeface="+mj-lt"/>
              <a:buAutoNum type="arabicPeriod"/>
            </a:pPr>
            <a:r>
              <a:rPr lang="ar-SA" sz="2800" dirty="0" smtClean="0">
                <a:solidFill>
                  <a:srgbClr val="0070C0"/>
                </a:solidFill>
              </a:rPr>
              <a:t>العلامة</a:t>
            </a:r>
            <a:r>
              <a:rPr lang="ar-SA" sz="2800" dirty="0" smtClean="0"/>
              <a:t> الإعرابية(الضمة، الفتحة، الكسرة، الألف، الواو...)</a:t>
            </a:r>
          </a:p>
          <a:p>
            <a:pPr marL="514350" indent="-514350" rtl="1"/>
            <a:r>
              <a:rPr lang="ar-SA" sz="2800" dirty="0" smtClean="0">
                <a:solidFill>
                  <a:srgbClr val="FF0000"/>
                </a:solidFill>
              </a:rPr>
              <a:t>تطبيق:أعرب ما تحته خط:</a:t>
            </a:r>
          </a:p>
          <a:p>
            <a:pPr marL="514350" indent="-514350" rtl="1"/>
            <a:r>
              <a:rPr lang="ar-SA" sz="2800" dirty="0" smtClean="0"/>
              <a:t>”قل لو كان </a:t>
            </a:r>
            <a:r>
              <a:rPr lang="ar-SA" sz="2800" u="sng" dirty="0" smtClean="0"/>
              <a:t>البحرُ</a:t>
            </a:r>
            <a:r>
              <a:rPr lang="ar-SA" sz="2800" dirty="0" smtClean="0"/>
              <a:t> </a:t>
            </a:r>
            <a:r>
              <a:rPr lang="ar-SA" sz="2800" u="sng" dirty="0" smtClean="0"/>
              <a:t>مداداً</a:t>
            </a:r>
            <a:r>
              <a:rPr lang="ar-SA" sz="2800" dirty="0" smtClean="0"/>
              <a:t> لكلماتِ ربي...“</a:t>
            </a:r>
          </a:p>
          <a:p>
            <a:pPr marL="514350" indent="-514350" rtl="1"/>
            <a:r>
              <a:rPr lang="ar-SA" sz="2800" dirty="0" smtClean="0"/>
              <a:t>البحرُ: </a:t>
            </a:r>
            <a:r>
              <a:rPr lang="ar-SA" sz="2800" dirty="0" smtClean="0">
                <a:solidFill>
                  <a:srgbClr val="FF0000"/>
                </a:solidFill>
              </a:rPr>
              <a:t>اسم كان </a:t>
            </a:r>
            <a:r>
              <a:rPr lang="ar-SA" sz="2800" dirty="0" smtClean="0">
                <a:solidFill>
                  <a:srgbClr val="009900"/>
                </a:solidFill>
              </a:rPr>
              <a:t>مرفوع</a:t>
            </a:r>
            <a:r>
              <a:rPr lang="ar-SA" sz="2800" dirty="0" smtClean="0"/>
              <a:t> وعلامة رفعه </a:t>
            </a:r>
            <a:r>
              <a:rPr lang="ar-SA" sz="2800" dirty="0" smtClean="0">
                <a:solidFill>
                  <a:srgbClr val="0070C0"/>
                </a:solidFill>
              </a:rPr>
              <a:t>الضمة</a:t>
            </a:r>
          </a:p>
          <a:p>
            <a:pPr marL="514350" indent="-514350" rtl="1"/>
            <a:r>
              <a:rPr lang="ar-SA" sz="2800" dirty="0" smtClean="0"/>
              <a:t>مداداً: </a:t>
            </a:r>
            <a:r>
              <a:rPr lang="ar-SA" sz="2800" dirty="0" smtClean="0">
                <a:solidFill>
                  <a:srgbClr val="FF0000"/>
                </a:solidFill>
              </a:rPr>
              <a:t>خبر كان </a:t>
            </a:r>
            <a:r>
              <a:rPr lang="ar-SA" sz="2800" dirty="0" smtClean="0">
                <a:solidFill>
                  <a:srgbClr val="009900"/>
                </a:solidFill>
              </a:rPr>
              <a:t>منصوب</a:t>
            </a:r>
            <a:r>
              <a:rPr lang="ar-SA" sz="2800" dirty="0" smtClean="0"/>
              <a:t> وعلامة نصبه </a:t>
            </a:r>
            <a:r>
              <a:rPr lang="ar-SA" sz="2800" dirty="0" smtClean="0">
                <a:solidFill>
                  <a:srgbClr val="0070C0"/>
                </a:solidFill>
              </a:rPr>
              <a:t>الفتحة</a:t>
            </a:r>
          </a:p>
          <a:p>
            <a:pPr marL="514350" indent="-514350" rtl="1"/>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علامات الإعراب</a:t>
            </a:r>
            <a:endParaRPr lang="ar-SA" dirty="0"/>
          </a:p>
        </p:txBody>
      </p:sp>
      <p:sp>
        <p:nvSpPr>
          <p:cNvPr id="3" name="Content Placeholder 2"/>
          <p:cNvSpPr>
            <a:spLocks noGrp="1"/>
          </p:cNvSpPr>
          <p:nvPr>
            <p:ph idx="1"/>
          </p:nvPr>
        </p:nvSpPr>
        <p:spPr>
          <a:xfrm>
            <a:off x="495300" y="1143000"/>
            <a:ext cx="8915400" cy="5105400"/>
          </a:xfrm>
        </p:spPr>
        <p:txBody>
          <a:bodyPr/>
          <a:lstStyle/>
          <a:p>
            <a:pPr rtl="1">
              <a:buFont typeface="Arial" pitchFamily="34" charset="0"/>
              <a:buChar char="•"/>
            </a:pPr>
            <a:endParaRPr lang="ar-SA" dirty="0" smtClean="0"/>
          </a:p>
          <a:p>
            <a:pPr rtl="1">
              <a:buFont typeface="Arial" pitchFamily="34" charset="0"/>
              <a:buChar char="•"/>
            </a:pPr>
            <a:r>
              <a:rPr lang="ar-SA" dirty="0" smtClean="0"/>
              <a:t>علامات الإعراب هي الأثر الذي يُظهره العامل على أواخر الكلمات. فهي </a:t>
            </a:r>
            <a:r>
              <a:rPr lang="ar-SA" dirty="0" smtClean="0">
                <a:solidFill>
                  <a:srgbClr val="FF0000"/>
                </a:solidFill>
              </a:rPr>
              <a:t>أثر-</a:t>
            </a:r>
            <a:r>
              <a:rPr lang="ar-SA" dirty="0" smtClean="0"/>
              <a:t>----يسببه </a:t>
            </a:r>
            <a:r>
              <a:rPr lang="ar-SA" dirty="0" smtClean="0">
                <a:solidFill>
                  <a:srgbClr val="FF0000"/>
                </a:solidFill>
              </a:rPr>
              <a:t>عامل-</a:t>
            </a:r>
            <a:r>
              <a:rPr lang="ar-SA" dirty="0" smtClean="0"/>
              <a:t>------محله </a:t>
            </a:r>
            <a:r>
              <a:rPr lang="ar-SA" dirty="0" smtClean="0">
                <a:solidFill>
                  <a:srgbClr val="FF0000"/>
                </a:solidFill>
              </a:rPr>
              <a:t>أواخر</a:t>
            </a:r>
            <a:r>
              <a:rPr lang="ar-SA" dirty="0" smtClean="0"/>
              <a:t> الكلمات، ففي قولنا: إنَّ </a:t>
            </a:r>
            <a:r>
              <a:rPr lang="ar-SA" dirty="0" smtClean="0">
                <a:solidFill>
                  <a:srgbClr val="009900"/>
                </a:solidFill>
              </a:rPr>
              <a:t>اللهَ</a:t>
            </a:r>
            <a:r>
              <a:rPr lang="ar-SA" dirty="0" smtClean="0"/>
              <a:t> غفورٌ، فإن </a:t>
            </a:r>
            <a:r>
              <a:rPr lang="ar-SA" dirty="0" smtClean="0">
                <a:solidFill>
                  <a:srgbClr val="FF0000"/>
                </a:solidFill>
              </a:rPr>
              <a:t>فتحة</a:t>
            </a:r>
            <a:r>
              <a:rPr lang="ar-SA" dirty="0" smtClean="0"/>
              <a:t> لفظ الجلالة أثر سببته (</a:t>
            </a:r>
            <a:r>
              <a:rPr lang="ar-SA" dirty="0" smtClean="0">
                <a:solidFill>
                  <a:srgbClr val="FF0000"/>
                </a:solidFill>
              </a:rPr>
              <a:t>إنّ</a:t>
            </a:r>
            <a:r>
              <a:rPr lang="ar-SA" dirty="0" smtClean="0"/>
              <a:t>) ومحله </a:t>
            </a:r>
            <a:r>
              <a:rPr lang="ar-SA" dirty="0" smtClean="0">
                <a:solidFill>
                  <a:srgbClr val="FF0000"/>
                </a:solidFill>
              </a:rPr>
              <a:t>الهاء</a:t>
            </a:r>
          </a:p>
          <a:p>
            <a:pPr rtl="1">
              <a:buFont typeface="Arial" pitchFamily="34" charset="0"/>
              <a:buChar char="•"/>
            </a:pPr>
            <a:endParaRPr lang="ar-SA" dirty="0" smtClean="0"/>
          </a:p>
          <a:p>
            <a:pPr rtl="1"/>
            <a:r>
              <a:rPr lang="ar-SA" dirty="0" smtClean="0">
                <a:solidFill>
                  <a:srgbClr val="FF0000"/>
                </a:solidFill>
              </a:rPr>
              <a:t>   </a:t>
            </a:r>
          </a:p>
          <a:p>
            <a:pPr rtl="1"/>
            <a:r>
              <a:rPr lang="ar-SA" dirty="0" smtClean="0">
                <a:solidFill>
                  <a:srgbClr val="FF0000"/>
                </a:solidFill>
              </a:rPr>
              <a:t>                       </a:t>
            </a:r>
            <a:r>
              <a:rPr lang="ar-SA" sz="4000" dirty="0" smtClean="0">
                <a:solidFill>
                  <a:srgbClr val="FF0000"/>
                </a:solidFill>
              </a:rPr>
              <a:t>إنّ الله َ غفورٌ</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cxnSp>
        <p:nvCxnSpPr>
          <p:cNvPr id="6" name="Straight Arrow Connector 5"/>
          <p:cNvCxnSpPr/>
          <p:nvPr/>
        </p:nvCxnSpPr>
        <p:spPr>
          <a:xfrm rot="5400000">
            <a:off x="6172200" y="45712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5410994" y="4571206"/>
            <a:ext cx="762000" cy="1539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4800600" y="4419600"/>
            <a:ext cx="990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6172200" y="33528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عامل</a:t>
            </a:r>
            <a:endParaRPr lang="ar-SA" dirty="0"/>
          </a:p>
        </p:txBody>
      </p:sp>
      <p:sp>
        <p:nvSpPr>
          <p:cNvPr id="14" name="Oval 13"/>
          <p:cNvSpPr/>
          <p:nvPr/>
        </p:nvSpPr>
        <p:spPr>
          <a:xfrm>
            <a:off x="5181600" y="34290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أثر</a:t>
            </a:r>
            <a:endParaRPr lang="ar-SA" dirty="0"/>
          </a:p>
        </p:txBody>
      </p:sp>
      <p:sp>
        <p:nvSpPr>
          <p:cNvPr id="17" name="Oval 16"/>
          <p:cNvSpPr/>
          <p:nvPr/>
        </p:nvSpPr>
        <p:spPr>
          <a:xfrm>
            <a:off x="4267200" y="35052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محلّ</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أنواع علامات الإعراب</a:t>
            </a:r>
            <a:endParaRPr lang="ar-SA" dirty="0"/>
          </a:p>
        </p:txBody>
      </p:sp>
      <p:sp>
        <p:nvSpPr>
          <p:cNvPr id="3" name="Content Placeholder 2"/>
          <p:cNvSpPr>
            <a:spLocks noGrp="1"/>
          </p:cNvSpPr>
          <p:nvPr>
            <p:ph idx="1"/>
          </p:nvPr>
        </p:nvSpPr>
        <p:spPr>
          <a:xfrm>
            <a:off x="457200" y="1600200"/>
            <a:ext cx="8915400" cy="4525963"/>
          </a:xfrm>
          <a:ln>
            <a:solidFill>
              <a:schemeClr val="bg1">
                <a:lumMod val="75000"/>
              </a:schemeClr>
            </a:solidFill>
          </a:ln>
        </p:spPr>
        <p:txBody>
          <a:bodyPr/>
          <a:lstStyle/>
          <a:p>
            <a:r>
              <a:rPr lang="ar-SA" dirty="0" smtClean="0"/>
              <a:t>للإعراب علامات كثيرة، ويمكننا تصنيفها في نوعين: علامات إعراب أصلية وعلامات إعراب فرعية.</a:t>
            </a:r>
          </a:p>
          <a:p>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علامات الإعراب الأصلية</a:t>
            </a:r>
            <a:r>
              <a:rPr lang="ar-SA" dirty="0" smtClean="0"/>
              <a:t>: وهي أربع علامات:</a:t>
            </a:r>
          </a:p>
          <a:p>
            <a:r>
              <a:rPr lang="ar-SA" dirty="0" smtClean="0">
                <a:solidFill>
                  <a:srgbClr val="FF3300"/>
                </a:solidFill>
              </a:rPr>
              <a:t>الضمةُ</a:t>
            </a:r>
            <a:r>
              <a:rPr lang="ar-SA" dirty="0" smtClean="0"/>
              <a:t>: وهي الأصل في حالة الرفع، </a:t>
            </a:r>
            <a:r>
              <a:rPr lang="ar-SA" dirty="0" smtClean="0">
                <a:solidFill>
                  <a:srgbClr val="FF3300"/>
                </a:solidFill>
              </a:rPr>
              <a:t>والكسرة</a:t>
            </a:r>
            <a:r>
              <a:rPr lang="ar-SA" dirty="0" smtClean="0"/>
              <a:t> وهي الأصل في حالة الجر، </a:t>
            </a:r>
            <a:r>
              <a:rPr lang="ar-SA" dirty="0" smtClean="0">
                <a:solidFill>
                  <a:srgbClr val="FF3300"/>
                </a:solidFill>
              </a:rPr>
              <a:t>والفتحة</a:t>
            </a:r>
            <a:r>
              <a:rPr lang="ar-SA" dirty="0" smtClean="0"/>
              <a:t> وهي الأصل في حالة النصب، </a:t>
            </a:r>
            <a:r>
              <a:rPr lang="ar-SA" dirty="0" smtClean="0">
                <a:solidFill>
                  <a:srgbClr val="FF3300"/>
                </a:solidFill>
              </a:rPr>
              <a:t>والسكون</a:t>
            </a:r>
            <a:r>
              <a:rPr lang="ar-SA" dirty="0" smtClean="0"/>
              <a:t> وهو الأصل في حالة الجزم.</a:t>
            </a:r>
          </a:p>
          <a:p>
            <a:r>
              <a:rPr lang="ar-SA" i="1" u="sng" dirty="0" smtClean="0"/>
              <a:t>والجر يكون للأسماء فقط</a:t>
            </a:r>
            <a:r>
              <a:rPr lang="ar-SA" i="1" u="sng" dirty="0" smtClean="0">
                <a:solidFill>
                  <a:srgbClr val="FF0000"/>
                </a:solidFill>
              </a:rPr>
              <a:t>//</a:t>
            </a:r>
            <a:r>
              <a:rPr lang="ar-SA" i="1" u="sng" dirty="0" smtClean="0"/>
              <a:t> والجزم للأفعال فقط</a:t>
            </a:r>
            <a:r>
              <a:rPr lang="ar-SA" i="1" u="sng" dirty="0" smtClean="0">
                <a:solidFill>
                  <a:srgbClr val="FF0000"/>
                </a:solidFill>
              </a:rPr>
              <a:t>//</a:t>
            </a:r>
            <a:r>
              <a:rPr lang="ar-SA" i="1" u="sng" dirty="0" smtClean="0"/>
              <a:t> أما الرفع والنصب فمشتركان بينهما </a:t>
            </a:r>
            <a:endParaRPr lang="ar-SA" i="1" u="sng"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علامات الإعراب الفرعية:</a:t>
            </a:r>
            <a:b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endParaRPr lang="ar-SA" dirty="0"/>
          </a:p>
        </p:txBody>
      </p:sp>
      <p:sp>
        <p:nvSpPr>
          <p:cNvPr id="3" name="Content Placeholder 2"/>
          <p:cNvSpPr>
            <a:spLocks noGrp="1"/>
          </p:cNvSpPr>
          <p:nvPr>
            <p:ph idx="1"/>
          </p:nvPr>
        </p:nvSpPr>
        <p:spPr>
          <a:xfrm>
            <a:off x="457200" y="1600200"/>
            <a:ext cx="8915400" cy="4525963"/>
          </a:xfrm>
        </p:spPr>
        <p:txBody>
          <a:bodyPr/>
          <a:lstStyle/>
          <a:p>
            <a:pPr algn="just" rtl="1"/>
            <a:r>
              <a:rPr lang="ar-SA" dirty="0" smtClean="0"/>
              <a:t>هناك علامات فرعية تنوب عن هذه العلامات الأصلية كما مر بك، مثل </a:t>
            </a:r>
            <a:r>
              <a:rPr lang="ar-SA" dirty="0" smtClean="0">
                <a:solidFill>
                  <a:srgbClr val="FF0000"/>
                </a:solidFill>
              </a:rPr>
              <a:t>الألف</a:t>
            </a:r>
            <a:r>
              <a:rPr lang="ar-SA" dirty="0" smtClean="0"/>
              <a:t> وهي علامة لرفع المثنى، وعلامة لنصب الأسماء الستة </a:t>
            </a:r>
            <a:r>
              <a:rPr lang="ar-SA" dirty="0" smtClean="0">
                <a:solidFill>
                  <a:srgbClr val="FF0000"/>
                </a:solidFill>
              </a:rPr>
              <a:t>والواو</a:t>
            </a:r>
            <a:r>
              <a:rPr lang="ar-SA" dirty="0" smtClean="0"/>
              <a:t> وهي علامة لرفع جمع المذكر السالم والأسماء الستة، و</a:t>
            </a:r>
            <a:r>
              <a:rPr lang="ar-SA" dirty="0" smtClean="0">
                <a:solidFill>
                  <a:srgbClr val="FF0000"/>
                </a:solidFill>
              </a:rPr>
              <a:t>الياء</a:t>
            </a:r>
            <a:r>
              <a:rPr lang="ar-SA" dirty="0" smtClean="0"/>
              <a:t> وهي علامة لنصب وجر جمع المذكر السالم والمثنى و</a:t>
            </a:r>
            <a:r>
              <a:rPr lang="ar-SA" dirty="0" smtClean="0">
                <a:solidFill>
                  <a:srgbClr val="FF0000"/>
                </a:solidFill>
              </a:rPr>
              <a:t>ثبوت النون</a:t>
            </a:r>
            <a:r>
              <a:rPr lang="ar-SA" dirty="0" smtClean="0"/>
              <a:t> علامة رفع الأفعال الخمسة </a:t>
            </a:r>
            <a:r>
              <a:rPr lang="ar-SA" dirty="0" smtClean="0">
                <a:solidFill>
                  <a:srgbClr val="FF0000"/>
                </a:solidFill>
              </a:rPr>
              <a:t>وحذف النون</a:t>
            </a:r>
            <a:r>
              <a:rPr lang="ar-SA" dirty="0" smtClean="0"/>
              <a:t> علامة جزم ونصب الأفعال الخمسة، وا</a:t>
            </a:r>
            <a:r>
              <a:rPr lang="ar-SA" dirty="0" smtClean="0">
                <a:solidFill>
                  <a:srgbClr val="FF0000"/>
                </a:solidFill>
              </a:rPr>
              <a:t>لفتحةُ</a:t>
            </a:r>
            <a:r>
              <a:rPr lang="ar-SA" dirty="0" smtClean="0"/>
              <a:t> علامة جر الممنوع من الصرف وا</a:t>
            </a:r>
            <a:r>
              <a:rPr lang="ar-SA" dirty="0" smtClean="0">
                <a:solidFill>
                  <a:srgbClr val="FF0000"/>
                </a:solidFill>
              </a:rPr>
              <a:t>لكسرة</a:t>
            </a:r>
            <a:r>
              <a:rPr lang="ar-SA" dirty="0" smtClean="0"/>
              <a:t> علامة نصب جمع المؤنث السالم.</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2400"/>
            <a:ext cx="8915400" cy="838200"/>
          </a:xfrm>
        </p:spPr>
        <p:txBody>
          <a:bodyPr/>
          <a:lstStyle/>
          <a:p>
            <a:r>
              <a:rPr lang="ar-SA" dirty="0" smtClean="0"/>
              <a:t>تطبيق على علامات الإعراب</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
        <p:nvSpPr>
          <p:cNvPr id="6" name="Content Placeholder 5"/>
          <p:cNvSpPr>
            <a:spLocks noGrp="1"/>
          </p:cNvSpPr>
          <p:nvPr>
            <p:ph idx="1"/>
          </p:nvPr>
        </p:nvSpPr>
        <p:spPr>
          <a:xfrm>
            <a:off x="0" y="1295400"/>
            <a:ext cx="9448800" cy="5029199"/>
          </a:xfrm>
        </p:spPr>
        <p:txBody>
          <a:bodyPr/>
          <a:lstStyle/>
          <a:p>
            <a:r>
              <a:rPr lang="ar-SA" sz="2800" dirty="0" smtClean="0">
                <a:solidFill>
                  <a:srgbClr val="FF3300"/>
                </a:solidFill>
              </a:rPr>
              <a:t>قال الشافعي رحمه الله:(ماجادلني </a:t>
            </a:r>
            <a:r>
              <a:rPr lang="ar-SA" sz="2800" u="sng" dirty="0" smtClean="0">
                <a:solidFill>
                  <a:srgbClr val="FF3300"/>
                </a:solidFill>
              </a:rPr>
              <a:t>جاهلٌ</a:t>
            </a:r>
            <a:r>
              <a:rPr lang="ar-SA" sz="2800" dirty="0" smtClean="0">
                <a:solidFill>
                  <a:srgbClr val="FF3300"/>
                </a:solidFill>
              </a:rPr>
              <a:t> الا غلبني، وما جادلتُ </a:t>
            </a:r>
            <a:endParaRPr lang="en-US" sz="2800" dirty="0" smtClean="0">
              <a:solidFill>
                <a:srgbClr val="FF3300"/>
              </a:solidFill>
            </a:endParaRPr>
          </a:p>
          <a:p>
            <a:r>
              <a:rPr lang="ar-SA" sz="2800" u="sng" dirty="0" smtClean="0">
                <a:solidFill>
                  <a:srgbClr val="FF3300"/>
                </a:solidFill>
              </a:rPr>
              <a:t>عالما</a:t>
            </a:r>
            <a:r>
              <a:rPr lang="ar-SA" sz="2800" dirty="0" smtClean="0">
                <a:solidFill>
                  <a:srgbClr val="FF3300"/>
                </a:solidFill>
              </a:rPr>
              <a:t> إلا غلبته)</a:t>
            </a:r>
            <a:r>
              <a:rPr lang="ar-SA" sz="2800" dirty="0" smtClean="0"/>
              <a:t> </a:t>
            </a:r>
            <a:endParaRPr lang="en-US" sz="2800" dirty="0" smtClean="0"/>
          </a:p>
          <a:p>
            <a:r>
              <a:rPr lang="ar-SA" sz="2800" i="1" dirty="0" smtClean="0"/>
              <a:t>جاهل: فاعل مرفوع وعلامة رفعه الضمة الظاهرة على آخره.</a:t>
            </a:r>
          </a:p>
          <a:p>
            <a:r>
              <a:rPr lang="ar-SA" sz="2800" i="1" dirty="0" smtClean="0"/>
              <a:t>عالماً: مفعول به منصوب وعلامة نصبه الفتحة الظاهرة على آخره</a:t>
            </a:r>
            <a:endParaRPr lang="en-US" sz="2800" i="1" dirty="0" smtClean="0"/>
          </a:p>
          <a:p>
            <a:r>
              <a:rPr lang="ar-SA" sz="2800" dirty="0" smtClean="0"/>
              <a:t>قال المتنبي: </a:t>
            </a:r>
          </a:p>
          <a:p>
            <a:r>
              <a:rPr lang="ar-SA" sz="2800" u="sng" dirty="0" smtClean="0">
                <a:solidFill>
                  <a:srgbClr val="FF3300"/>
                </a:solidFill>
              </a:rPr>
              <a:t>ذو</a:t>
            </a:r>
            <a:r>
              <a:rPr lang="ar-SA" sz="2800" dirty="0" smtClean="0">
                <a:solidFill>
                  <a:srgbClr val="FF3300"/>
                </a:solidFill>
              </a:rPr>
              <a:t> </a:t>
            </a:r>
            <a:r>
              <a:rPr lang="ar-SA" sz="2800" u="sng" dirty="0" smtClean="0">
                <a:solidFill>
                  <a:srgbClr val="FF3300"/>
                </a:solidFill>
              </a:rPr>
              <a:t>العقلِ</a:t>
            </a:r>
            <a:r>
              <a:rPr lang="ar-SA" sz="2800" dirty="0" smtClean="0">
                <a:solidFill>
                  <a:srgbClr val="FF3300"/>
                </a:solidFill>
              </a:rPr>
              <a:t> يشقى في النعيم بعقلهِ  وأخو الجهالة في الشقاوةِ ينعمُ</a:t>
            </a:r>
            <a:endParaRPr lang="en-US" sz="2800" dirty="0" smtClean="0">
              <a:solidFill>
                <a:srgbClr val="FF3300"/>
              </a:solidFill>
            </a:endParaRPr>
          </a:p>
          <a:p>
            <a:r>
              <a:rPr lang="ar-SA" sz="2800" i="1" dirty="0" smtClean="0"/>
              <a:t>ذو: مبتدأ مرفوع وعلامة رفعه الواو لأنه من الأسماء الستة.</a:t>
            </a:r>
          </a:p>
          <a:p>
            <a:r>
              <a:rPr lang="ar-SA" sz="2800" dirty="0" smtClean="0"/>
              <a:t>العقلِ: مضاف إليه مجرور وعلامة جره الكسرة.</a:t>
            </a:r>
          </a:p>
          <a:p>
            <a:r>
              <a:rPr lang="ar-SA" sz="2800" dirty="0" smtClean="0"/>
              <a:t>”</a:t>
            </a:r>
            <a:r>
              <a:rPr lang="ar-SA" sz="2800" dirty="0" smtClean="0">
                <a:solidFill>
                  <a:srgbClr val="FF3300"/>
                </a:solidFill>
              </a:rPr>
              <a:t>فإن لم </a:t>
            </a:r>
            <a:r>
              <a:rPr lang="ar-SA" sz="2800" u="sng" dirty="0" smtClean="0">
                <a:solidFill>
                  <a:srgbClr val="FF3300"/>
                </a:solidFill>
              </a:rPr>
              <a:t>تفعلوا</a:t>
            </a:r>
            <a:r>
              <a:rPr lang="ar-SA" sz="2800" dirty="0" smtClean="0">
                <a:solidFill>
                  <a:srgbClr val="FF3300"/>
                </a:solidFill>
              </a:rPr>
              <a:t> ولن تفعلوا</a:t>
            </a:r>
            <a:r>
              <a:rPr lang="ar-SA" sz="2800" dirty="0" smtClean="0"/>
              <a:t>“</a:t>
            </a:r>
          </a:p>
          <a:p>
            <a:r>
              <a:rPr lang="ar-SA" sz="2800" i="1" dirty="0" smtClean="0"/>
              <a:t>تفعلوا: فعل مضارع مجزوم وعلامة جزمه حذف النون لأنه من الأفعال الخمسة</a:t>
            </a:r>
            <a:r>
              <a:rPr lang="ar-SA" sz="2800" dirty="0" smtClean="0"/>
              <a:t>.</a:t>
            </a:r>
          </a:p>
          <a:p>
            <a:endParaRPr lang="ar-SA" b="1"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915400" cy="914400"/>
          </a:xfrm>
        </p:spPr>
        <p:txBody>
          <a:bodyPr/>
          <a:lstStyle/>
          <a:p>
            <a:r>
              <a:rPr lang="ar-SA" dirty="0" smtClean="0"/>
              <a:t>...تطبيق</a:t>
            </a:r>
            <a:endParaRPr lang="ar-SA" dirty="0"/>
          </a:p>
        </p:txBody>
      </p:sp>
      <p:sp>
        <p:nvSpPr>
          <p:cNvPr id="3" name="Content Placeholder 2"/>
          <p:cNvSpPr>
            <a:spLocks noGrp="1"/>
          </p:cNvSpPr>
          <p:nvPr>
            <p:ph idx="1"/>
          </p:nvPr>
        </p:nvSpPr>
        <p:spPr>
          <a:xfrm>
            <a:off x="495300" y="609600"/>
            <a:ext cx="8915400" cy="5516563"/>
          </a:xfrm>
          <a:ln>
            <a:noFill/>
          </a:ln>
        </p:spPr>
        <p:txBody>
          <a:bodyPr/>
          <a:lstStyle/>
          <a:p>
            <a:pPr algn="just" rtl="1"/>
            <a:endParaRPr lang="ar-SA" sz="2800" dirty="0" smtClean="0">
              <a:solidFill>
                <a:srgbClr val="FF3300"/>
              </a:solidFill>
            </a:endParaRPr>
          </a:p>
          <a:p>
            <a:pPr algn="just" rtl="1"/>
            <a:endParaRPr lang="ar-SA" sz="2800" dirty="0" smtClean="0">
              <a:solidFill>
                <a:srgbClr val="FF3300"/>
              </a:solidFill>
            </a:endParaRPr>
          </a:p>
          <a:p>
            <a:pPr algn="just" rtl="1"/>
            <a:r>
              <a:rPr lang="ar-SA" sz="2800" dirty="0" smtClean="0">
                <a:solidFill>
                  <a:srgbClr val="FF3300"/>
                </a:solidFill>
              </a:rPr>
              <a:t>”</a:t>
            </a:r>
            <a:r>
              <a:rPr lang="ar-SA" sz="2400" dirty="0" smtClean="0">
                <a:solidFill>
                  <a:srgbClr val="FF3300"/>
                </a:solidFill>
              </a:rPr>
              <a:t>أولئك هم </a:t>
            </a:r>
            <a:r>
              <a:rPr lang="ar-SA" sz="2400" u="sng" dirty="0" smtClean="0">
                <a:solidFill>
                  <a:srgbClr val="FF3300"/>
                </a:solidFill>
              </a:rPr>
              <a:t>الخاسرون</a:t>
            </a:r>
            <a:r>
              <a:rPr lang="ar-SA" sz="2400" dirty="0" smtClean="0">
                <a:solidFill>
                  <a:srgbClr val="FF3300"/>
                </a:solidFill>
              </a:rPr>
              <a:t>“</a:t>
            </a:r>
            <a:endParaRPr lang="en-US" sz="2400" dirty="0" smtClean="0">
              <a:solidFill>
                <a:srgbClr val="FF3300"/>
              </a:solidFill>
            </a:endParaRPr>
          </a:p>
          <a:p>
            <a:pPr algn="just" rtl="1"/>
            <a:r>
              <a:rPr lang="ar-SA" sz="2400" dirty="0" smtClean="0"/>
              <a:t>الخاسرون: خبر مرفوع وعلامة رفعه الواو لأنه جمع مذكر سالم.</a:t>
            </a:r>
          </a:p>
          <a:p>
            <a:pPr algn="just" rtl="1"/>
            <a:r>
              <a:rPr lang="ar-SA" sz="2400" dirty="0" smtClean="0">
                <a:solidFill>
                  <a:srgbClr val="FF3300"/>
                </a:solidFill>
              </a:rPr>
              <a:t>”والذين كفروا إلى </a:t>
            </a:r>
            <a:r>
              <a:rPr lang="ar-SA" sz="2400" u="sng" dirty="0" smtClean="0">
                <a:solidFill>
                  <a:srgbClr val="FF3300"/>
                </a:solidFill>
              </a:rPr>
              <a:t>جهنّمَ</a:t>
            </a:r>
            <a:r>
              <a:rPr lang="ar-SA" sz="2400" dirty="0" smtClean="0">
                <a:solidFill>
                  <a:srgbClr val="FF3300"/>
                </a:solidFill>
              </a:rPr>
              <a:t> يُحشَرون“</a:t>
            </a:r>
          </a:p>
          <a:p>
            <a:pPr algn="just" rtl="1"/>
            <a:r>
              <a:rPr lang="ar-SA" sz="2400" dirty="0" smtClean="0"/>
              <a:t>جهنّمَ: اسم مجرور بـ(إلى) وعلامة جره الفتحة عوضاً عن الكسرة لأنه اسم ممنوع من الصرف.</a:t>
            </a:r>
          </a:p>
          <a:p>
            <a:pPr algn="just" rtl="1"/>
            <a:r>
              <a:rPr lang="ar-SA" sz="2400" dirty="0" smtClean="0"/>
              <a:t>”</a:t>
            </a:r>
            <a:r>
              <a:rPr lang="ar-SA" sz="2400" dirty="0" smtClean="0">
                <a:solidFill>
                  <a:srgbClr val="FF3300"/>
                </a:solidFill>
              </a:rPr>
              <a:t>إنّ </a:t>
            </a:r>
            <a:r>
              <a:rPr lang="ar-SA" sz="2400" u="sng" dirty="0" smtClean="0">
                <a:solidFill>
                  <a:srgbClr val="FF3300"/>
                </a:solidFill>
              </a:rPr>
              <a:t>الحسناتِ</a:t>
            </a:r>
            <a:r>
              <a:rPr lang="ar-SA" sz="2400" dirty="0" smtClean="0">
                <a:solidFill>
                  <a:srgbClr val="FF3300"/>
                </a:solidFill>
              </a:rPr>
              <a:t> يذهبنَ السيئاتِ</a:t>
            </a:r>
            <a:r>
              <a:rPr lang="ar-SA" sz="2400" dirty="0" smtClean="0"/>
              <a:t>“</a:t>
            </a:r>
          </a:p>
          <a:p>
            <a:pPr algn="just" rtl="1"/>
            <a:r>
              <a:rPr lang="ar-SA" sz="2400" dirty="0" smtClean="0"/>
              <a:t>الحسنات: اسم إنّ منصوب وعلامة نصبه الكسرة عوضاً عن الفتحة لأنه جمع مؤنث سالم.</a:t>
            </a:r>
          </a:p>
          <a:p>
            <a:pPr algn="just" rtl="1"/>
            <a:r>
              <a:rPr lang="ar-SA" sz="2400" dirty="0" smtClean="0"/>
              <a:t>”</a:t>
            </a:r>
            <a:r>
              <a:rPr lang="ar-SA" sz="2400" dirty="0" smtClean="0">
                <a:solidFill>
                  <a:srgbClr val="FF3300"/>
                </a:solidFill>
              </a:rPr>
              <a:t>إذ جعلنا لأحدهما </a:t>
            </a:r>
            <a:r>
              <a:rPr lang="ar-SA" sz="2400" u="sng" dirty="0" smtClean="0">
                <a:solidFill>
                  <a:srgbClr val="FF3300"/>
                </a:solidFill>
              </a:rPr>
              <a:t>جنتين</a:t>
            </a:r>
            <a:r>
              <a:rPr lang="ar-SA" sz="2400" dirty="0" smtClean="0">
                <a:solidFill>
                  <a:srgbClr val="FF3300"/>
                </a:solidFill>
              </a:rPr>
              <a:t>“</a:t>
            </a:r>
          </a:p>
          <a:p>
            <a:pPr algn="just" rtl="1"/>
            <a:r>
              <a:rPr lang="ar-SA" sz="2400" dirty="0" smtClean="0"/>
              <a:t>جنتين: مفعول به منصوب وعلامة نصبه الياء لأنه مثنى.</a:t>
            </a: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الإعراب الظاهر والمقدر</a:t>
            </a:r>
            <a:endParaRPr lang="ar-SA" dirty="0"/>
          </a:p>
        </p:txBody>
      </p:sp>
      <p:sp>
        <p:nvSpPr>
          <p:cNvPr id="3" name="Content Placeholder 2"/>
          <p:cNvSpPr>
            <a:spLocks noGrp="1"/>
          </p:cNvSpPr>
          <p:nvPr>
            <p:ph idx="1"/>
          </p:nvPr>
        </p:nvSpPr>
        <p:spPr/>
        <p:txBody>
          <a:bodyPr/>
          <a:lstStyle/>
          <a:p>
            <a:r>
              <a:rPr lang="ar-SA" dirty="0" smtClean="0"/>
              <a:t>قلنا سابقاً إن علامة الإعراب لها محلّ، وهو الحرف الأخير من الكلمة، فهل كل حرف صالحٌ لاستقبال علامة الإعراب؟ الجواب: لا، فبعض الحروف لا تظهر عليها علامة الإعراب، وهو ما يسمى بالإعراب المقدّر، أما إذا ظهرت علامة الإعراب على الحرف فهو الإعراب الظاهر:</a:t>
            </a:r>
          </a:p>
          <a:p>
            <a:r>
              <a:rPr lang="ar-SA" dirty="0" smtClean="0">
                <a:solidFill>
                  <a:srgbClr val="0070C0"/>
                </a:solidFill>
              </a:rPr>
              <a:t>أكلَ الولدُ الكمّثرى</a:t>
            </a:r>
            <a:r>
              <a:rPr lang="ar-SA" dirty="0" smtClean="0"/>
              <a:t>:</a:t>
            </a:r>
          </a:p>
          <a:p>
            <a:r>
              <a:rPr lang="ar-SA" dirty="0" smtClean="0"/>
              <a:t>الولدُ: فاعل مرفوع وعلامة رفعه الضمة </a:t>
            </a:r>
            <a:r>
              <a:rPr lang="ar-SA" dirty="0" smtClean="0">
                <a:solidFill>
                  <a:srgbClr val="FF0000"/>
                </a:solidFill>
              </a:rPr>
              <a:t>الظاهرة</a:t>
            </a:r>
            <a:r>
              <a:rPr lang="ar-SA" dirty="0" smtClean="0"/>
              <a:t> على آخره.</a:t>
            </a:r>
          </a:p>
          <a:p>
            <a:r>
              <a:rPr lang="ar-SA" dirty="0" smtClean="0"/>
              <a:t>الكمّثرى: مفعول به منصوب وعلامة نصبه الفتحة </a:t>
            </a:r>
            <a:r>
              <a:rPr lang="ar-SA" dirty="0" smtClean="0">
                <a:solidFill>
                  <a:srgbClr val="FF0000"/>
                </a:solidFill>
              </a:rPr>
              <a:t>المقدرة</a:t>
            </a:r>
            <a:r>
              <a:rPr lang="ar-SA" dirty="0" smtClean="0"/>
              <a:t> على آخره.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...الإعراب الظاهر والمقدر</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
        <p:nvSpPr>
          <p:cNvPr id="3" name="Content Placeholder 2"/>
          <p:cNvSpPr>
            <a:spLocks noGrp="1"/>
          </p:cNvSpPr>
          <p:nvPr>
            <p:ph idx="4294967295"/>
          </p:nvPr>
        </p:nvSpPr>
        <p:spPr>
          <a:xfrm>
            <a:off x="0" y="1600200"/>
            <a:ext cx="8915400" cy="4525963"/>
          </a:xfrm>
        </p:spPr>
        <p:txBody>
          <a:bodyPr/>
          <a:lstStyle/>
          <a:p>
            <a:r>
              <a:rPr lang="ar-SA" dirty="0" smtClean="0"/>
              <a:t>وتقدر علامة الإعراب في حالات أبرزها حالتان:</a:t>
            </a:r>
          </a:p>
          <a:p>
            <a:r>
              <a:rPr lang="ar-SA" dirty="0" smtClean="0">
                <a:solidFill>
                  <a:srgbClr val="FF0000"/>
                </a:solidFill>
              </a:rPr>
              <a:t>أولاهما</a:t>
            </a:r>
            <a:r>
              <a:rPr lang="ar-SA" dirty="0" smtClean="0"/>
              <a:t>: إذا لحق الاسم ياء المتكلم، لأن هذه الياء تتطلب كسر ما قبلها، فإذا قلت: </a:t>
            </a:r>
            <a:r>
              <a:rPr lang="ar-SA" dirty="0" smtClean="0">
                <a:solidFill>
                  <a:srgbClr val="0070C0"/>
                </a:solidFill>
              </a:rPr>
              <a:t>جاء أبي</a:t>
            </a:r>
            <a:r>
              <a:rPr lang="ar-SA" dirty="0" smtClean="0"/>
              <a:t>، </a:t>
            </a:r>
            <a:r>
              <a:rPr lang="ar-SA" smtClean="0"/>
              <a:t>فأبي فاعل </a:t>
            </a:r>
            <a:r>
              <a:rPr lang="ar-SA" dirty="0" smtClean="0"/>
              <a:t>مرفوع وعلامة رفعه الضمة المقدرة منع من ظهورها اشتغال المحل(الباء) بحركة مناسبة لياء المتكلم.</a:t>
            </a:r>
          </a:p>
          <a:p>
            <a:r>
              <a:rPr lang="ar-SA" dirty="0" smtClean="0">
                <a:solidFill>
                  <a:srgbClr val="FF0000"/>
                </a:solidFill>
              </a:rPr>
              <a:t>وثانيهما</a:t>
            </a:r>
            <a:r>
              <a:rPr lang="ar-SA" dirty="0" smtClean="0"/>
              <a:t>: أن تكون الكلمة منتهية بحرف علة:</a:t>
            </a:r>
          </a:p>
          <a:p>
            <a:pPr rtl="1">
              <a:buFont typeface="Arial" pitchFamily="34" charset="0"/>
              <a:buChar char="•"/>
            </a:pPr>
            <a:r>
              <a:rPr lang="ar-SA" dirty="0" smtClean="0"/>
              <a:t> فإذا انتهت بألف كان الإعراب مقدراً في جميع الحالات:</a:t>
            </a:r>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
        <p:nvSpPr>
          <p:cNvPr id="3" name="Content Placeholder 2"/>
          <p:cNvSpPr>
            <a:spLocks noGrp="1"/>
          </p:cNvSpPr>
          <p:nvPr>
            <p:ph idx="4294967295"/>
          </p:nvPr>
        </p:nvSpPr>
        <p:spPr>
          <a:xfrm>
            <a:off x="0" y="228600"/>
            <a:ext cx="9258300" cy="6019800"/>
          </a:xfrm>
        </p:spPr>
        <p:txBody>
          <a:bodyPr/>
          <a:lstStyle/>
          <a:p>
            <a:r>
              <a:rPr lang="en-US" dirty="0" smtClean="0"/>
              <a:t> </a:t>
            </a:r>
            <a:r>
              <a:rPr lang="ar-SA" dirty="0" smtClean="0"/>
              <a:t>”</a:t>
            </a:r>
            <a:r>
              <a:rPr lang="ar-SA" dirty="0" smtClean="0">
                <a:solidFill>
                  <a:srgbClr val="00B0F0"/>
                </a:solidFill>
              </a:rPr>
              <a:t>هل أتاك حديث </a:t>
            </a:r>
            <a:r>
              <a:rPr lang="ar-SA" u="sng" dirty="0" smtClean="0">
                <a:solidFill>
                  <a:srgbClr val="00B0F0"/>
                </a:solidFill>
              </a:rPr>
              <a:t>موسى</a:t>
            </a:r>
            <a:r>
              <a:rPr lang="ar-SA" dirty="0" smtClean="0"/>
              <a:t>“ مضاف إليه مجرور وعلامة جره الكسرة المقدرة</a:t>
            </a:r>
          </a:p>
          <a:p>
            <a:r>
              <a:rPr lang="ar-SA" dirty="0" smtClean="0"/>
              <a:t>”</a:t>
            </a:r>
            <a:r>
              <a:rPr lang="ar-SA" dirty="0" smtClean="0">
                <a:solidFill>
                  <a:srgbClr val="00B0F0"/>
                </a:solidFill>
              </a:rPr>
              <a:t>فرجع </a:t>
            </a:r>
            <a:r>
              <a:rPr lang="ar-SA" u="sng" dirty="0" smtClean="0">
                <a:solidFill>
                  <a:srgbClr val="00B0F0"/>
                </a:solidFill>
              </a:rPr>
              <a:t>موسى</a:t>
            </a:r>
            <a:r>
              <a:rPr lang="ar-SA" dirty="0" smtClean="0">
                <a:solidFill>
                  <a:srgbClr val="00B0F0"/>
                </a:solidFill>
              </a:rPr>
              <a:t> إلى قومه</a:t>
            </a:r>
            <a:r>
              <a:rPr lang="ar-SA" dirty="0" smtClean="0"/>
              <a:t>“فاعل مرفوع وعلامة رفعه الضمة المقدرة.</a:t>
            </a:r>
          </a:p>
          <a:p>
            <a:r>
              <a:rPr lang="ar-SA" dirty="0" smtClean="0"/>
              <a:t>”</a:t>
            </a:r>
            <a:r>
              <a:rPr lang="ar-SA" dirty="0" smtClean="0">
                <a:solidFill>
                  <a:srgbClr val="00B0F0"/>
                </a:solidFill>
              </a:rPr>
              <a:t>وإذ آتينا </a:t>
            </a:r>
            <a:r>
              <a:rPr lang="ar-SA" u="sng" dirty="0" smtClean="0">
                <a:solidFill>
                  <a:srgbClr val="00B0F0"/>
                </a:solidFill>
              </a:rPr>
              <a:t>موسى</a:t>
            </a:r>
            <a:r>
              <a:rPr lang="ar-SA" dirty="0" smtClean="0"/>
              <a:t>“مفعول به منصوب وعلامة نصبه الفتحة المقدرة.</a:t>
            </a:r>
          </a:p>
          <a:p>
            <a:pPr rtl="1">
              <a:buFont typeface="Arial" pitchFamily="34" charset="0"/>
              <a:buChar char="•"/>
            </a:pPr>
            <a:r>
              <a:rPr lang="ar-SA" dirty="0" smtClean="0"/>
              <a:t>وإذا كانت الكلمة منتهية بياء أو واو تقدر الضمة والكسرة وتظهر الفتحة فقط:</a:t>
            </a:r>
          </a:p>
          <a:p>
            <a:r>
              <a:rPr lang="ar-SA" dirty="0" smtClean="0"/>
              <a:t>”</a:t>
            </a:r>
            <a:r>
              <a:rPr lang="ar-SA" dirty="0" smtClean="0">
                <a:solidFill>
                  <a:srgbClr val="00B0F0"/>
                </a:solidFill>
              </a:rPr>
              <a:t>لكن الله </a:t>
            </a:r>
            <a:r>
              <a:rPr lang="ar-SA" u="sng" dirty="0" smtClean="0">
                <a:solidFill>
                  <a:srgbClr val="00B0F0"/>
                </a:solidFill>
              </a:rPr>
              <a:t>يهدي</a:t>
            </a:r>
            <a:r>
              <a:rPr lang="ar-SA" dirty="0" smtClean="0">
                <a:solidFill>
                  <a:srgbClr val="00B0F0"/>
                </a:solidFill>
              </a:rPr>
              <a:t> من يشاء</a:t>
            </a:r>
            <a:r>
              <a:rPr lang="ar-SA" dirty="0" smtClean="0"/>
              <a:t>“فعل مضارع مرفوع وعلامة رفعه الضمة المقدرة.</a:t>
            </a:r>
          </a:p>
          <a:p>
            <a:r>
              <a:rPr lang="ar-SA" dirty="0" smtClean="0"/>
              <a:t>”</a:t>
            </a:r>
            <a:r>
              <a:rPr lang="ar-SA" dirty="0" smtClean="0">
                <a:solidFill>
                  <a:srgbClr val="00B0F0"/>
                </a:solidFill>
              </a:rPr>
              <a:t>واتبعوا ما </a:t>
            </a:r>
            <a:r>
              <a:rPr lang="ar-SA" u="sng" dirty="0" smtClean="0">
                <a:solidFill>
                  <a:srgbClr val="00B0F0"/>
                </a:solidFill>
              </a:rPr>
              <a:t>تتلو</a:t>
            </a:r>
            <a:r>
              <a:rPr lang="ar-SA" dirty="0" smtClean="0">
                <a:solidFill>
                  <a:srgbClr val="00B0F0"/>
                </a:solidFill>
              </a:rPr>
              <a:t> الشياطين</a:t>
            </a:r>
            <a:r>
              <a:rPr lang="ar-SA" dirty="0" smtClean="0"/>
              <a:t>“فعل مضارع مرفوع وعلامة رفعه الضمة المقدرة </a:t>
            </a: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
        <p:nvSpPr>
          <p:cNvPr id="3" name="Content Placeholder 2"/>
          <p:cNvSpPr>
            <a:spLocks noGrp="1"/>
          </p:cNvSpPr>
          <p:nvPr>
            <p:ph idx="4294967295"/>
          </p:nvPr>
        </p:nvSpPr>
        <p:spPr>
          <a:xfrm>
            <a:off x="0" y="1600200"/>
            <a:ext cx="8915400" cy="4525963"/>
          </a:xfrm>
        </p:spPr>
        <p:txBody>
          <a:bodyPr/>
          <a:lstStyle/>
          <a:p>
            <a:r>
              <a:rPr lang="ar-SA" dirty="0" smtClean="0"/>
              <a:t>” </a:t>
            </a:r>
            <a:r>
              <a:rPr lang="ar-SA" dirty="0" smtClean="0">
                <a:solidFill>
                  <a:srgbClr val="00B0F0"/>
                </a:solidFill>
              </a:rPr>
              <a:t>حتى </a:t>
            </a:r>
            <a:r>
              <a:rPr lang="ar-SA" u="sng" dirty="0" smtClean="0">
                <a:solidFill>
                  <a:srgbClr val="00B0F0"/>
                </a:solidFill>
              </a:rPr>
              <a:t>يأتيَ</a:t>
            </a:r>
            <a:r>
              <a:rPr lang="ar-SA" dirty="0" smtClean="0">
                <a:solidFill>
                  <a:srgbClr val="00B0F0"/>
                </a:solidFill>
              </a:rPr>
              <a:t> الله بأمره</a:t>
            </a:r>
            <a:r>
              <a:rPr lang="ar-SA" dirty="0" smtClean="0"/>
              <a:t>“ فعل مضارع منصوب وعلامة نصبه الفتحة الظاهرة.</a:t>
            </a:r>
          </a:p>
          <a:p>
            <a:r>
              <a:rPr lang="ar-SA" dirty="0" smtClean="0"/>
              <a:t>”</a:t>
            </a:r>
            <a:r>
              <a:rPr lang="ar-SA" dirty="0" smtClean="0">
                <a:solidFill>
                  <a:srgbClr val="00B0F0"/>
                </a:solidFill>
              </a:rPr>
              <a:t>إلا أنْ يعفون أو </a:t>
            </a:r>
            <a:r>
              <a:rPr lang="ar-SA" u="sng" dirty="0" smtClean="0">
                <a:solidFill>
                  <a:srgbClr val="00B0F0"/>
                </a:solidFill>
              </a:rPr>
              <a:t>يعفوَ</a:t>
            </a:r>
            <a:r>
              <a:rPr lang="ar-SA" dirty="0" smtClean="0">
                <a:solidFill>
                  <a:srgbClr val="00B0F0"/>
                </a:solidFill>
              </a:rPr>
              <a:t> الذي بيده عقدة النكاح</a:t>
            </a:r>
            <a:r>
              <a:rPr lang="ar-SA" dirty="0" smtClean="0"/>
              <a:t>“فعل مضارع منصوب وعلامة نصبه الفتحة الظاهرة على آخره.</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1611</TotalTime>
  <Words>959</Words>
  <Application>Microsoft Office PowerPoint</Application>
  <PresentationFormat>A4 Paper (210x297 mm)‎</PresentationFormat>
  <Paragraphs>108</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الأولى</vt:lpstr>
      <vt:lpstr>عناصر المحاضرة</vt:lpstr>
      <vt:lpstr>مقدمة:</vt:lpstr>
      <vt:lpstr>والمعرب معنى المبني </vt:lpstr>
      <vt:lpstr>أركان الإعراب</vt:lpstr>
      <vt:lpstr>علامات الإعراب</vt:lpstr>
      <vt:lpstr>أنواع علامات الإعراب</vt:lpstr>
      <vt:lpstr>علامات الإعراب الفرعية: </vt:lpstr>
      <vt:lpstr>تطبيق على علامات الإعراب</vt:lpstr>
      <vt:lpstr>...تطبيق</vt:lpstr>
      <vt:lpstr>الإعراب الظاهر والمقدر</vt:lpstr>
      <vt:lpstr>...الإعراب الظاهر والمقدر</vt:lpstr>
      <vt:lpstr>الشريحة 14</vt:lpstr>
      <vt:lpstr>الشريحة 15</vt:lpstr>
      <vt:lpstr>الشريحة 16</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halo</cp:lastModifiedBy>
  <cp:revision>107</cp:revision>
  <dcterms:created xsi:type="dcterms:W3CDTF">2009-10-14T19:14:34Z</dcterms:created>
  <dcterms:modified xsi:type="dcterms:W3CDTF">2013-02-20T08:48:39Z</dcterms:modified>
</cp:coreProperties>
</file>