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300" r:id="rId5"/>
    <p:sldId id="301" r:id="rId6"/>
    <p:sldId id="313" r:id="rId7"/>
    <p:sldId id="305" r:id="rId8"/>
    <p:sldId id="306" r:id="rId9"/>
    <p:sldId id="307" r:id="rId10"/>
    <p:sldId id="308" r:id="rId11"/>
    <p:sldId id="309" r:id="rId12"/>
    <p:sldId id="310" r:id="rId13"/>
    <p:sldId id="311"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66FF66"/>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2" autoAdjust="0"/>
    <p:restoredTop sz="94664" autoAdjust="0"/>
  </p:normalViewPr>
  <p:slideViewPr>
    <p:cSldViewPr>
      <p:cViewPr>
        <p:scale>
          <a:sx n="75" d="100"/>
          <a:sy n="75" d="100"/>
        </p:scale>
        <p:origin x="-282" y="3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11/12/2010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(1)</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الثامنة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المبتدأ والخبر</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حذف المبتدأ.</a:t>
            </a:r>
          </a:p>
          <a:p>
            <a:pPr rtl="1" eaLnBrk="1" hangingPunct="1">
              <a:buFont typeface="Arial" pitchFamily="34" charset="0"/>
              <a:buChar char="•"/>
            </a:pPr>
            <a:r>
              <a:rPr lang="ar-SA" b="1" dirty="0" smtClean="0">
                <a:cs typeface="Arial" pitchFamily="34" charset="0"/>
              </a:rPr>
              <a:t>الخبر.</a:t>
            </a:r>
          </a:p>
          <a:p>
            <a:pPr rtl="1" eaLnBrk="1" hangingPunct="1">
              <a:buFont typeface="Arial" pitchFamily="34" charset="0"/>
              <a:buChar char="•"/>
            </a:pPr>
            <a:r>
              <a:rPr lang="ar-SA" b="1" dirty="0" smtClean="0">
                <a:cs typeface="Arial" pitchFamily="34" charset="0"/>
              </a:rPr>
              <a:t>أحكام الخبر.</a:t>
            </a:r>
          </a:p>
          <a:p>
            <a:pPr rtl="1" eaLnBrk="1" hangingPunct="1">
              <a:buFont typeface="Arial" pitchFamily="34" charset="0"/>
              <a:buChar char="•"/>
            </a:pPr>
            <a:r>
              <a:rPr lang="ar-SA" b="1" dirty="0" smtClean="0">
                <a:cs typeface="Arial" pitchFamily="34" charset="0"/>
              </a:rPr>
              <a:t>حذف الخبر.</a:t>
            </a:r>
          </a:p>
          <a:p>
            <a:pPr rtl="1" eaLnBrk="1" hangingPunct="1">
              <a:buFont typeface="Arial" pitchFamily="34" charset="0"/>
              <a:buChar char="•"/>
            </a:pPr>
            <a:r>
              <a:rPr lang="ar-SA" b="1" dirty="0" smtClean="0">
                <a:cs typeface="Arial" pitchFamily="34" charset="0"/>
              </a:rPr>
              <a:t>تعدد الخبر.</a:t>
            </a:r>
          </a:p>
          <a:p>
            <a:pPr rtl="1" eaLnBrk="1" hangingPunct="1"/>
            <a:r>
              <a:rPr lang="ar-SA" b="1" dirty="0" smtClean="0">
                <a:cs typeface="Arial" pitchFamily="34" charset="0"/>
              </a:rPr>
              <a:t>  </a:t>
            </a:r>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algn="just" rtl="1" eaLnBrk="1" hangingPunct="1"/>
            <a:r>
              <a:rPr lang="ar-SA" dirty="0" smtClean="0">
                <a:cs typeface="Arial" pitchFamily="34" charset="0"/>
              </a:rPr>
              <a:t>عرفت في المحاضرة السابقة المبتدأ وبعض أحكامه، والحقيقة أن المبتدأ والخبر مترابطان، فلا يمكن لنا أن نستكمل أحكام المبتدأ ما لم نقرنه بالخبر.</a:t>
            </a:r>
          </a:p>
          <a:p>
            <a:pPr algn="just" rtl="1" eaLnBrk="1" hangingPunct="1"/>
            <a:r>
              <a:rPr lang="ar-SA" dirty="0" smtClean="0">
                <a:cs typeface="Arial" pitchFamily="34" charset="0"/>
              </a:rPr>
              <a:t>لذا في هذه المحاضرة سوف نتعرّف إلى شيء من أحكام المبتدأ والخبر معاً.</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وجوب حذف المبتدأ</a:t>
            </a:r>
            <a:endParaRPr lang="ar-SA" dirty="0"/>
          </a:p>
        </p:txBody>
      </p:sp>
      <p:sp>
        <p:nvSpPr>
          <p:cNvPr id="3" name="عنصر نائب للمحتوى 2"/>
          <p:cNvSpPr>
            <a:spLocks noGrp="1"/>
          </p:cNvSpPr>
          <p:nvPr>
            <p:ph idx="1"/>
          </p:nvPr>
        </p:nvSpPr>
        <p:spPr/>
        <p:txBody>
          <a:bodyPr/>
          <a:lstStyle/>
          <a:p>
            <a:pPr algn="just" rtl="1"/>
            <a:r>
              <a:rPr lang="ar-SA" dirty="0" smtClean="0"/>
              <a:t>قد يحذف المبتدأ جوازاً وذلك إذا دل عليه دليل، كما في جواب السؤال </a:t>
            </a:r>
            <a:r>
              <a:rPr lang="ar-SA" dirty="0" err="1" smtClean="0"/>
              <a:t>كإن</a:t>
            </a:r>
            <a:r>
              <a:rPr lang="ar-SA" dirty="0" smtClean="0"/>
              <a:t> يقال </a:t>
            </a:r>
            <a:r>
              <a:rPr lang="ar-SA" dirty="0" err="1" smtClean="0"/>
              <a:t>لك</a:t>
            </a:r>
            <a:r>
              <a:rPr lang="ar-SA" dirty="0" smtClean="0"/>
              <a:t>: كيف زيد؟ فتجيب: عليل، فعليل خبر لمبتدأ محذوف جوازاً تقديره هو أو زيد. ومن حذفه جوازاً قوله تعالى:“من عمل صالحاً فلنفسه“ أي </a:t>
            </a:r>
            <a:r>
              <a:rPr lang="ar-SA" dirty="0" smtClean="0">
                <a:solidFill>
                  <a:srgbClr val="FF0000"/>
                </a:solidFill>
              </a:rPr>
              <a:t>فعمله</a:t>
            </a:r>
            <a:r>
              <a:rPr lang="ar-SA" dirty="0" smtClean="0"/>
              <a:t> لنفسه.</a:t>
            </a:r>
          </a:p>
          <a:p>
            <a:pPr algn="just" rtl="1"/>
            <a:r>
              <a:rPr lang="ar-SA" dirty="0" smtClean="0"/>
              <a:t>لكنه يحذف وجوباً في مواضع هي:</a:t>
            </a:r>
          </a:p>
          <a:p>
            <a:pPr algn="just" rtl="1"/>
            <a:r>
              <a:rPr lang="ar-SA" dirty="0" smtClean="0"/>
              <a:t>(1) إذا كان خبره مشعراً بالقسم، نحو "في ذِمَّتي </a:t>
            </a:r>
            <a:r>
              <a:rPr lang="ar-SA" dirty="0" err="1" smtClean="0"/>
              <a:t>لأفعلنَّ</a:t>
            </a:r>
            <a:r>
              <a:rPr lang="ar-SA" dirty="0" smtClean="0"/>
              <a:t> كذا"، أي في ذِمَّتي </a:t>
            </a:r>
            <a:r>
              <a:rPr lang="ar-SA" dirty="0" smtClean="0">
                <a:solidFill>
                  <a:srgbClr val="FF0000"/>
                </a:solidFill>
              </a:rPr>
              <a:t>عَهدٌ</a:t>
            </a:r>
            <a:r>
              <a:rPr lang="ar-SA" dirty="0" smtClean="0"/>
              <a:t> أو ميثاقٌ. فحذف المبتدأ (عهد) لأن خبره(مشعر بالقسم) والمشعر بالقسم هو اللفظ الذي يستعمل في القسم وفي غيره.</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وجوب حذف </a:t>
            </a:r>
            <a:r>
              <a:rPr lang="ar-SA" dirty="0" err="1" smtClean="0"/>
              <a:t>المبتدا</a:t>
            </a:r>
            <a:endParaRPr lang="ar-SA" dirty="0"/>
          </a:p>
        </p:txBody>
      </p:sp>
      <p:sp>
        <p:nvSpPr>
          <p:cNvPr id="3" name="عنصر نائب للمحتوى 2"/>
          <p:cNvSpPr>
            <a:spLocks noGrp="1"/>
          </p:cNvSpPr>
          <p:nvPr>
            <p:ph idx="1"/>
          </p:nvPr>
        </p:nvSpPr>
        <p:spPr>
          <a:xfrm>
            <a:off x="495300" y="1371600"/>
            <a:ext cx="8915400" cy="4525963"/>
          </a:xfrm>
        </p:spPr>
        <p:txBody>
          <a:bodyPr/>
          <a:lstStyle/>
          <a:p>
            <a:pPr rtl="1"/>
            <a:r>
              <a:rPr lang="ar-SA" sz="3000" dirty="0" smtClean="0"/>
              <a:t>(2) إن كان خبرُه مصدراً نائباً عن فعلهِ نحو "صبرٌ جميلٌ" </a:t>
            </a:r>
            <a:r>
              <a:rPr lang="ar-SA" sz="3000" dirty="0" err="1" smtClean="0"/>
              <a:t>و</a:t>
            </a:r>
            <a:r>
              <a:rPr lang="ar-SA" sz="3000" dirty="0" smtClean="0"/>
              <a:t> "سمعٌ وطاعةٌ"، أي </a:t>
            </a:r>
            <a:r>
              <a:rPr lang="ar-SA" sz="3000" dirty="0" smtClean="0">
                <a:solidFill>
                  <a:srgbClr val="FF0000"/>
                </a:solidFill>
              </a:rPr>
              <a:t>صَبري</a:t>
            </a:r>
            <a:r>
              <a:rPr lang="ar-SA" sz="3000" dirty="0" smtClean="0"/>
              <a:t> صبرٌ جميلٌ، </a:t>
            </a:r>
            <a:r>
              <a:rPr lang="ar-SA" sz="3000" dirty="0" smtClean="0">
                <a:solidFill>
                  <a:srgbClr val="FF0000"/>
                </a:solidFill>
              </a:rPr>
              <a:t>وأمري</a:t>
            </a:r>
            <a:r>
              <a:rPr lang="ar-SA" sz="3000" dirty="0" smtClean="0"/>
              <a:t> سمعٌ وطاعةٌ.</a:t>
            </a:r>
          </a:p>
          <a:p>
            <a:pPr rtl="1"/>
            <a:r>
              <a:rPr lang="ar-SA" sz="3000" dirty="0" smtClean="0"/>
              <a:t>لاحظ أنّ الخبر هنا مصدر وهو نائب عن فعله(أصبر وأسمع)</a:t>
            </a:r>
          </a:p>
          <a:p>
            <a:pPr rtl="1"/>
            <a:r>
              <a:rPr lang="ar-SA" sz="3000" dirty="0" smtClean="0"/>
              <a:t>(3) إن كان الخبرُ مخصوصاً بالمدح أو الذمِّ بعد "نِعْمَ  </a:t>
            </a:r>
            <a:r>
              <a:rPr lang="ar-SA" sz="3000" dirty="0" err="1" smtClean="0"/>
              <a:t>وبِئسَ</a:t>
            </a:r>
            <a:r>
              <a:rPr lang="ar-SA" sz="3000" dirty="0" smtClean="0"/>
              <a:t>". مؤخراً عنهما، نحو نعمَ الرجلُ أبو حفص، </a:t>
            </a:r>
            <a:r>
              <a:rPr lang="ar-SA" sz="3000" dirty="0" err="1" smtClean="0"/>
              <a:t>وبِئسَ</a:t>
            </a:r>
            <a:r>
              <a:rPr lang="ar-SA" sz="3000" dirty="0" smtClean="0"/>
              <a:t> الرجلُ أبو لَهبٍ، فأبو، في المثالينِ، خبرٌ لمبتدأ محذوفٍ تقديرُهُ "هوَ".</a:t>
            </a:r>
          </a:p>
          <a:p>
            <a:pPr rtl="1"/>
            <a:r>
              <a:rPr lang="ar-SA" sz="3000" dirty="0" smtClean="0"/>
              <a:t>(4) إن </a:t>
            </a:r>
            <a:r>
              <a:rPr lang="ar-SA" sz="3000" dirty="0" smtClean="0"/>
              <a:t>كان الخبر </a:t>
            </a:r>
            <a:r>
              <a:rPr lang="ar-SA" sz="3000" dirty="0" smtClean="0"/>
              <a:t>في </a:t>
            </a:r>
            <a:r>
              <a:rPr lang="ar-SA" sz="3000" dirty="0" smtClean="0"/>
              <a:t>الأصل </a:t>
            </a:r>
            <a:r>
              <a:rPr lang="ar-SA" sz="3000" dirty="0" smtClean="0"/>
              <a:t>نَعتاً قُطعَ عن </a:t>
            </a:r>
            <a:r>
              <a:rPr lang="ar-SA" sz="3000" dirty="0" err="1" smtClean="0"/>
              <a:t>النَّعتيّة</a:t>
            </a:r>
            <a:r>
              <a:rPr lang="ar-SA" sz="3000" dirty="0" smtClean="0"/>
              <a:t> في مَعرِض مدحٍ أو ذم أو ترحُّمٍ، نحو "خُذُ بيدِ زهيرٍ الكريمُ" و "دَعْ مجالسةَ فلانٍ اللئيمُ" و "احسِنْ الى فلانٍ المسكينُ”.فالمبتدأ محذوف في هذه الأمثلة وجوباً. والتقدير </a:t>
            </a:r>
            <a:r>
              <a:rPr lang="ar-SA" sz="3000" dirty="0" smtClean="0">
                <a:solidFill>
                  <a:srgbClr val="FF0000"/>
                </a:solidFill>
              </a:rPr>
              <a:t>هو</a:t>
            </a:r>
            <a:r>
              <a:rPr lang="ar-SA" sz="3000" dirty="0" smtClean="0"/>
              <a:t> الكريم، </a:t>
            </a:r>
            <a:r>
              <a:rPr lang="ar-SA" sz="3000" dirty="0" smtClean="0">
                <a:solidFill>
                  <a:srgbClr val="FF0000"/>
                </a:solidFill>
              </a:rPr>
              <a:t>وهو</a:t>
            </a:r>
            <a:r>
              <a:rPr lang="ar-SA" sz="3000" dirty="0" smtClean="0"/>
              <a:t> اللئيم. </a:t>
            </a:r>
            <a:r>
              <a:rPr lang="ar-SA" sz="3000" dirty="0" smtClean="0">
                <a:solidFill>
                  <a:srgbClr val="FF0000"/>
                </a:solidFill>
              </a:rPr>
              <a:t>وهو</a:t>
            </a:r>
            <a:r>
              <a:rPr lang="ar-SA" sz="3000" dirty="0" smtClean="0"/>
              <a:t> المسكين.</a:t>
            </a:r>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الخبر</a:t>
            </a:r>
            <a:endParaRPr lang="ar-SA" dirty="0"/>
          </a:p>
        </p:txBody>
      </p:sp>
      <p:sp>
        <p:nvSpPr>
          <p:cNvPr id="3" name="عنصر نائب للمحتوى 2"/>
          <p:cNvSpPr>
            <a:spLocks noGrp="1"/>
          </p:cNvSpPr>
          <p:nvPr>
            <p:ph idx="1"/>
          </p:nvPr>
        </p:nvSpPr>
        <p:spPr/>
        <p:txBody>
          <a:bodyPr/>
          <a:lstStyle/>
          <a:p>
            <a:pPr rtl="1"/>
            <a:r>
              <a:rPr lang="ar-SA" b="1" dirty="0" smtClean="0"/>
              <a:t>الخبر: هو الجزء المتمّ للفائدة في الجملة الاسمية، وهو ما يسند إليه المبتدأ.</a:t>
            </a:r>
          </a:p>
          <a:p>
            <a:pPr rtl="1"/>
            <a:r>
              <a:rPr lang="ar-SA" b="1" dirty="0" smtClean="0"/>
              <a:t>الشمسُ </a:t>
            </a:r>
            <a:r>
              <a:rPr lang="ar-SA" b="1" dirty="0" smtClean="0">
                <a:solidFill>
                  <a:srgbClr val="FF0000"/>
                </a:solidFill>
              </a:rPr>
              <a:t>مشرقةٌ</a:t>
            </a:r>
            <a:r>
              <a:rPr lang="ar-SA" b="1" dirty="0" smtClean="0"/>
              <a:t>.</a:t>
            </a:r>
          </a:p>
          <a:p>
            <a:pPr rtl="1"/>
            <a:r>
              <a:rPr lang="ar-SA" b="1" dirty="0" smtClean="0"/>
              <a:t>الشمس مبتدأ، </a:t>
            </a:r>
            <a:r>
              <a:rPr lang="ar-SA" b="1" dirty="0" err="1" smtClean="0"/>
              <a:t>وبها</a:t>
            </a:r>
            <a:r>
              <a:rPr lang="ar-SA" b="1" dirty="0" smtClean="0"/>
              <a:t> وحدها لم تتحقق الفائدة، فإذا قلنا مشرقة حصلت الفائدة وحسن السكوت. كما إنا أسندنا الإشراق إلى الشمس، لذا فـ(مشرقة) خبر مرفوع وعلامة رفعه الضمة.</a:t>
            </a:r>
          </a:p>
          <a:p>
            <a:pPr rtl="1"/>
            <a:r>
              <a:rPr lang="ar-SA" b="1" dirty="0" smtClean="0"/>
              <a:t>وحكم الخبر الرفع مثله مثل المبتدأ.</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أحكام الخبر</a:t>
            </a:r>
            <a:endParaRPr lang="ar-SA" dirty="0"/>
          </a:p>
        </p:txBody>
      </p:sp>
      <p:sp>
        <p:nvSpPr>
          <p:cNvPr id="3" name="عنصر نائب للمحتوى 2"/>
          <p:cNvSpPr>
            <a:spLocks noGrp="1"/>
          </p:cNvSpPr>
          <p:nvPr>
            <p:ph idx="1"/>
          </p:nvPr>
        </p:nvSpPr>
        <p:spPr/>
        <p:txBody>
          <a:bodyPr/>
          <a:lstStyle/>
          <a:p>
            <a:pPr rtl="1"/>
            <a:r>
              <a:rPr lang="ar-SA" sz="3000" dirty="0" smtClean="0"/>
              <a:t>الأول: وجوبُ رفعهِ.</a:t>
            </a:r>
          </a:p>
          <a:p>
            <a:pPr rtl="1"/>
            <a:r>
              <a:rPr lang="ar-SA" sz="3000" dirty="0" smtClean="0"/>
              <a:t>الثاني: أنَّ الأصل فيه أن يكون نكرة مشتقةً. وقد يكون جامداً. نحو "هذا </a:t>
            </a:r>
            <a:r>
              <a:rPr lang="ar-SA" sz="3000" dirty="0" smtClean="0">
                <a:solidFill>
                  <a:srgbClr val="FF0000"/>
                </a:solidFill>
              </a:rPr>
              <a:t>حجرٌ</a:t>
            </a:r>
            <a:r>
              <a:rPr lang="ar-SA" sz="3000" dirty="0" smtClean="0"/>
              <a:t>".</a:t>
            </a:r>
          </a:p>
          <a:p>
            <a:pPr rtl="1"/>
            <a:r>
              <a:rPr lang="ar-SA" sz="3000" dirty="0" smtClean="0"/>
              <a:t>الثالث: وجوبُ مطابقته للمبتدأ إفراداً وتثنيةً وجمعاً وتذكيراً وتأنيثاً.</a:t>
            </a:r>
          </a:p>
          <a:p>
            <a:pPr rtl="1"/>
            <a:r>
              <a:rPr lang="ar-SA" sz="3000" dirty="0" smtClean="0"/>
              <a:t>الطالبُ </a:t>
            </a:r>
            <a:r>
              <a:rPr lang="ar-SA" sz="3000" dirty="0" smtClean="0">
                <a:solidFill>
                  <a:srgbClr val="FF0000"/>
                </a:solidFill>
              </a:rPr>
              <a:t>ناجحٌ</a:t>
            </a:r>
          </a:p>
          <a:p>
            <a:pPr rtl="1"/>
            <a:r>
              <a:rPr lang="ar-SA" sz="3000" dirty="0" smtClean="0"/>
              <a:t>الطالبانِ </a:t>
            </a:r>
            <a:r>
              <a:rPr lang="ar-SA" sz="3000" dirty="0" smtClean="0">
                <a:solidFill>
                  <a:srgbClr val="FF0000"/>
                </a:solidFill>
              </a:rPr>
              <a:t>ناجحانِ</a:t>
            </a:r>
            <a:r>
              <a:rPr lang="ar-SA" sz="3000" dirty="0" smtClean="0"/>
              <a:t>.</a:t>
            </a:r>
          </a:p>
          <a:p>
            <a:pPr rtl="1"/>
            <a:r>
              <a:rPr lang="ar-SA" sz="3000" dirty="0" smtClean="0"/>
              <a:t>الطلابُ </a:t>
            </a:r>
            <a:r>
              <a:rPr lang="ar-SA" sz="3000" dirty="0" smtClean="0">
                <a:solidFill>
                  <a:srgbClr val="FF0000"/>
                </a:solidFill>
              </a:rPr>
              <a:t>ناجحونَ</a:t>
            </a:r>
            <a:r>
              <a:rPr lang="ar-SA" sz="3000" dirty="0" smtClean="0"/>
              <a:t>.</a:t>
            </a:r>
          </a:p>
          <a:p>
            <a:pPr rtl="1"/>
            <a:r>
              <a:rPr lang="ar-SA" sz="3000" dirty="0" smtClean="0"/>
              <a:t>الطالبة </a:t>
            </a:r>
            <a:r>
              <a:rPr lang="ar-SA" sz="3000" dirty="0" smtClean="0">
                <a:solidFill>
                  <a:srgbClr val="FF0000"/>
                </a:solidFill>
              </a:rPr>
              <a:t>ناجحةٌ</a:t>
            </a:r>
            <a:r>
              <a:rPr lang="ar-SA" sz="3000" dirty="0" smtClean="0"/>
              <a:t>.</a:t>
            </a:r>
          </a:p>
          <a:p>
            <a:pPr rtl="1"/>
            <a:r>
              <a:rPr lang="ar-SA" sz="3000" dirty="0" smtClean="0"/>
              <a:t>الطالبات </a:t>
            </a:r>
            <a:r>
              <a:rPr lang="ar-SA" sz="3000" dirty="0" smtClean="0">
                <a:solidFill>
                  <a:srgbClr val="FF0000"/>
                </a:solidFill>
              </a:rPr>
              <a:t>ناجحاتٌ</a:t>
            </a:r>
            <a:r>
              <a:rPr lang="ar-SA" sz="3000" dirty="0" smtClean="0"/>
              <a:t>.</a:t>
            </a:r>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أحكام الخبر</a:t>
            </a:r>
            <a:endParaRPr lang="ar-SA" dirty="0"/>
          </a:p>
        </p:txBody>
      </p:sp>
      <p:sp>
        <p:nvSpPr>
          <p:cNvPr id="3" name="عنصر نائب للمحتوى 2"/>
          <p:cNvSpPr>
            <a:spLocks noGrp="1"/>
          </p:cNvSpPr>
          <p:nvPr>
            <p:ph idx="1"/>
          </p:nvPr>
        </p:nvSpPr>
        <p:spPr/>
        <p:txBody>
          <a:bodyPr/>
          <a:lstStyle/>
          <a:p>
            <a:pPr rtl="1"/>
            <a:r>
              <a:rPr lang="ar-SA" dirty="0" smtClean="0"/>
              <a:t>الرابع: جواز حذفهِ إن دلَّ عليه دليلٌ، نحو "خرجتُ فإذا الأسدُ"، أي </a:t>
            </a:r>
            <a:r>
              <a:rPr lang="ar-SA" dirty="0" err="1" smtClean="0"/>
              <a:t>فاذا</a:t>
            </a:r>
            <a:r>
              <a:rPr lang="ar-SA" dirty="0" smtClean="0"/>
              <a:t> الأسدُ </a:t>
            </a:r>
            <a:r>
              <a:rPr lang="ar-SA" dirty="0" smtClean="0">
                <a:solidFill>
                  <a:srgbClr val="FF0000"/>
                </a:solidFill>
              </a:rPr>
              <a:t>حاضرٌ</a:t>
            </a:r>
            <a:r>
              <a:rPr lang="ar-SA" dirty="0" smtClean="0"/>
              <a:t>، وتقول "مَن مجتهدٌ؟" فيقالُ في الجواب "زُهيرٌ" أي "زهيرٌ مجتهدٌ"، ومنه قوله تعالى ”أُكلُها دائمٌ وظِلُّها“ أي وظلُّها كذلك.</a:t>
            </a:r>
          </a:p>
          <a:p>
            <a:pPr rtl="1"/>
            <a:r>
              <a:rPr lang="ar-SA" dirty="0" smtClean="0"/>
              <a:t>الخامس: وجوبُ حذفهِ في أربعةِ مواضعَ:</a:t>
            </a:r>
          </a:p>
          <a:p>
            <a:pPr rtl="1"/>
            <a:r>
              <a:rPr lang="ar-SA" dirty="0" smtClean="0"/>
              <a:t>(1) أن يدلَّ على صفةٍ مُطلقةٍ، أي دالةٍ على وجودٍ عامّ.</a:t>
            </a:r>
          </a:p>
          <a:p>
            <a:pPr rtl="1"/>
            <a:r>
              <a:rPr lang="ar-SA" dirty="0" smtClean="0"/>
              <a:t>وذلك إذا وقع المبتدأ بعد لولا أو لوما، نحو:(لولا الدِّينُ لهَلَكَ النَّاسُ) </a:t>
            </a:r>
            <a:r>
              <a:rPr lang="ar-SA" dirty="0" err="1" smtClean="0"/>
              <a:t>و</a:t>
            </a:r>
            <a:r>
              <a:rPr lang="ar-SA" dirty="0" smtClean="0"/>
              <a:t>(لوما الكتابةُ لضاعَ أكثرُ العلمِ). أي لولا الدين </a:t>
            </a:r>
            <a:r>
              <a:rPr lang="ar-SA" dirty="0" smtClean="0">
                <a:solidFill>
                  <a:srgbClr val="FF0000"/>
                </a:solidFill>
              </a:rPr>
              <a:t>موجود</a:t>
            </a:r>
            <a:r>
              <a:rPr lang="ar-SA" dirty="0" smtClean="0"/>
              <a:t> ولولا الكتابة </a:t>
            </a:r>
            <a:r>
              <a:rPr lang="ar-SA" dirty="0" smtClean="0">
                <a:solidFill>
                  <a:srgbClr val="FF0000"/>
                </a:solidFill>
              </a:rPr>
              <a:t>موجودة</a:t>
            </a:r>
            <a:r>
              <a:rPr lang="ar-SA" dirty="0" smtClean="0"/>
              <a:t>.</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حذف الخبر</a:t>
            </a:r>
            <a:endParaRPr lang="ar-SA" dirty="0"/>
          </a:p>
        </p:txBody>
      </p:sp>
      <p:sp>
        <p:nvSpPr>
          <p:cNvPr id="3" name="عنصر نائب للمحتوى 2"/>
          <p:cNvSpPr>
            <a:spLocks noGrp="1"/>
          </p:cNvSpPr>
          <p:nvPr>
            <p:ph idx="1"/>
          </p:nvPr>
        </p:nvSpPr>
        <p:spPr/>
        <p:txBody>
          <a:bodyPr/>
          <a:lstStyle/>
          <a:p>
            <a:pPr rtl="1"/>
            <a:r>
              <a:rPr lang="ar-SA" dirty="0" smtClean="0"/>
              <a:t>(فان كان الخبر مفيداً(أي كان دالاً على وجود خاص كالمشي والقعود والركوب والأكل والشرب ونحوها) وجب ذكره إن لم يدل عليه دليل، نحو (لولا العدو </a:t>
            </a:r>
            <a:r>
              <a:rPr lang="ar-SA" dirty="0" smtClean="0">
                <a:solidFill>
                  <a:srgbClr val="FF0000"/>
                </a:solidFill>
              </a:rPr>
              <a:t>سالمنا</a:t>
            </a:r>
            <a:r>
              <a:rPr lang="ar-SA" dirty="0" smtClean="0"/>
              <a:t> ما سلم) فالخبر هنا ليس وجود عام وإنما وجود خاص(سالمنا)ومنه حديث (لولا قومك </a:t>
            </a:r>
            <a:r>
              <a:rPr lang="ar-SA" dirty="0" smtClean="0">
                <a:solidFill>
                  <a:srgbClr val="FF0000"/>
                </a:solidFill>
              </a:rPr>
              <a:t>حديثو</a:t>
            </a:r>
            <a:r>
              <a:rPr lang="ar-SA" dirty="0" smtClean="0"/>
              <a:t> عهد بكفر لبنيت الكعبة على قواعد إبراهيم) والخبر(حديثو) وهو وجود خاص.</a:t>
            </a:r>
          </a:p>
          <a:p>
            <a:pPr rtl="1"/>
            <a:r>
              <a:rPr lang="ar-SA" dirty="0" smtClean="0"/>
              <a:t>(2) أن يكونَ خبراً لمبتدأ صريحٍ في القَسم، أي أن يكون المبتدأ من الألفاظ التي لا تستعمل إلا في القسم نحو "لَعمرُك </a:t>
            </a:r>
            <a:r>
              <a:rPr lang="ar-SA" dirty="0" err="1" smtClean="0"/>
              <a:t>لأفعَلَنَّ</a:t>
            </a:r>
            <a:r>
              <a:rPr lang="ar-SA" dirty="0" smtClean="0"/>
              <a:t>"، </a:t>
            </a:r>
            <a:r>
              <a:rPr lang="ar-SA" dirty="0" err="1" smtClean="0"/>
              <a:t>و</a:t>
            </a:r>
            <a:r>
              <a:rPr lang="ar-SA" dirty="0" smtClean="0"/>
              <a:t>"أيُمنُ الله لاجتهدَنَّ” فـ(عمر) </a:t>
            </a:r>
            <a:r>
              <a:rPr lang="ar-SA" dirty="0" err="1" smtClean="0"/>
              <a:t>و</a:t>
            </a:r>
            <a:r>
              <a:rPr lang="ar-SA" dirty="0" smtClean="0"/>
              <a:t>(أيمن) مبتدآن خبرهما محذوف تقديره قسمي. </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حذف الخبر</a:t>
            </a:r>
            <a:endParaRPr lang="ar-SA" dirty="0"/>
          </a:p>
        </p:txBody>
      </p:sp>
      <p:sp>
        <p:nvSpPr>
          <p:cNvPr id="3" name="عنصر نائب للمحتوى 2"/>
          <p:cNvSpPr>
            <a:spLocks noGrp="1"/>
          </p:cNvSpPr>
          <p:nvPr>
            <p:ph idx="1"/>
          </p:nvPr>
        </p:nvSpPr>
        <p:spPr/>
        <p:txBody>
          <a:bodyPr/>
          <a:lstStyle/>
          <a:p>
            <a:pPr rtl="1"/>
            <a:r>
              <a:rPr lang="ar-SA" dirty="0" smtClean="0"/>
              <a:t>(3) أن يكونَ </a:t>
            </a:r>
            <a:r>
              <a:rPr lang="ar-SA" dirty="0" err="1" smtClean="0"/>
              <a:t>المتبدأُ</a:t>
            </a:r>
            <a:r>
              <a:rPr lang="ar-SA" dirty="0" smtClean="0"/>
              <a:t> مصدراً، أو اسم تَفضيلٍ مضافاً إلى مصدرٍ، وبعدهما حالٌ لا تصلُحُ أن تكون خبراً، وإنما تَصلُحُ أن تَسدَّ مَسَدَّ الخبرِ في الدلالةِ عليه. فالأول نحو "تأديبي الغلامَ مُسيئاً". والثاني نحو "أفضلُ صَلاتِكَ خالياً مما يَشْغَلُكَ” والتقدير: تأديبي الغلام </a:t>
            </a:r>
            <a:r>
              <a:rPr lang="ar-SA" dirty="0" smtClean="0">
                <a:solidFill>
                  <a:srgbClr val="FF0000"/>
                </a:solidFill>
              </a:rPr>
              <a:t>حاصلٌ</a:t>
            </a:r>
            <a:r>
              <a:rPr lang="ar-SA" dirty="0" smtClean="0"/>
              <a:t> مسيئاً، وأفضلُ صلاتك </a:t>
            </a:r>
            <a:r>
              <a:rPr lang="ar-SA" dirty="0" smtClean="0">
                <a:solidFill>
                  <a:srgbClr val="FF0000"/>
                </a:solidFill>
              </a:rPr>
              <a:t>حاصلةٌ</a:t>
            </a:r>
            <a:r>
              <a:rPr lang="ar-SA" dirty="0" smtClean="0"/>
              <a:t>...</a:t>
            </a:r>
          </a:p>
          <a:p>
            <a:pPr rtl="1"/>
            <a:r>
              <a:rPr lang="ar-SA" dirty="0" smtClean="0"/>
              <a:t> (4) أن يكونَ بعد واوٍ مُتعيّنٍ أن تكون بمعنى "معَ"، نحو "كلُّ </a:t>
            </a:r>
            <a:r>
              <a:rPr lang="ar-SA" dirty="0" err="1" smtClean="0"/>
              <a:t>امرِيءٍ</a:t>
            </a:r>
            <a:r>
              <a:rPr lang="ar-SA" dirty="0" smtClean="0"/>
              <a:t> وما فَعَلَ"، أي معَ فعلهِ. فـ(كل) مبتدأ خبره محذوف تقديره مقترنان أو متلازمان، ومثلها كل جندي وسلاحه وكل شيخ وطريقته.</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تعدد الخبر</a:t>
            </a:r>
            <a:endParaRPr lang="ar-SA" dirty="0"/>
          </a:p>
        </p:txBody>
      </p:sp>
      <p:sp>
        <p:nvSpPr>
          <p:cNvPr id="3" name="عنصر نائب للمحتوى 2"/>
          <p:cNvSpPr>
            <a:spLocks noGrp="1"/>
          </p:cNvSpPr>
          <p:nvPr>
            <p:ph idx="1"/>
          </p:nvPr>
        </p:nvSpPr>
        <p:spPr/>
        <p:txBody>
          <a:bodyPr/>
          <a:lstStyle/>
          <a:p>
            <a:r>
              <a:rPr lang="ar-SA" sz="3000" dirty="0" smtClean="0"/>
              <a:t>يجوز تعدد الخبر لمبتدأ واحد وذلك وفق القواعد التالية:</a:t>
            </a:r>
          </a:p>
          <a:p>
            <a:pPr rtl="1"/>
            <a:r>
              <a:rPr lang="ar-SA" sz="3000" dirty="0" smtClean="0"/>
              <a:t>أ- إذا كان المبتدأ واحدا، وتعدد الخبر لفظا ومعنى، بأن كان كل واحد مخالفا للآخر، في لفظه ومعناه، ويصح الاقتصار على أحدهما جاز عطف الثاني بواو العطف أو بغيرها، نحو: المعري </a:t>
            </a:r>
            <a:r>
              <a:rPr lang="ar-SA" sz="3000" dirty="0" smtClean="0">
                <a:solidFill>
                  <a:srgbClr val="FF0000"/>
                </a:solidFill>
              </a:rPr>
              <a:t>شاعر</a:t>
            </a:r>
            <a:r>
              <a:rPr lang="ar-SA" sz="3000" dirty="0" smtClean="0"/>
              <a:t> </a:t>
            </a:r>
            <a:r>
              <a:rPr lang="ar-SA" sz="3000" dirty="0" smtClean="0">
                <a:solidFill>
                  <a:srgbClr val="FF0000"/>
                </a:solidFill>
              </a:rPr>
              <a:t>وحكيم</a:t>
            </a:r>
            <a:r>
              <a:rPr lang="ar-SA" sz="3000" dirty="0" smtClean="0"/>
              <a:t> </a:t>
            </a:r>
            <a:r>
              <a:rPr lang="ar-SA" sz="3000" dirty="0" smtClean="0">
                <a:solidFill>
                  <a:srgbClr val="FF0000"/>
                </a:solidFill>
              </a:rPr>
              <a:t>ولغوي</a:t>
            </a:r>
            <a:r>
              <a:rPr lang="ar-SA" sz="3000" dirty="0" smtClean="0"/>
              <a:t>، ويسمى كل واحد </a:t>
            </a:r>
            <a:r>
              <a:rPr lang="ar-SA" sz="3000" dirty="0" err="1" smtClean="0"/>
              <a:t>معطوفا</a:t>
            </a:r>
            <a:r>
              <a:rPr lang="ar-SA" sz="3000" dirty="0" smtClean="0"/>
              <a:t>، وإن كان خبرا في المعنى، كما يجوز حذف الواو، ويسمى كل واحد خبرا.</a:t>
            </a:r>
          </a:p>
          <a:p>
            <a:pPr rtl="1"/>
            <a:r>
              <a:rPr lang="ar-SA" sz="3000" dirty="0" smtClean="0"/>
              <a:t>ب- إذا تعدد الخبر في اللفظ  فقط، وكان الخبران يؤديان معنى واحداً، بحيث لا يصح الاقتصار على أحدهما نحو: هذا الرجل طويل قصير، تريد أنه متوسط، فلا يجوز العطف في هذه الحالة. لأن الخبرين في معنى خبر واحد من جهة المعنى.</a:t>
            </a:r>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تعدد الخبر</a:t>
            </a:r>
            <a:endParaRPr lang="ar-SA" dirty="0"/>
          </a:p>
        </p:txBody>
      </p:sp>
      <p:sp>
        <p:nvSpPr>
          <p:cNvPr id="3" name="عنصر نائب للمحتوى 2"/>
          <p:cNvSpPr>
            <a:spLocks noGrp="1"/>
          </p:cNvSpPr>
          <p:nvPr>
            <p:ph idx="1"/>
          </p:nvPr>
        </p:nvSpPr>
        <p:spPr/>
        <p:txBody>
          <a:bodyPr/>
          <a:lstStyle/>
          <a:p>
            <a:r>
              <a:rPr lang="ar-SA" dirty="0" smtClean="0"/>
              <a:t>ومن ذلك: الرمان </a:t>
            </a:r>
            <a:r>
              <a:rPr lang="ar-SA" dirty="0" smtClean="0">
                <a:solidFill>
                  <a:srgbClr val="FF0000"/>
                </a:solidFill>
              </a:rPr>
              <a:t>حلو حامض</a:t>
            </a:r>
            <a:r>
              <a:rPr lang="ar-SA" dirty="0" smtClean="0"/>
              <a:t>. فإن كلا اللفظين يؤدي معنى واحداً وهو(مُزّ) وكقول الشاعر:</a:t>
            </a:r>
          </a:p>
          <a:p>
            <a:r>
              <a:rPr lang="ar-SA" dirty="0" smtClean="0"/>
              <a:t>ينام بإحدى مقلتيه ويتقي   بأخرى المنايا فهو </a:t>
            </a:r>
            <a:r>
              <a:rPr lang="ar-SA" dirty="0" smtClean="0">
                <a:solidFill>
                  <a:srgbClr val="FF0000"/>
                </a:solidFill>
              </a:rPr>
              <a:t>يقضانُ نائمُ</a:t>
            </a:r>
          </a:p>
          <a:p>
            <a:r>
              <a:rPr lang="ar-SA" dirty="0" smtClean="0"/>
              <a:t>فلا نستطيع الاقتصار على خبر واحد لذا لا يجوز العطف ويعرب كل واحد منهما خبراً.</a:t>
            </a:r>
          </a:p>
          <a:p>
            <a:pPr rtl="1"/>
            <a:r>
              <a:rPr lang="ar-SA" dirty="0" smtClean="0"/>
              <a:t>3.وإذا كان </a:t>
            </a:r>
            <a:r>
              <a:rPr lang="ar-SA" dirty="0" smtClean="0">
                <a:solidFill>
                  <a:schemeClr val="accent1"/>
                </a:solidFill>
              </a:rPr>
              <a:t>المبتدأ</a:t>
            </a:r>
            <a:r>
              <a:rPr lang="ar-SA" dirty="0" smtClean="0"/>
              <a:t> متعددا حقيقة، بأنه كان مثنى أو مجموعا، وتعدد الخبر لفظا ومعنى، نحو: المحمدان: </a:t>
            </a:r>
            <a:r>
              <a:rPr lang="ar-SA" dirty="0" smtClean="0">
                <a:solidFill>
                  <a:srgbClr val="FF0000"/>
                </a:solidFill>
              </a:rPr>
              <a:t>مهندس وطبيب</a:t>
            </a:r>
            <a:r>
              <a:rPr lang="ar-SA" dirty="0" smtClean="0"/>
              <a:t>، وجب عطف الخبر الثاني على الأول بوساطة حرف العطف، ويسمى كل واحد </a:t>
            </a:r>
            <a:r>
              <a:rPr lang="ar-SA" dirty="0" err="1" smtClean="0"/>
              <a:t>معطوفا</a:t>
            </a:r>
            <a:r>
              <a:rPr lang="ar-SA" dirty="0" smtClean="0"/>
              <a:t>، وإن كان خبرا في المعنى.</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14</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2366</TotalTime>
  <Words>976</Words>
  <Application>Microsoft Office PowerPoint</Application>
  <PresentationFormat>A4 Paper (210x297 mm)‎</PresentationFormat>
  <Paragraphs>77</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المحاضرة الثامنة</vt:lpstr>
      <vt:lpstr>عناصر المحاضرة</vt:lpstr>
      <vt:lpstr>مقدمة:</vt:lpstr>
      <vt:lpstr>وجوب حذف المبتدأ</vt:lpstr>
      <vt:lpstr>وجوب حذف المبتدا</vt:lpstr>
      <vt:lpstr>تعريف الخبر</vt:lpstr>
      <vt:lpstr>أحكام الخبر</vt:lpstr>
      <vt:lpstr>أحكام الخبر</vt:lpstr>
      <vt:lpstr>حذف الخبر</vt:lpstr>
      <vt:lpstr>حذف الخبر</vt:lpstr>
      <vt:lpstr>تعدد الخبر</vt:lpstr>
      <vt:lpstr>تعدد الخبر</vt:lpstr>
      <vt:lpstr>الشريحة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186</cp:revision>
  <dcterms:created xsi:type="dcterms:W3CDTF">2009-10-14T19:14:34Z</dcterms:created>
  <dcterms:modified xsi:type="dcterms:W3CDTF">2010-11-12T12:19:11Z</dcterms:modified>
</cp:coreProperties>
</file>