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57" r:id="rId3"/>
    <p:sldId id="267" r:id="rId4"/>
    <p:sldId id="300" r:id="rId5"/>
    <p:sldId id="301" r:id="rId6"/>
    <p:sldId id="312" r:id="rId7"/>
    <p:sldId id="326" r:id="rId8"/>
    <p:sldId id="313" r:id="rId9"/>
    <p:sldId id="302" r:id="rId10"/>
    <p:sldId id="314" r:id="rId11"/>
    <p:sldId id="315" r:id="rId12"/>
    <p:sldId id="304" r:id="rId13"/>
    <p:sldId id="306" r:id="rId14"/>
    <p:sldId id="316" r:id="rId15"/>
    <p:sldId id="307" r:id="rId16"/>
    <p:sldId id="317" r:id="rId17"/>
    <p:sldId id="319" r:id="rId18"/>
    <p:sldId id="309" r:id="rId19"/>
    <p:sldId id="310" r:id="rId20"/>
    <p:sldId id="320" r:id="rId21"/>
    <p:sldId id="321" r:id="rId22"/>
    <p:sldId id="323" r:id="rId23"/>
    <p:sldId id="324" r:id="rId24"/>
    <p:sldId id="325" r:id="rId25"/>
    <p:sldId id="266" r:id="rId26"/>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66FF66"/>
    <a:srgbClr val="FF0066"/>
    <a:srgbClr val="009900"/>
    <a:srgbClr val="000000"/>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592" autoAdjust="0"/>
    <p:restoredTop sz="94664" autoAdjust="0"/>
  </p:normalViewPr>
  <p:slideViewPr>
    <p:cSldViewPr>
      <p:cViewPr>
        <p:scale>
          <a:sx n="75" d="100"/>
          <a:sy n="75" d="100"/>
        </p:scale>
        <p:origin x="-1176" y="150"/>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12/5/2010</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127" name="Subtitle 2"/>
          <p:cNvSpPr txBox="1">
            <a:spLocks/>
          </p:cNvSpPr>
          <p:nvPr/>
        </p:nvSpPr>
        <p:spPr bwMode="auto">
          <a:xfrm>
            <a:off x="5562600" y="4648200"/>
            <a:ext cx="4006850"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a:t>
            </a:r>
            <a:r>
              <a:rPr lang="ar-EG" sz="2800" b="1" dirty="0" smtClean="0">
                <a:solidFill>
                  <a:srgbClr val="898989"/>
                </a:solidFill>
                <a:latin typeface="Calibri" pitchFamily="34" charset="0"/>
              </a:rPr>
              <a:t>للانتساب</a:t>
            </a:r>
            <a:endParaRPr lang="en-US" sz="2800" b="1" dirty="0" smtClean="0">
              <a:solidFill>
                <a:srgbClr val="898989"/>
              </a:solidFill>
              <a:latin typeface="Calibri" pitchFamily="34" charset="0"/>
            </a:endParaRPr>
          </a:p>
          <a:p>
            <a:pPr algn="ctr" rtl="0">
              <a:spcBef>
                <a:spcPct val="20000"/>
              </a:spcBef>
              <a:buFont typeface="Arial" pitchFamily="34" charset="0"/>
              <a:buNone/>
            </a:pPr>
            <a:r>
              <a:rPr lang="ar-SA" sz="2600" dirty="0" smtClean="0">
                <a:solidFill>
                  <a:srgbClr val="898989"/>
                </a:solidFill>
                <a:latin typeface="Calibri" pitchFamily="34" charset="0"/>
              </a:rPr>
              <a:t>قسم اللغة العربية</a:t>
            </a:r>
            <a:endParaRPr lang="en-US" sz="2600" dirty="0">
              <a:solidFill>
                <a:srgbClr val="898989"/>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95600"/>
            <a:ext cx="5099050" cy="1470025"/>
          </a:xfrm>
          <a:prstGeom prst="rect">
            <a:avLst/>
          </a:prstGeom>
          <a:noFill/>
          <a:ln w="9525">
            <a:noFill/>
            <a:miter lim="800000"/>
            <a:headEnd/>
            <a:tailEnd/>
          </a:ln>
        </p:spPr>
        <p:txBody>
          <a:bodyPr anchor="ctr"/>
          <a:lstStyle/>
          <a:p>
            <a:pPr algn="l">
              <a:lnSpc>
                <a:spcPct val="80000"/>
              </a:lnSpc>
            </a:pPr>
            <a:r>
              <a:rPr lang="ar-SA" sz="3700" b="1" dirty="0" smtClean="0">
                <a:solidFill>
                  <a:srgbClr val="376092"/>
                </a:solidFill>
                <a:latin typeface="AYM Wadiy S_U normal."/>
                <a:cs typeface="Times New Roman" pitchFamily="18" charset="0"/>
              </a:rPr>
              <a:t>النحو التطبيقي (1)</a:t>
            </a:r>
            <a:endParaRPr lang="ar-SA" sz="3700" b="1" dirty="0">
              <a:solidFill>
                <a:srgbClr val="376092"/>
              </a:solidFill>
              <a:latin typeface="AYM Wadiy S_U normal."/>
              <a:cs typeface="Times New Roman" pitchFamily="18" charset="0"/>
            </a:endParaRPr>
          </a:p>
          <a:p>
            <a:pPr algn="l">
              <a:lnSpc>
                <a:spcPct val="80000"/>
              </a:lnSpc>
            </a:pPr>
            <a:r>
              <a:rPr lang="ar-EG" b="1" dirty="0">
                <a:solidFill>
                  <a:srgbClr val="7F7F7F"/>
                </a:solidFill>
                <a:latin typeface="Calibri" pitchFamily="34" charset="0"/>
                <a:cs typeface="Times New Roman" pitchFamily="18" charset="0"/>
              </a:rPr>
              <a:t/>
            </a:r>
            <a:br>
              <a:rPr lang="ar-EG" b="1" dirty="0">
                <a:solidFill>
                  <a:srgbClr val="7F7F7F"/>
                </a:solidFill>
                <a:latin typeface="Calibri" pitchFamily="34" charset="0"/>
                <a:cs typeface="Times New Roman" pitchFamily="18" charset="0"/>
              </a:rPr>
            </a:br>
            <a:r>
              <a:rPr lang="ar-EG" sz="2200" b="1" dirty="0">
                <a:solidFill>
                  <a:srgbClr val="7F7F7F"/>
                </a:solidFill>
                <a:latin typeface="Calibri" pitchFamily="34" charset="0"/>
                <a:cs typeface="Times New Roman" pitchFamily="18" charset="0"/>
              </a:rPr>
              <a:t>الفصل الدراسي </a:t>
            </a:r>
            <a:r>
              <a:rPr lang="ar-SA" sz="2200" b="1" dirty="0" smtClean="0">
                <a:solidFill>
                  <a:srgbClr val="7F7F7F"/>
                </a:solidFill>
                <a:latin typeface="Calibri" pitchFamily="34" charset="0"/>
                <a:cs typeface="Times New Roman" pitchFamily="18" charset="0"/>
              </a:rPr>
              <a:t>الأول</a:t>
            </a:r>
            <a:r>
              <a:rPr lang="ar-EG" sz="3200" b="1" dirty="0">
                <a:solidFill>
                  <a:srgbClr val="7F7F7F"/>
                </a:solidFill>
                <a:latin typeface="Calibri" pitchFamily="34" charset="0"/>
                <a:cs typeface="Times New Roman" pitchFamily="18" charset="0"/>
              </a:rPr>
              <a:t/>
            </a:r>
            <a:br>
              <a:rPr lang="ar-EG" sz="3200" b="1" dirty="0">
                <a:solidFill>
                  <a:srgbClr val="7F7F7F"/>
                </a:solidFill>
                <a:latin typeface="Calibri" pitchFamily="34" charset="0"/>
                <a:cs typeface="Times New Roman" pitchFamily="18" charset="0"/>
              </a:rPr>
            </a:br>
            <a:r>
              <a:rPr lang="ar-EG" sz="1700" b="1" dirty="0">
                <a:solidFill>
                  <a:srgbClr val="7F7F7F"/>
                </a:solidFill>
                <a:latin typeface="Calibri" pitchFamily="34" charset="0"/>
                <a:cs typeface="Times New Roman" pitchFamily="18" charset="0"/>
              </a:rPr>
              <a:t>العام الدراسي </a:t>
            </a:r>
            <a:r>
              <a:rPr lang="ar-SA" sz="1700" b="1" dirty="0" smtClean="0">
                <a:solidFill>
                  <a:srgbClr val="7F7F7F"/>
                </a:solidFill>
                <a:latin typeface="Calibri" pitchFamily="34" charset="0"/>
                <a:cs typeface="Times New Roman" pitchFamily="18" charset="0"/>
              </a:rPr>
              <a:t>1431</a:t>
            </a:r>
            <a:r>
              <a:rPr lang="ar-EG" sz="1700" b="1" dirty="0" smtClean="0">
                <a:solidFill>
                  <a:srgbClr val="7F7F7F"/>
                </a:solidFill>
                <a:latin typeface="Calibri" pitchFamily="34" charset="0"/>
                <a:cs typeface="Times New Roman" pitchFamily="18" charset="0"/>
              </a:rPr>
              <a:t>– </a:t>
            </a:r>
            <a:r>
              <a:rPr lang="ar-SA" sz="1700" b="1" dirty="0" smtClean="0">
                <a:solidFill>
                  <a:srgbClr val="7F7F7F"/>
                </a:solidFill>
                <a:latin typeface="Calibri" pitchFamily="34" charset="0"/>
                <a:cs typeface="Times New Roman" pitchFamily="18" charset="0"/>
              </a:rPr>
              <a:t>1432هـ</a:t>
            </a:r>
            <a:endParaRPr lang="en-US" sz="1700" b="1" dirty="0">
              <a:solidFill>
                <a:srgbClr val="7F7F7F"/>
              </a:solidFill>
              <a:latin typeface="Calibri" pitchFamily="34" charset="0"/>
            </a:endParaRPr>
          </a:p>
          <a:p>
            <a:pPr algn="l">
              <a:lnSpc>
                <a:spcPct val="80000"/>
              </a:lnSpc>
            </a:pPr>
            <a:r>
              <a:rPr lang="ar-SA" sz="2600" b="1" dirty="0">
                <a:solidFill>
                  <a:srgbClr val="7F7F7F"/>
                </a:solidFill>
                <a:latin typeface="Calibri" pitchFamily="34" charset="0"/>
                <a:cs typeface="Times New Roman" pitchFamily="18" charset="0"/>
              </a:rPr>
              <a:t>د. </a:t>
            </a:r>
            <a:r>
              <a:rPr lang="ar-SA" sz="2600" b="1" dirty="0" smtClean="0">
                <a:solidFill>
                  <a:srgbClr val="7F7F7F"/>
                </a:solidFill>
                <a:latin typeface="Calibri" pitchFamily="34" charset="0"/>
                <a:cs typeface="Times New Roman" pitchFamily="18" charset="0"/>
              </a:rPr>
              <a:t>جزاء المصاروة</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dirty="0" smtClean="0">
                <a:solidFill>
                  <a:srgbClr val="376092"/>
                </a:solidFill>
                <a:cs typeface="Arial" pitchFamily="34" charset="0"/>
              </a:rPr>
              <a:t>المحاضرة العاشرة</a:t>
            </a:r>
            <a:endParaRPr lang="en-US" dirty="0" smtClean="0">
              <a:solidFill>
                <a:srgbClr val="376092"/>
              </a:solidFill>
              <a:cs typeface="Arial" pitchFamily="34" charset="0"/>
            </a:endParaRPr>
          </a:p>
        </p:txBody>
      </p:sp>
      <p:sp>
        <p:nvSpPr>
          <p:cNvPr id="6147" name="Subtitle 5"/>
          <p:cNvSpPr>
            <a:spLocks noGrp="1"/>
          </p:cNvSpPr>
          <p:nvPr>
            <p:ph type="subTitle" idx="1"/>
          </p:nvPr>
        </p:nvSpPr>
        <p:spPr>
          <a:xfrm>
            <a:off x="990600" y="3886200"/>
            <a:ext cx="7429500" cy="1752600"/>
          </a:xfrm>
        </p:spPr>
        <p:txBody>
          <a:bodyPr/>
          <a:lstStyle/>
          <a:p>
            <a:pPr eaLnBrk="1" hangingPunct="1"/>
            <a:r>
              <a:rPr lang="ar-SA" b="1" dirty="0" err="1" smtClean="0">
                <a:solidFill>
                  <a:schemeClr val="tx1"/>
                </a:solidFill>
                <a:cs typeface="Arial" pitchFamily="34" charset="0"/>
              </a:rPr>
              <a:t>النواسخ</a:t>
            </a:r>
            <a:endParaRPr lang="ar-SA" b="1" dirty="0" smtClean="0">
              <a:solidFill>
                <a:schemeClr val="tx1"/>
              </a:solidFill>
              <a:cs typeface="Arial" pitchFamily="34" charset="0"/>
            </a:endParaRPr>
          </a:p>
          <a:p>
            <a:pPr eaLnBrk="1" hangingPunct="1"/>
            <a:r>
              <a:rPr lang="ar-SA" b="1" dirty="0" smtClean="0">
                <a:solidFill>
                  <a:schemeClr val="tx1"/>
                </a:solidFill>
                <a:cs typeface="Arial" pitchFamily="34" charset="0"/>
              </a:rPr>
              <a:t>كان وأخواتها</a:t>
            </a:r>
            <a:endParaRPr lang="en-US" b="1" dirty="0" smtClean="0">
              <a:solidFill>
                <a:schemeClr val="tx1"/>
              </a:solidFill>
              <a:cs typeface="Arial" pitchFamily="34" charset="0"/>
            </a:endParaRPr>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2</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t>عناصر المحاضرة</a:t>
            </a:r>
            <a:endParaRPr lang="en-US" dirty="0"/>
          </a:p>
        </p:txBody>
      </p:sp>
      <p:sp>
        <p:nvSpPr>
          <p:cNvPr id="7171" name="Text Placeholder 5"/>
          <p:cNvSpPr>
            <a:spLocks noGrp="1"/>
          </p:cNvSpPr>
          <p:nvPr>
            <p:ph idx="1"/>
          </p:nvPr>
        </p:nvSpPr>
        <p:spPr/>
        <p:txBody>
          <a:bodyPr/>
          <a:lstStyle/>
          <a:p>
            <a:pPr rtl="1" eaLnBrk="1" hangingPunct="1">
              <a:buFont typeface="Arial" pitchFamily="34" charset="0"/>
              <a:buChar char="•"/>
            </a:pPr>
            <a:r>
              <a:rPr lang="ar-SA" b="1" dirty="0" smtClean="0">
                <a:cs typeface="Arial" pitchFamily="34" charset="0"/>
              </a:rPr>
              <a:t>مقدمة.</a:t>
            </a:r>
          </a:p>
          <a:p>
            <a:pPr rtl="1" eaLnBrk="1" hangingPunct="1">
              <a:buFont typeface="Arial" pitchFamily="34" charset="0"/>
              <a:buChar char="•"/>
            </a:pPr>
            <a:r>
              <a:rPr lang="ar-SA" b="1" dirty="0" smtClean="0">
                <a:cs typeface="Arial" pitchFamily="34" charset="0"/>
              </a:rPr>
              <a:t>تعريف الناسخ.</a:t>
            </a:r>
          </a:p>
          <a:p>
            <a:pPr rtl="1" eaLnBrk="1" hangingPunct="1">
              <a:buFont typeface="Arial" pitchFamily="34" charset="0"/>
              <a:buChar char="•"/>
            </a:pPr>
            <a:r>
              <a:rPr lang="ar-SA" b="1" dirty="0" smtClean="0">
                <a:cs typeface="Arial" pitchFamily="34" charset="0"/>
              </a:rPr>
              <a:t>عمل كان وأخواتها.</a:t>
            </a:r>
          </a:p>
          <a:p>
            <a:pPr rtl="1" eaLnBrk="1" hangingPunct="1">
              <a:buFont typeface="Arial" pitchFamily="34" charset="0"/>
              <a:buChar char="•"/>
            </a:pPr>
            <a:r>
              <a:rPr lang="ar-SA" b="1" dirty="0" smtClean="0">
                <a:cs typeface="Arial" pitchFamily="34" charset="0"/>
              </a:rPr>
              <a:t>أنواع خبرها</a:t>
            </a:r>
          </a:p>
          <a:p>
            <a:pPr rtl="1" eaLnBrk="1" hangingPunct="1">
              <a:buFont typeface="Arial" pitchFamily="34" charset="0"/>
              <a:buChar char="•"/>
            </a:pPr>
            <a:r>
              <a:rPr lang="ar-SA" b="1" dirty="0" smtClean="0">
                <a:cs typeface="Arial" pitchFamily="34" charset="0"/>
              </a:rPr>
              <a:t>أخوات كان</a:t>
            </a:r>
            <a:r>
              <a:rPr lang="ar-SA" b="1" dirty="0" smtClean="0">
                <a:cs typeface="Arial" pitchFamily="34" charset="0"/>
              </a:rPr>
              <a:t>.</a:t>
            </a:r>
          </a:p>
          <a:p>
            <a:pPr rtl="1" eaLnBrk="1" hangingPunct="1">
              <a:buFont typeface="Arial" pitchFamily="34" charset="0"/>
              <a:buChar char="•"/>
            </a:pPr>
            <a:r>
              <a:rPr lang="ar-SA" b="1" dirty="0" smtClean="0">
                <a:cs typeface="Arial" pitchFamily="34" charset="0"/>
              </a:rPr>
              <a:t>الأحرف المشبهة </a:t>
            </a:r>
            <a:r>
              <a:rPr lang="ar-SA" b="1" dirty="0" err="1" smtClean="0">
                <a:cs typeface="Arial" pitchFamily="34" charset="0"/>
              </a:rPr>
              <a:t>بليس</a:t>
            </a:r>
            <a:endParaRPr lang="ar-SA" b="1" dirty="0" smtClean="0">
              <a:cs typeface="Arial" pitchFamily="34" charset="0"/>
            </a:endParaRPr>
          </a:p>
          <a:p>
            <a:pPr rtl="1" eaLnBrk="1" hangingPunct="1"/>
            <a:r>
              <a:rPr lang="ar-SA" b="1" dirty="0" smtClean="0">
                <a:cs typeface="Arial" pitchFamily="34" charset="0"/>
              </a:rPr>
              <a:t>  </a:t>
            </a:r>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3</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ar-SA" dirty="0" smtClean="0">
                <a:solidFill>
                  <a:srgbClr val="376092"/>
                </a:solidFill>
                <a:cs typeface="Arial" pitchFamily="34" charset="0"/>
              </a:rPr>
              <a:t>مقدمة:</a:t>
            </a:r>
          </a:p>
        </p:txBody>
      </p:sp>
      <p:sp>
        <p:nvSpPr>
          <p:cNvPr id="8195" name="Content Placeholder 2"/>
          <p:cNvSpPr>
            <a:spLocks noGrp="1"/>
          </p:cNvSpPr>
          <p:nvPr>
            <p:ph idx="1"/>
          </p:nvPr>
        </p:nvSpPr>
        <p:spPr>
          <a:xfrm>
            <a:off x="0" y="1371600"/>
            <a:ext cx="9144000" cy="4678363"/>
          </a:xfrm>
        </p:spPr>
        <p:txBody>
          <a:bodyPr/>
          <a:lstStyle/>
          <a:p>
            <a:pPr rtl="1" eaLnBrk="1" hangingPunct="1"/>
            <a:r>
              <a:rPr lang="ar-SA" dirty="0" smtClean="0">
                <a:cs typeface="Arial" pitchFamily="34" charset="0"/>
              </a:rPr>
              <a:t>     عرفت </a:t>
            </a:r>
            <a:r>
              <a:rPr lang="ar-SA" dirty="0" smtClean="0">
                <a:cs typeface="Arial" pitchFamily="34" charset="0"/>
              </a:rPr>
              <a:t>في المحاضرات السابقة أن الجملة </a:t>
            </a:r>
            <a:r>
              <a:rPr lang="ar-SA" dirty="0" err="1" smtClean="0">
                <a:cs typeface="Arial" pitchFamily="34" charset="0"/>
              </a:rPr>
              <a:t>الإسمية</a:t>
            </a:r>
            <a:r>
              <a:rPr lang="ar-SA" dirty="0" smtClean="0">
                <a:cs typeface="Arial" pitchFamily="34" charset="0"/>
              </a:rPr>
              <a:t> تتكون من </a:t>
            </a:r>
            <a:r>
              <a:rPr lang="ar-SA" dirty="0" smtClean="0">
                <a:cs typeface="Arial" pitchFamily="34" charset="0"/>
              </a:rPr>
              <a:t>مبتدأ وخبر</a:t>
            </a:r>
            <a:r>
              <a:rPr lang="ar-SA" dirty="0" smtClean="0">
                <a:cs typeface="Arial" pitchFamily="34" charset="0"/>
              </a:rPr>
              <a:t>، وأن كلاً من المبتدأ والخبر يكون مرفوعاً، نحو: الجوُّ لطيفٌ.</a:t>
            </a:r>
          </a:p>
          <a:p>
            <a:pPr rtl="1" eaLnBrk="1" hangingPunct="1"/>
            <a:r>
              <a:rPr lang="ar-SA" dirty="0" smtClean="0">
                <a:cs typeface="Arial" pitchFamily="34" charset="0"/>
              </a:rPr>
              <a:t>وأحياناً يدخل على مثل هذه الجملة ألفاظ تغير في معناها وفي إعرابها، هذه الألفاظ هي </a:t>
            </a:r>
            <a:r>
              <a:rPr lang="ar-SA" dirty="0" err="1" smtClean="0">
                <a:cs typeface="Arial" pitchFamily="34" charset="0"/>
              </a:rPr>
              <a:t>النواسخ</a:t>
            </a:r>
            <a:r>
              <a:rPr lang="ar-SA" dirty="0" smtClean="0">
                <a:cs typeface="Arial" pitchFamily="34" charset="0"/>
              </a:rPr>
              <a:t>، سميت بذلك لأنها تنسخ الخبر أي تغيره، وهي نوعان: </a:t>
            </a:r>
            <a:r>
              <a:rPr lang="ar-SA" dirty="0" err="1" smtClean="0">
                <a:cs typeface="Arial" pitchFamily="34" charset="0"/>
              </a:rPr>
              <a:t>نواسخ</a:t>
            </a:r>
            <a:r>
              <a:rPr lang="ar-SA" dirty="0" smtClean="0">
                <a:cs typeface="Arial" pitchFamily="34" charset="0"/>
              </a:rPr>
              <a:t> فعلية وهي كان وأخواتها، </a:t>
            </a:r>
            <a:r>
              <a:rPr lang="ar-SA" dirty="0" err="1" smtClean="0">
                <a:cs typeface="Arial" pitchFamily="34" charset="0"/>
              </a:rPr>
              <a:t>ونواسخ</a:t>
            </a:r>
            <a:r>
              <a:rPr lang="ar-SA" dirty="0" smtClean="0">
                <a:cs typeface="Arial" pitchFamily="34" charset="0"/>
              </a:rPr>
              <a:t> حرفية وهي إنّ وأخواتها، وفي هذه المحاضرة سوف نتعرّف إلى كان وأخواتها.</a:t>
            </a:r>
          </a:p>
        </p:txBody>
      </p:sp>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4</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عمل كان وأخواتها</a:t>
            </a:r>
            <a:endParaRPr lang="ar-SA" dirty="0"/>
          </a:p>
        </p:txBody>
      </p:sp>
      <p:sp>
        <p:nvSpPr>
          <p:cNvPr id="3" name="عنصر نائب للمحتوى 2"/>
          <p:cNvSpPr>
            <a:spLocks noGrp="1"/>
          </p:cNvSpPr>
          <p:nvPr>
            <p:ph idx="1"/>
          </p:nvPr>
        </p:nvSpPr>
        <p:spPr/>
        <p:txBody>
          <a:bodyPr/>
          <a:lstStyle/>
          <a:p>
            <a:pPr rtl="1"/>
            <a:r>
              <a:rPr lang="ar-SA" dirty="0" smtClean="0"/>
              <a:t>جعل النحاة (كان وأخواتها) من الأفعال الناقصة، وهي ناقصة لأنها تدل على زمن فقط ولا تدل على حدث، إذ الأفعال كلها تدل على حدث مقترن بزمن، فمثلاً الفعل(شَرِبَ) يدل على حدث الشرب والزمن الماضي، لكن الفعل(كان) يدل على الزمن الماضي فقط، كما إن الأفعال الناقصة لا تأخذ فاعلاً، فلهذين السببين سميت ناقصة.</a:t>
            </a:r>
          </a:p>
          <a:p>
            <a:pPr rtl="1"/>
            <a:r>
              <a:rPr lang="ar-SA" dirty="0" smtClean="0"/>
              <a:t>و</a:t>
            </a:r>
            <a:r>
              <a:rPr lang="ar-SA" dirty="0" smtClean="0"/>
              <a:t>تدخل كان وأخواتها </a:t>
            </a:r>
            <a:r>
              <a:rPr lang="ar-SA" dirty="0" smtClean="0"/>
              <a:t>على الجملة </a:t>
            </a:r>
            <a:r>
              <a:rPr lang="ar-SA" dirty="0" err="1" smtClean="0"/>
              <a:t>الإسمية</a:t>
            </a:r>
            <a:r>
              <a:rPr lang="ar-SA" dirty="0" smtClean="0"/>
              <a:t> المكونة من مبتدأ وخبر فترفع المبتدأ ويسمى اسمها وتنصب الخبر ويسمى خبرها، أي إن عملها ينحصر في نصب الخبر لأن المبتدأ </a:t>
            </a:r>
            <a:r>
              <a:rPr lang="ar-SA" dirty="0" smtClean="0"/>
              <a:t>يكون مرفوعاً أصلاً.</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عمل كان وأخواتها</a:t>
            </a:r>
            <a:endParaRPr lang="ar-SA" dirty="0"/>
          </a:p>
        </p:txBody>
      </p:sp>
      <p:sp>
        <p:nvSpPr>
          <p:cNvPr id="3" name="عنصر نائب للمحتوى 2"/>
          <p:cNvSpPr>
            <a:spLocks noGrp="1"/>
          </p:cNvSpPr>
          <p:nvPr>
            <p:ph idx="1"/>
          </p:nvPr>
        </p:nvSpPr>
        <p:spPr/>
        <p:txBody>
          <a:bodyPr/>
          <a:lstStyle/>
          <a:p>
            <a:pPr rtl="1"/>
            <a:r>
              <a:rPr lang="ar-SA" b="1" dirty="0" smtClean="0"/>
              <a:t>انظر إلى الجمل التالية ولاحظ الفرق:</a:t>
            </a:r>
          </a:p>
          <a:p>
            <a:pPr rtl="1"/>
            <a:r>
              <a:rPr lang="ar-SA" b="1" dirty="0" smtClean="0"/>
              <a:t>الجوُّ          معتدلٌ.                 كان   الجوُّ           معتدلاً.</a:t>
            </a:r>
          </a:p>
          <a:p>
            <a:pPr rtl="1"/>
            <a:endParaRPr lang="ar-SA" b="1" dirty="0" smtClean="0"/>
          </a:p>
          <a:p>
            <a:pPr rtl="1"/>
            <a:endParaRPr lang="ar-SA" b="1" dirty="0" smtClean="0"/>
          </a:p>
          <a:p>
            <a:pPr rtl="1"/>
            <a:r>
              <a:rPr lang="ar-SA" b="1" dirty="0" smtClean="0"/>
              <a:t>لي              صديقٌ.            ليس لي               صديقٌ.</a:t>
            </a:r>
          </a:p>
          <a:p>
            <a:pPr rtl="1"/>
            <a:endParaRPr lang="ar-SA" b="1" dirty="0" smtClean="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6</a:t>
            </a:fld>
            <a:endParaRPr lang="en-US"/>
          </a:p>
        </p:txBody>
      </p:sp>
      <p:sp>
        <p:nvSpPr>
          <p:cNvPr id="5" name="وسيلة شرح مع سهم إلى الأعلى 4"/>
          <p:cNvSpPr/>
          <p:nvPr/>
        </p:nvSpPr>
        <p:spPr>
          <a:xfrm>
            <a:off x="8153400" y="2667000"/>
            <a:ext cx="1600200" cy="609600"/>
          </a:xfrm>
          <a:prstGeom prst="upArrowCallou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solidFill>
                  <a:srgbClr val="FF0000"/>
                </a:solidFill>
              </a:rPr>
              <a:t>مبتدأ مرفوع</a:t>
            </a:r>
            <a:endParaRPr lang="ar-SA" dirty="0">
              <a:solidFill>
                <a:srgbClr val="FF0000"/>
              </a:solidFill>
            </a:endParaRPr>
          </a:p>
        </p:txBody>
      </p:sp>
      <p:sp>
        <p:nvSpPr>
          <p:cNvPr id="6" name="وسيلة شرح مع سهم إلى الأعلى 5"/>
          <p:cNvSpPr/>
          <p:nvPr/>
        </p:nvSpPr>
        <p:spPr>
          <a:xfrm>
            <a:off x="6477000" y="2667000"/>
            <a:ext cx="1600200" cy="609600"/>
          </a:xfrm>
          <a:prstGeom prst="upArrowCallou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err="1" smtClean="0">
                <a:solidFill>
                  <a:srgbClr val="FF0000"/>
                </a:solidFill>
              </a:rPr>
              <a:t>خبرمرفوع</a:t>
            </a:r>
            <a:endParaRPr lang="ar-SA" dirty="0" smtClean="0">
              <a:solidFill>
                <a:srgbClr val="FF0000"/>
              </a:solidFill>
            </a:endParaRPr>
          </a:p>
        </p:txBody>
      </p:sp>
      <p:sp>
        <p:nvSpPr>
          <p:cNvPr id="7" name="وسيلة شرح مع سهم إلى الأعلى 6"/>
          <p:cNvSpPr/>
          <p:nvPr/>
        </p:nvSpPr>
        <p:spPr>
          <a:xfrm>
            <a:off x="2971800" y="2667000"/>
            <a:ext cx="1600200" cy="609600"/>
          </a:xfrm>
          <a:prstGeom prst="upArrowCallou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solidFill>
                  <a:srgbClr val="FF0000"/>
                </a:solidFill>
              </a:rPr>
              <a:t>اسم كان مرفوع</a:t>
            </a:r>
            <a:endParaRPr lang="ar-SA" dirty="0">
              <a:solidFill>
                <a:srgbClr val="FF0000"/>
              </a:solidFill>
            </a:endParaRPr>
          </a:p>
        </p:txBody>
      </p:sp>
      <p:sp>
        <p:nvSpPr>
          <p:cNvPr id="8" name="وسيلة شرح مع سهم إلى الأعلى 7"/>
          <p:cNvSpPr/>
          <p:nvPr/>
        </p:nvSpPr>
        <p:spPr>
          <a:xfrm>
            <a:off x="1143000" y="2667000"/>
            <a:ext cx="1600200" cy="609600"/>
          </a:xfrm>
          <a:prstGeom prst="upArrowCallou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err="1" smtClean="0">
                <a:solidFill>
                  <a:srgbClr val="FF0000"/>
                </a:solidFill>
              </a:rPr>
              <a:t>خبركان</a:t>
            </a:r>
            <a:r>
              <a:rPr lang="ar-SA" dirty="0" smtClean="0">
                <a:solidFill>
                  <a:srgbClr val="FF0000"/>
                </a:solidFill>
              </a:rPr>
              <a:t> منصوب</a:t>
            </a:r>
            <a:endParaRPr lang="ar-SA" dirty="0">
              <a:solidFill>
                <a:srgbClr val="FF0000"/>
              </a:solidFill>
            </a:endParaRPr>
          </a:p>
        </p:txBody>
      </p:sp>
      <p:sp>
        <p:nvSpPr>
          <p:cNvPr id="9" name="وسيلة شرح مع سهم إلى الأعلى 8"/>
          <p:cNvSpPr/>
          <p:nvPr/>
        </p:nvSpPr>
        <p:spPr>
          <a:xfrm>
            <a:off x="6324600" y="4495800"/>
            <a:ext cx="1600200" cy="609600"/>
          </a:xfrm>
          <a:prstGeom prst="upArrowCallou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solidFill>
                  <a:srgbClr val="FF0000"/>
                </a:solidFill>
              </a:rPr>
              <a:t>مبتدأ مؤخر مرفوع</a:t>
            </a:r>
          </a:p>
        </p:txBody>
      </p:sp>
      <p:sp>
        <p:nvSpPr>
          <p:cNvPr id="10" name="وسيلة شرح مع سهم إلى الأعلى 9"/>
          <p:cNvSpPr/>
          <p:nvPr/>
        </p:nvSpPr>
        <p:spPr>
          <a:xfrm>
            <a:off x="8305800" y="4495800"/>
            <a:ext cx="1600200" cy="609600"/>
          </a:xfrm>
          <a:prstGeom prst="upArrowCallou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solidFill>
                  <a:srgbClr val="FF0000"/>
                </a:solidFill>
              </a:rPr>
              <a:t>في محل رفع خبر مقدم</a:t>
            </a:r>
          </a:p>
        </p:txBody>
      </p:sp>
      <p:sp>
        <p:nvSpPr>
          <p:cNvPr id="11" name="وسيلة شرح مع سهم إلى الأعلى 10"/>
          <p:cNvSpPr/>
          <p:nvPr/>
        </p:nvSpPr>
        <p:spPr>
          <a:xfrm>
            <a:off x="1219200" y="4495800"/>
            <a:ext cx="1600200" cy="609600"/>
          </a:xfrm>
          <a:prstGeom prst="upArrowCallou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solidFill>
                  <a:srgbClr val="FF0000"/>
                </a:solidFill>
              </a:rPr>
              <a:t>اسم ليس مؤخر مرفوع</a:t>
            </a:r>
          </a:p>
        </p:txBody>
      </p:sp>
      <p:sp>
        <p:nvSpPr>
          <p:cNvPr id="12" name="وسيلة شرح مع سهم إلى الأعلى 11"/>
          <p:cNvSpPr/>
          <p:nvPr/>
        </p:nvSpPr>
        <p:spPr>
          <a:xfrm>
            <a:off x="3429000" y="4495800"/>
            <a:ext cx="1600200" cy="609600"/>
          </a:xfrm>
          <a:prstGeom prst="upArrowCallou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solidFill>
                  <a:srgbClr val="FF0000"/>
                </a:solidFill>
              </a:rPr>
              <a:t>في محل نصب خبر ليس مقدم</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أنواع خبرها</a:t>
            </a:r>
            <a:endParaRPr lang="ar-SA" dirty="0"/>
          </a:p>
        </p:txBody>
      </p:sp>
      <p:sp>
        <p:nvSpPr>
          <p:cNvPr id="3" name="عنصر نائب للمحتوى 2"/>
          <p:cNvSpPr>
            <a:spLocks noGrp="1"/>
          </p:cNvSpPr>
          <p:nvPr>
            <p:ph idx="1"/>
          </p:nvPr>
        </p:nvSpPr>
        <p:spPr/>
        <p:txBody>
          <a:bodyPr/>
          <a:lstStyle/>
          <a:p>
            <a:r>
              <a:rPr lang="ar-SA" dirty="0" smtClean="0"/>
              <a:t>تأتي أخبار هذه الأفعال الناقصة على الأنواع نفسها التي يكون عليها خبر المبتدأ:</a:t>
            </a:r>
          </a:p>
          <a:p>
            <a:r>
              <a:rPr lang="ar-SA" dirty="0" smtClean="0"/>
              <a:t>كان الطقسُ جميلاً. فالخبر هنا مفرد.</a:t>
            </a:r>
          </a:p>
          <a:p>
            <a:r>
              <a:rPr lang="ar-SA" dirty="0" smtClean="0"/>
              <a:t>كان الولد يقرأ. الخبر هنا جملة فعلية.</a:t>
            </a:r>
          </a:p>
          <a:p>
            <a:r>
              <a:rPr lang="ar-SA" dirty="0" smtClean="0"/>
              <a:t>كان الولدُ شعرُهُ مرتبٌ. الخبر هنا جملة </a:t>
            </a:r>
            <a:r>
              <a:rPr lang="ar-SA" dirty="0" err="1" smtClean="0"/>
              <a:t>إسمية</a:t>
            </a:r>
            <a:r>
              <a:rPr lang="ar-SA" dirty="0" smtClean="0"/>
              <a:t>.</a:t>
            </a:r>
          </a:p>
          <a:p>
            <a:r>
              <a:rPr lang="ar-SA" dirty="0" smtClean="0"/>
              <a:t>أصبح العلمُ في صدورنا. الخبر هنا شبه جملة جار ومجرور.</a:t>
            </a:r>
          </a:p>
          <a:p>
            <a:r>
              <a:rPr lang="ar-SA" dirty="0" smtClean="0"/>
              <a:t>أصبحت الطائرة فوق المدينة. الخبر هنا شبه جملة ظرفية.</a:t>
            </a:r>
            <a:endParaRPr lang="en-US" dirty="0" smtClean="0"/>
          </a:p>
          <a:p>
            <a:r>
              <a:rPr lang="ar-SA" sz="2400" b="1" u="sng" dirty="0" smtClean="0">
                <a:solidFill>
                  <a:srgbClr val="FF0000"/>
                </a:solidFill>
              </a:rPr>
              <a:t>راجع أنواع خبر المبتدأ.</a:t>
            </a:r>
            <a:endParaRPr lang="ar-SA" sz="2400" b="1" u="sng" dirty="0">
              <a:solidFill>
                <a:srgbClr val="FF0000"/>
              </a:solidFill>
            </a:endParaRPr>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أخوات كان</a:t>
            </a:r>
            <a:endParaRPr lang="ar-SA" dirty="0"/>
          </a:p>
        </p:txBody>
      </p:sp>
      <p:sp>
        <p:nvSpPr>
          <p:cNvPr id="3" name="عنصر نائب للمحتوى 2"/>
          <p:cNvSpPr>
            <a:spLocks noGrp="1"/>
          </p:cNvSpPr>
          <p:nvPr>
            <p:ph idx="1"/>
          </p:nvPr>
        </p:nvSpPr>
        <p:spPr/>
        <p:txBody>
          <a:bodyPr/>
          <a:lstStyle/>
          <a:p>
            <a:pPr rtl="1"/>
            <a:r>
              <a:rPr lang="ar-SA" sz="3000" dirty="0" smtClean="0"/>
              <a:t>كان وأخواتها ثلاثة عشر فعلا هي:</a:t>
            </a:r>
          </a:p>
          <a:p>
            <a:pPr rtl="1"/>
            <a:r>
              <a:rPr lang="ar-SA" sz="3000" dirty="0" smtClean="0"/>
              <a:t>كان - ظل - بات - أصبح - أضحى - أمسى - صار - ليس - زال - برح - فتئ - انفك - دام. كلها تعمل عملاً نحوياً واحداً لكن معانيها مختلفة.</a:t>
            </a:r>
          </a:p>
          <a:p>
            <a:pPr rtl="1"/>
            <a:r>
              <a:rPr lang="ar-SA" sz="3000" u="sng" dirty="0" smtClean="0">
                <a:solidFill>
                  <a:srgbClr val="FF0000"/>
                </a:solidFill>
              </a:rPr>
              <a:t>أولاً- </a:t>
            </a:r>
            <a:r>
              <a:rPr lang="ar-SA" sz="3000" u="sng" dirty="0" smtClean="0">
                <a:solidFill>
                  <a:srgbClr val="FF0000"/>
                </a:solidFill>
              </a:rPr>
              <a:t>كان</a:t>
            </a:r>
            <a:r>
              <a:rPr lang="ar-SA" sz="3000" dirty="0" smtClean="0"/>
              <a:t>: وهي </a:t>
            </a:r>
            <a:r>
              <a:rPr lang="ar-SA" sz="3000" dirty="0" smtClean="0"/>
              <a:t>أم الباب، وعنوان الموضوع، </a:t>
            </a:r>
            <a:r>
              <a:rPr lang="ar-SA" sz="3000" dirty="0" smtClean="0"/>
              <a:t>ومعناها اتصاف المبتدأ بالخبر في زمن محدد، وتعمل سواء أكانت </a:t>
            </a:r>
            <a:r>
              <a:rPr lang="ar-SA" sz="3000" dirty="0" smtClean="0"/>
              <a:t>فعلا ماضيا </a:t>
            </a:r>
            <a:r>
              <a:rPr lang="ar-SA" sz="3000" dirty="0" smtClean="0"/>
              <a:t>أم مضارعا أم أمرا</a:t>
            </a:r>
            <a:r>
              <a:rPr lang="ar-SA" sz="3000" dirty="0" smtClean="0"/>
              <a:t>، تقول:</a:t>
            </a:r>
          </a:p>
          <a:p>
            <a:pPr rtl="1"/>
            <a:r>
              <a:rPr lang="ar-SA" sz="3000" dirty="0" smtClean="0"/>
              <a:t>كان زيد قائما. فـ(كان) فعل ماض ناقص مبني على الفتح.</a:t>
            </a:r>
          </a:p>
          <a:p>
            <a:pPr rtl="1"/>
            <a:r>
              <a:rPr lang="ar-SA" sz="3000" dirty="0" smtClean="0"/>
              <a:t>زيد: اسم كان مرفوع وعلامة رفعه الضمة الظاهرة.</a:t>
            </a:r>
          </a:p>
          <a:p>
            <a:pPr rtl="1"/>
            <a:r>
              <a:rPr lang="ar-SA" sz="3000" dirty="0" smtClean="0"/>
              <a:t>قائما: خبر كان منصوب وعلامة نصبه الفتحة الظاهرة.</a:t>
            </a:r>
          </a:p>
          <a:p>
            <a:pPr rtl="1"/>
            <a:endParaRPr lang="ar-SA" sz="3000" dirty="0" smtClean="0"/>
          </a:p>
          <a:p>
            <a:endParaRPr lang="ar-SA" sz="3000" dirty="0" smtClean="0"/>
          </a:p>
          <a:p>
            <a:endParaRPr lang="ar-SA" sz="3000" dirty="0" smtClean="0"/>
          </a:p>
          <a:p>
            <a:endParaRPr lang="ar-SA" sz="30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كان</a:t>
            </a:r>
            <a:endParaRPr lang="ar-SA" dirty="0"/>
          </a:p>
        </p:txBody>
      </p:sp>
      <p:sp>
        <p:nvSpPr>
          <p:cNvPr id="3" name="عنصر نائب للمحتوى 2"/>
          <p:cNvSpPr>
            <a:spLocks noGrp="1"/>
          </p:cNvSpPr>
          <p:nvPr>
            <p:ph idx="1"/>
          </p:nvPr>
        </p:nvSpPr>
        <p:spPr/>
        <p:txBody>
          <a:bodyPr/>
          <a:lstStyle/>
          <a:p>
            <a:pPr rtl="1"/>
            <a:r>
              <a:rPr lang="ar-SA" dirty="0" smtClean="0"/>
              <a:t>وقال تعالى:((</a:t>
            </a:r>
            <a:r>
              <a:rPr lang="ar-SA" dirty="0" smtClean="0"/>
              <a:t>وَلا تَكُنْ لِلْخَائِنِينَ </a:t>
            </a:r>
            <a:r>
              <a:rPr lang="ar-SA" dirty="0" smtClean="0"/>
              <a:t>خَصِيما))</a:t>
            </a:r>
          </a:p>
          <a:p>
            <a:pPr rtl="1"/>
            <a:r>
              <a:rPr lang="ar-SA" dirty="0" smtClean="0"/>
              <a:t>تكن: فعل مضارع ناقص مجزوم وعلامة جزمه السكون.</a:t>
            </a:r>
          </a:p>
          <a:p>
            <a:pPr rtl="1"/>
            <a:r>
              <a:rPr lang="ar-SA" dirty="0" smtClean="0"/>
              <a:t>واسمها ضمير مستتر تقديره أنت.</a:t>
            </a:r>
          </a:p>
          <a:p>
            <a:pPr rtl="1"/>
            <a:r>
              <a:rPr lang="ar-SA" dirty="0" smtClean="0"/>
              <a:t>للخائنين: جار ومجرور.</a:t>
            </a:r>
          </a:p>
          <a:p>
            <a:pPr rtl="1"/>
            <a:r>
              <a:rPr lang="ar-SA" dirty="0" err="1" smtClean="0"/>
              <a:t>خصيماً</a:t>
            </a:r>
            <a:r>
              <a:rPr lang="ar-SA" dirty="0" smtClean="0"/>
              <a:t>: خبر تكن منصوب وعلامة نصبه الفتحة الظاهرة.</a:t>
            </a:r>
            <a:r>
              <a:rPr lang="ar-SA" dirty="0" smtClean="0"/>
              <a:t> </a:t>
            </a:r>
            <a:endParaRPr lang="ar-SA" dirty="0" smtClean="0"/>
          </a:p>
          <a:p>
            <a:pPr rtl="1"/>
            <a:r>
              <a:rPr lang="ar-SA" dirty="0" smtClean="0"/>
              <a:t>وقال تعالى:((كونوا حجارةً))كونوا: </a:t>
            </a:r>
            <a:r>
              <a:rPr lang="ar-SA" dirty="0" smtClean="0"/>
              <a:t>فعل أمر ناقص مبني على </a:t>
            </a:r>
            <a:r>
              <a:rPr lang="ar-SA" dirty="0" smtClean="0"/>
              <a:t>حذف النون، والواو ضمير متصل في محل رفع اسمه.وحجارة: خبر كونوا منصوب وعلامة نصبه الفتحة.</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كان</a:t>
            </a:r>
            <a:endParaRPr lang="ar-SA" dirty="0"/>
          </a:p>
        </p:txBody>
      </p:sp>
      <p:sp>
        <p:nvSpPr>
          <p:cNvPr id="3" name="عنصر نائب للمحتوى 2"/>
          <p:cNvSpPr>
            <a:spLocks noGrp="1"/>
          </p:cNvSpPr>
          <p:nvPr>
            <p:ph idx="1"/>
          </p:nvPr>
        </p:nvSpPr>
        <p:spPr/>
        <p:txBody>
          <a:bodyPr/>
          <a:lstStyle/>
          <a:p>
            <a:pPr rtl="1"/>
            <a:r>
              <a:rPr lang="ar-SA" dirty="0" smtClean="0"/>
              <a:t>وإضافة إلى كونها تعمل وهي </a:t>
            </a:r>
            <a:r>
              <a:rPr lang="ar-SA" dirty="0" smtClean="0"/>
              <a:t>فعل متصرف </a:t>
            </a:r>
            <a:r>
              <a:rPr lang="ar-SA" dirty="0" smtClean="0"/>
              <a:t>فهي كذلك تعمل </a:t>
            </a:r>
            <a:r>
              <a:rPr lang="ar-SA" dirty="0" smtClean="0"/>
              <a:t>وهي مصدر وتعمل وهي اسم فاعل، فتقول:</a:t>
            </a:r>
          </a:p>
          <a:p>
            <a:pPr rtl="1"/>
            <a:r>
              <a:rPr lang="ar-SA" dirty="0" smtClean="0"/>
              <a:t>أحبه لكونه شجاعا.</a:t>
            </a:r>
          </a:p>
          <a:p>
            <a:pPr rtl="1"/>
            <a:r>
              <a:rPr lang="ar-SA" dirty="0" smtClean="0"/>
              <a:t>اللام: حرف جر مبني على الكسر لا محل له من الإعراب</a:t>
            </a:r>
            <a:r>
              <a:rPr lang="ar-SA" dirty="0" smtClean="0"/>
              <a:t>.</a:t>
            </a:r>
          </a:p>
          <a:p>
            <a:pPr rtl="1"/>
            <a:r>
              <a:rPr lang="ar-SA" dirty="0" smtClean="0"/>
              <a:t>كون اسم مجرور وهو مضاف، والهاء ضمير في محل جر مضاف إليه(وهو في الأصل اسم كون)وشجاعاً: خبر المصدر(كون) منصوب وعلامة نصبه الفتحة. </a:t>
            </a:r>
          </a:p>
          <a:p>
            <a:pPr rtl="1"/>
            <a:r>
              <a:rPr lang="ar-SA" dirty="0" smtClean="0"/>
              <a:t>وتقول: زيد </a:t>
            </a:r>
            <a:r>
              <a:rPr lang="ar-SA" dirty="0" smtClean="0"/>
              <a:t>كائنٌ </a:t>
            </a:r>
            <a:r>
              <a:rPr lang="ar-SA" dirty="0" smtClean="0"/>
              <a:t>أخاك.</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كان</a:t>
            </a:r>
            <a:endParaRPr lang="ar-SA" dirty="0"/>
          </a:p>
        </p:txBody>
      </p:sp>
      <p:sp>
        <p:nvSpPr>
          <p:cNvPr id="3" name="عنصر نائب للمحتوى 2"/>
          <p:cNvSpPr>
            <a:spLocks noGrp="1"/>
          </p:cNvSpPr>
          <p:nvPr>
            <p:ph idx="1"/>
          </p:nvPr>
        </p:nvSpPr>
        <p:spPr/>
        <p:txBody>
          <a:bodyPr/>
          <a:lstStyle/>
          <a:p>
            <a:pPr rtl="1"/>
            <a:r>
              <a:rPr lang="ar-SA" dirty="0" smtClean="0"/>
              <a:t>زيد</a:t>
            </a:r>
            <a:r>
              <a:rPr lang="ar-SA" dirty="0" smtClean="0"/>
              <a:t>: مبتدأ مرفوع بالضمة الظاهرة.</a:t>
            </a:r>
          </a:p>
          <a:p>
            <a:pPr rtl="1"/>
            <a:r>
              <a:rPr lang="ar-SA" dirty="0" smtClean="0"/>
              <a:t>كائن: خبر مرفوع بالضمة الظاهرة "وهو من الناحية الصرفية اسم فاعل، واسم الفاعل يستتر فيه الضمير" وفيه ضمير مستتر جوازا تقديره هو عائد على المبتدأ في محل رفع اسم كائن.</a:t>
            </a:r>
          </a:p>
          <a:p>
            <a:pPr rtl="1"/>
            <a:r>
              <a:rPr lang="ar-SA" dirty="0" smtClean="0"/>
              <a:t>أخاك: خبر كائن منصوب بالألف، والكاف ضمير متصل مبني على الفتح في محل جر مضاف إليه</a:t>
            </a:r>
            <a:r>
              <a:rPr lang="ar-SA" dirty="0" smtClean="0"/>
              <a:t>.</a:t>
            </a:r>
          </a:p>
          <a:p>
            <a:pPr rtl="1"/>
            <a:r>
              <a:rPr lang="ar-SA" dirty="0" smtClean="0"/>
              <a:t> </a:t>
            </a:r>
            <a:r>
              <a:rPr lang="ar-SA" dirty="0" smtClean="0"/>
              <a:t>ويجوز </a:t>
            </a:r>
            <a:r>
              <a:rPr lang="ar-SA" dirty="0" smtClean="0"/>
              <a:t>حذف نون كان بشرط أن تكون فعلا </a:t>
            </a:r>
            <a:r>
              <a:rPr lang="ar-SA" dirty="0" smtClean="0">
                <a:solidFill>
                  <a:srgbClr val="00B0F0"/>
                </a:solidFill>
              </a:rPr>
              <a:t>مضارعا</a:t>
            </a:r>
            <a:r>
              <a:rPr lang="ar-SA" dirty="0" smtClean="0"/>
              <a:t> </a:t>
            </a:r>
            <a:r>
              <a:rPr lang="ar-SA" dirty="0" smtClean="0">
                <a:solidFill>
                  <a:srgbClr val="FF0000"/>
                </a:solidFill>
              </a:rPr>
              <a:t>مجزوما</a:t>
            </a:r>
            <a:r>
              <a:rPr lang="ar-SA" dirty="0" smtClean="0"/>
              <a:t> </a:t>
            </a:r>
            <a:r>
              <a:rPr lang="ar-SA" dirty="0" smtClean="0">
                <a:solidFill>
                  <a:srgbClr val="FF0000"/>
                </a:solidFill>
              </a:rPr>
              <a:t>بالسكون</a:t>
            </a:r>
            <a:r>
              <a:rPr lang="ar-SA" dirty="0" smtClean="0"/>
              <a:t> </a:t>
            </a:r>
            <a:r>
              <a:rPr lang="ar-SA" dirty="0" smtClean="0">
                <a:solidFill>
                  <a:srgbClr val="66FF66"/>
                </a:solidFill>
              </a:rPr>
              <a:t>وليس بعدها ساكن أو ضمير متصل</a:t>
            </a:r>
            <a:r>
              <a:rPr lang="ar-SA" dirty="0" smtClean="0"/>
              <a:t>، قال تعالى:((وَلَمْ أَكُ بَغِيَّا)).</a:t>
            </a:r>
          </a:p>
          <a:p>
            <a:pPr rtl="1"/>
            <a:endParaRPr lang="ar-SA" dirty="0" smtClean="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كان</a:t>
            </a:r>
            <a:endParaRPr lang="ar-SA" dirty="0"/>
          </a:p>
        </p:txBody>
      </p:sp>
      <p:sp>
        <p:nvSpPr>
          <p:cNvPr id="3" name="عنصر نائب للمحتوى 2"/>
          <p:cNvSpPr>
            <a:spLocks noGrp="1"/>
          </p:cNvSpPr>
          <p:nvPr>
            <p:ph idx="1"/>
          </p:nvPr>
        </p:nvSpPr>
        <p:spPr/>
        <p:txBody>
          <a:bodyPr/>
          <a:lstStyle/>
          <a:p>
            <a:pPr rtl="1"/>
            <a:r>
              <a:rPr lang="ar-SA" dirty="0" smtClean="0"/>
              <a:t>لم</a:t>
            </a:r>
            <a:r>
              <a:rPr lang="ar-SA" dirty="0" smtClean="0"/>
              <a:t>: حرف </a:t>
            </a:r>
            <a:r>
              <a:rPr lang="ar-SA" dirty="0" smtClean="0"/>
              <a:t>نفي مبني على السكون لا محل له من الإعراب.</a:t>
            </a:r>
            <a:endParaRPr lang="ar-SA" dirty="0" smtClean="0"/>
          </a:p>
          <a:p>
            <a:pPr rtl="1"/>
            <a:r>
              <a:rPr lang="ar-SA" dirty="0" smtClean="0"/>
              <a:t>أك: فعل مضارع مجزوم بلم وعلامة جزمه السكون على النون المحذوفة، واسمه ضمير مستتر وجوبا تقديره أنا</a:t>
            </a:r>
            <a:r>
              <a:rPr lang="ar-SA" dirty="0" smtClean="0"/>
              <a:t>.</a:t>
            </a:r>
          </a:p>
          <a:p>
            <a:pPr rtl="1"/>
            <a:r>
              <a:rPr lang="ar-SA" dirty="0" smtClean="0"/>
              <a:t>بغياً: خبر أك منصوب وعلامة نصبه الفتحة الظاهرة.</a:t>
            </a:r>
            <a:r>
              <a:rPr lang="ar-SA" dirty="0" smtClean="0"/>
              <a:t> </a:t>
            </a:r>
          </a:p>
          <a:p>
            <a:pPr rtl="1"/>
            <a:r>
              <a:rPr lang="ar-SA" dirty="0" smtClean="0"/>
              <a:t> </a:t>
            </a:r>
            <a:r>
              <a:rPr lang="ar-SA" dirty="0" smtClean="0"/>
              <a:t>وتستعمل </a:t>
            </a:r>
            <a:r>
              <a:rPr lang="ar-SA" dirty="0" smtClean="0"/>
              <a:t>(كان) تامة أي إنها تأخذ فاعلاً لا اسماً وخبراً وذلك إذا كانت بمعنى حدث أو وُجد، كما في قوله تعالى:((كن فيكون))</a:t>
            </a:r>
            <a:endParaRPr lang="ar-SA" dirty="0" smtClean="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كان</a:t>
            </a:r>
            <a:endParaRPr lang="ar-SA" dirty="0"/>
          </a:p>
        </p:txBody>
      </p:sp>
      <p:sp>
        <p:nvSpPr>
          <p:cNvPr id="3" name="عنصر نائب للمحتوى 2"/>
          <p:cNvSpPr>
            <a:spLocks noGrp="1"/>
          </p:cNvSpPr>
          <p:nvPr>
            <p:ph idx="1"/>
          </p:nvPr>
        </p:nvSpPr>
        <p:spPr/>
        <p:txBody>
          <a:bodyPr/>
          <a:lstStyle/>
          <a:p>
            <a:pPr rtl="1"/>
            <a:r>
              <a:rPr lang="ar-SA" dirty="0" smtClean="0"/>
              <a:t>فالمعنى احدث فيحدث، ف(كن) هنا فعل أمر مبني على السكون وفاعله ضمير مستتر تقديره أنت، ويكون فعل مضارع مرفوع وفاعله ضمير مستتر تقديره هو. ومثلها قوله تعالى:((فإن كان ذو عسرة فنظرة إلى ميسرة)) أي فإن وجد ذو...ف(ذو) فاعل كان مرفوع وعلامة رفعه الضمة.</a:t>
            </a:r>
          </a:p>
          <a:p>
            <a:pPr rtl="1"/>
            <a:r>
              <a:rPr lang="ar-SA" dirty="0" smtClean="0"/>
              <a:t>وتقول: عندما كنت في طريقي إلى الجامعة كان حادثٌ مخيف. أي وقع أو حدث، فكان هنا تامة </a:t>
            </a:r>
            <a:r>
              <a:rPr lang="ar-SA" dirty="0" err="1" smtClean="0"/>
              <a:t>و</a:t>
            </a:r>
            <a:r>
              <a:rPr lang="ar-SA" dirty="0" smtClean="0"/>
              <a:t>(حادث) فاعل مرفوع.</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ظل وأصبح</a:t>
            </a:r>
            <a:endParaRPr lang="ar-SA" dirty="0"/>
          </a:p>
        </p:txBody>
      </p:sp>
      <p:sp>
        <p:nvSpPr>
          <p:cNvPr id="3" name="عنصر نائب للمحتوى 2"/>
          <p:cNvSpPr>
            <a:spLocks noGrp="1"/>
          </p:cNvSpPr>
          <p:nvPr>
            <p:ph idx="1"/>
          </p:nvPr>
        </p:nvSpPr>
        <p:spPr>
          <a:xfrm>
            <a:off x="495300" y="1219200"/>
            <a:ext cx="8915400" cy="5105400"/>
          </a:xfrm>
        </p:spPr>
        <p:txBody>
          <a:bodyPr/>
          <a:lstStyle/>
          <a:p>
            <a:pPr rtl="1"/>
            <a:r>
              <a:rPr lang="ar-SA" sz="3000" dirty="0" smtClean="0"/>
              <a:t>ثانياً</a:t>
            </a:r>
            <a:r>
              <a:rPr lang="ar-SA" sz="3000" dirty="0" smtClean="0"/>
              <a:t>: ظل: وتفيد اتصاف المبتدأ بالخبر في النهار(وقت الظل)قال تعالى:((قَالُوا نَعْبُدُ أَصْنَامًا فَنَظَلُّ لَهَا عَاكِفِين))</a:t>
            </a:r>
          </a:p>
          <a:p>
            <a:pPr rtl="1"/>
            <a:r>
              <a:rPr lang="ar-SA" sz="3000" dirty="0" smtClean="0"/>
              <a:t>نظل:فعل مضارع ناقص مرفوع وعلامة رفعه الضمة.واسمه ضمير مستتر تقديره نحن، وعاكفين: خبر </a:t>
            </a:r>
            <a:r>
              <a:rPr lang="ar-SA" sz="3000" dirty="0" smtClean="0"/>
              <a:t>نظل </a:t>
            </a:r>
            <a:r>
              <a:rPr lang="ar-SA" sz="3000" dirty="0" smtClean="0"/>
              <a:t>منصوب وعلامة نصبه الياء لأنه جمع مذكر سالم</a:t>
            </a:r>
            <a:r>
              <a:rPr lang="ar-SA" sz="3000" dirty="0" smtClean="0"/>
              <a:t>.</a:t>
            </a:r>
          </a:p>
          <a:p>
            <a:pPr rtl="1"/>
            <a:r>
              <a:rPr lang="ar-SA" sz="3000" dirty="0" smtClean="0"/>
              <a:t>وقد تكون تامة إذا تغير معناها، مثل:ظلّ المسافر عن الطريق.</a:t>
            </a:r>
            <a:endParaRPr lang="ar-SA" sz="3000" dirty="0" smtClean="0"/>
          </a:p>
          <a:p>
            <a:pPr rtl="1"/>
            <a:r>
              <a:rPr lang="ar-SA" sz="3000" dirty="0" smtClean="0"/>
              <a:t>ثالثاً:أصبح: وتفيد وقوع الخبر في وقت الصباح، مثل:</a:t>
            </a:r>
          </a:p>
          <a:p>
            <a:pPr rtl="1"/>
            <a:r>
              <a:rPr lang="ar-SA" sz="3000" dirty="0" smtClean="0"/>
              <a:t>أصبح الطفل رجلا.</a:t>
            </a:r>
          </a:p>
          <a:p>
            <a:pPr rtl="1"/>
            <a:r>
              <a:rPr lang="ar-SA" sz="3000" dirty="0" smtClean="0"/>
              <a:t>أصبح: فعل ماض ناقص مبني على الفتح. والطفل اسمها مرفوع ورجلاً خبرها منصوب. </a:t>
            </a:r>
            <a:endParaRPr lang="ar-SA" sz="30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أصبح-تامة</a:t>
            </a:r>
            <a:endParaRPr lang="ar-SA" dirty="0"/>
          </a:p>
        </p:txBody>
      </p:sp>
      <p:sp>
        <p:nvSpPr>
          <p:cNvPr id="3" name="عنصر نائب للمحتوى 2"/>
          <p:cNvSpPr>
            <a:spLocks noGrp="1"/>
          </p:cNvSpPr>
          <p:nvPr>
            <p:ph idx="1"/>
          </p:nvPr>
        </p:nvSpPr>
        <p:spPr/>
        <p:txBody>
          <a:bodyPr/>
          <a:lstStyle/>
          <a:p>
            <a:pPr rtl="1"/>
            <a:r>
              <a:rPr lang="ar-SA" dirty="0" smtClean="0"/>
              <a:t>وتستعمل "أصبح" فعلًا تامًّا يفيد معنى الدخول في وقت </a:t>
            </a:r>
            <a:r>
              <a:rPr lang="ar-SA" dirty="0" smtClean="0"/>
              <a:t>الصباح،مثل</a:t>
            </a:r>
            <a:r>
              <a:rPr lang="ar-SA" dirty="0" smtClean="0"/>
              <a:t>:</a:t>
            </a:r>
          </a:p>
          <a:p>
            <a:pPr rtl="1"/>
            <a:r>
              <a:rPr lang="ar-SA" dirty="0" smtClean="0"/>
              <a:t>ظل ساهرًا حتى </a:t>
            </a:r>
            <a:r>
              <a:rPr lang="ar-SA" dirty="0" smtClean="0">
                <a:solidFill>
                  <a:srgbClr val="FF3300"/>
                </a:solidFill>
              </a:rPr>
              <a:t>أصبح</a:t>
            </a:r>
            <a:r>
              <a:rPr lang="ar-SA" dirty="0" smtClean="0"/>
              <a:t> .أصبح: فعل </a:t>
            </a:r>
            <a:r>
              <a:rPr lang="ar-SA" dirty="0" smtClean="0"/>
              <a:t>ماضٍ تام مبني على </a:t>
            </a:r>
            <a:r>
              <a:rPr lang="ar-SA" dirty="0" smtClean="0"/>
              <a:t>الفتح، والفاعل </a:t>
            </a:r>
            <a:r>
              <a:rPr lang="ar-SA" dirty="0" smtClean="0"/>
              <a:t>ضمير </a:t>
            </a:r>
            <a:r>
              <a:rPr lang="ar-SA" dirty="0" smtClean="0"/>
              <a:t>مستتر تقديره هو. والتقدير</a:t>
            </a:r>
            <a:r>
              <a:rPr lang="ar-SA" dirty="0" smtClean="0"/>
              <a:t>: ظل ساهرًا حتى دخل في وقت </a:t>
            </a:r>
            <a:r>
              <a:rPr lang="ar-SA" dirty="0" smtClean="0"/>
              <a:t>الصباح.ومنه قوله تعالى:((</a:t>
            </a:r>
            <a:r>
              <a:rPr lang="ar-SA" dirty="0" smtClean="0"/>
              <a:t>فَسُبْحَانَ اللهِ حِينَ تُمْسُونَ وَحِينَ تُصْبِحُونَ )</a:t>
            </a:r>
            <a:r>
              <a:rPr lang="ar-SA" dirty="0" smtClean="0"/>
              <a:t>) </a:t>
            </a:r>
            <a:r>
              <a:rPr lang="ar-SA" dirty="0" smtClean="0"/>
              <a:t>أى : حين تَدْخُلوُن في الَمسَاء وحين تَدْخُلُونَ في الصَّبَاح </a:t>
            </a:r>
            <a:r>
              <a:rPr lang="ar-SA" dirty="0" smtClean="0"/>
              <a:t>، فتصبحون: فعل مضارع مرفوع وعلامة رفعه ثبوت النون والواو ضمير في محل رفع فاعل.</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أضحى وأمسى وبات</a:t>
            </a:r>
            <a:endParaRPr lang="ar-SA" dirty="0"/>
          </a:p>
        </p:txBody>
      </p:sp>
      <p:sp>
        <p:nvSpPr>
          <p:cNvPr id="3" name="عنصر نائب للمحتوى 2"/>
          <p:cNvSpPr>
            <a:spLocks noGrp="1"/>
          </p:cNvSpPr>
          <p:nvPr>
            <p:ph idx="1"/>
          </p:nvPr>
        </p:nvSpPr>
        <p:spPr/>
        <p:txBody>
          <a:bodyPr/>
          <a:lstStyle/>
          <a:p>
            <a:pPr rtl="1"/>
            <a:r>
              <a:rPr lang="ar-SA" u="sng" dirty="0" smtClean="0">
                <a:solidFill>
                  <a:srgbClr val="FF0000"/>
                </a:solidFill>
              </a:rPr>
              <a:t>رابعاً- </a:t>
            </a:r>
            <a:r>
              <a:rPr lang="ar-SA" u="sng" dirty="0" smtClean="0">
                <a:solidFill>
                  <a:srgbClr val="FF0000"/>
                </a:solidFill>
              </a:rPr>
              <a:t>أضحى</a:t>
            </a:r>
            <a:r>
              <a:rPr lang="ar-SA" dirty="0" smtClean="0"/>
              <a:t>: وتفيد وقوع الخبر في وقت الضحى، مثل:</a:t>
            </a:r>
          </a:p>
          <a:p>
            <a:pPr rtl="1"/>
            <a:r>
              <a:rPr lang="ar-SA" dirty="0" smtClean="0"/>
              <a:t>أضحى </a:t>
            </a:r>
            <a:r>
              <a:rPr lang="ar-SA" dirty="0" smtClean="0">
                <a:solidFill>
                  <a:srgbClr val="FF3300"/>
                </a:solidFill>
              </a:rPr>
              <a:t>العامل</a:t>
            </a:r>
            <a:r>
              <a:rPr lang="ar-SA" dirty="0" smtClean="0"/>
              <a:t> </a:t>
            </a:r>
            <a:r>
              <a:rPr lang="ar-SA" dirty="0" smtClean="0">
                <a:solidFill>
                  <a:srgbClr val="00B0F0"/>
                </a:solidFill>
              </a:rPr>
              <a:t>مستغرقًا</a:t>
            </a:r>
            <a:r>
              <a:rPr lang="ar-SA" dirty="0" smtClean="0"/>
              <a:t> في عمله</a:t>
            </a:r>
            <a:r>
              <a:rPr lang="ar-SA" dirty="0" smtClean="0"/>
              <a:t>.</a:t>
            </a:r>
          </a:p>
          <a:p>
            <a:pPr rtl="1"/>
            <a:r>
              <a:rPr lang="ar-SA" u="sng" dirty="0" smtClean="0">
                <a:solidFill>
                  <a:srgbClr val="FF0000"/>
                </a:solidFill>
              </a:rPr>
              <a:t>خامساً- أمسى</a:t>
            </a:r>
            <a:r>
              <a:rPr lang="ar-SA" dirty="0" smtClean="0"/>
              <a:t>: تفيد وقوع الخبر في وقت المساء، مثل:</a:t>
            </a:r>
          </a:p>
          <a:p>
            <a:pPr rtl="1"/>
            <a:r>
              <a:rPr lang="ar-SA" dirty="0" smtClean="0"/>
              <a:t>أمسى </a:t>
            </a:r>
            <a:r>
              <a:rPr lang="ar-SA" dirty="0" smtClean="0">
                <a:solidFill>
                  <a:srgbClr val="FF3300"/>
                </a:solidFill>
              </a:rPr>
              <a:t>الرجل</a:t>
            </a:r>
            <a:r>
              <a:rPr lang="ar-SA" dirty="0" smtClean="0"/>
              <a:t> </a:t>
            </a:r>
            <a:r>
              <a:rPr lang="ar-SA" dirty="0" smtClean="0">
                <a:solidFill>
                  <a:srgbClr val="00B0F0"/>
                </a:solidFill>
              </a:rPr>
              <a:t>مهمومًا</a:t>
            </a:r>
            <a:r>
              <a:rPr lang="ar-SA" dirty="0" smtClean="0"/>
              <a:t>.وقد تكون تامة كما في((حين تمسون))</a:t>
            </a:r>
          </a:p>
          <a:p>
            <a:pPr rtl="1"/>
            <a:r>
              <a:rPr lang="ar-SA" u="sng" dirty="0" smtClean="0">
                <a:solidFill>
                  <a:srgbClr val="FF0000"/>
                </a:solidFill>
              </a:rPr>
              <a:t> سادساً- </a:t>
            </a:r>
            <a:r>
              <a:rPr lang="ar-SA" u="sng" dirty="0" smtClean="0">
                <a:solidFill>
                  <a:srgbClr val="FF0000"/>
                </a:solidFill>
              </a:rPr>
              <a:t>بات</a:t>
            </a:r>
            <a:r>
              <a:rPr lang="ar-SA" dirty="0" smtClean="0"/>
              <a:t>: وتفيد وقوع الخبر في وقت الليل بطوله، مثل:</a:t>
            </a:r>
          </a:p>
          <a:p>
            <a:pPr rtl="1"/>
            <a:r>
              <a:rPr lang="ar-SA" dirty="0" smtClean="0"/>
              <a:t>بات </a:t>
            </a:r>
            <a:r>
              <a:rPr lang="ar-SA" dirty="0" smtClean="0">
                <a:solidFill>
                  <a:srgbClr val="FF3300"/>
                </a:solidFill>
              </a:rPr>
              <a:t>الطالب</a:t>
            </a:r>
            <a:r>
              <a:rPr lang="ar-SA" dirty="0" smtClean="0"/>
              <a:t> </a:t>
            </a:r>
            <a:r>
              <a:rPr lang="ar-SA" dirty="0" smtClean="0">
                <a:solidFill>
                  <a:srgbClr val="00B0F0"/>
                </a:solidFill>
              </a:rPr>
              <a:t>ساهرا</a:t>
            </a:r>
            <a:r>
              <a:rPr lang="ar-SA" dirty="0" smtClean="0"/>
              <a:t>.</a:t>
            </a:r>
            <a:r>
              <a:rPr lang="ar-SA" dirty="0" smtClean="0"/>
              <a:t> وتستعمل (بات) تامة، مثل:</a:t>
            </a:r>
          </a:p>
          <a:p>
            <a:pPr rtl="1"/>
            <a:r>
              <a:rPr lang="ar-SA" dirty="0" smtClean="0"/>
              <a:t>بات الغريب في بيتنا. أي نام، فبات: فعل ماض تام مبني على الفتح.</a:t>
            </a:r>
          </a:p>
          <a:p>
            <a:pPr rtl="1"/>
            <a:r>
              <a:rPr lang="ar-SA" dirty="0" smtClean="0"/>
              <a:t>والغريب: فاعل مرفوع بالضمة الظاهرة.</a:t>
            </a:r>
          </a:p>
          <a:p>
            <a:pPr rtl="1"/>
            <a:endParaRPr lang="ar-SA" dirty="0" smtClean="0"/>
          </a:p>
          <a:p>
            <a:pPr rtl="1"/>
            <a:endParaRPr lang="ar-SA" dirty="0" smtClean="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صار</a:t>
            </a:r>
            <a:endParaRPr lang="ar-SA" dirty="0"/>
          </a:p>
        </p:txBody>
      </p:sp>
      <p:sp>
        <p:nvSpPr>
          <p:cNvPr id="3" name="عنصر نائب للمحتوى 2"/>
          <p:cNvSpPr>
            <a:spLocks noGrp="1"/>
          </p:cNvSpPr>
          <p:nvPr>
            <p:ph idx="1"/>
          </p:nvPr>
        </p:nvSpPr>
        <p:spPr/>
        <p:txBody>
          <a:bodyPr/>
          <a:lstStyle/>
          <a:p>
            <a:pPr rtl="1"/>
            <a:r>
              <a:rPr lang="ar-SA" u="sng" dirty="0" smtClean="0">
                <a:solidFill>
                  <a:srgbClr val="FF0000"/>
                </a:solidFill>
              </a:rPr>
              <a:t>سابعاً- </a:t>
            </a:r>
            <a:r>
              <a:rPr lang="ar-SA" u="sng" dirty="0" smtClean="0">
                <a:solidFill>
                  <a:srgbClr val="FF0000"/>
                </a:solidFill>
              </a:rPr>
              <a:t>صار</a:t>
            </a:r>
            <a:r>
              <a:rPr lang="ar-SA" dirty="0" smtClean="0"/>
              <a:t>: وتفيد معنى التحول، </a:t>
            </a:r>
            <a:r>
              <a:rPr lang="ar-SA" dirty="0" smtClean="0"/>
              <a:t>مثل: صار </a:t>
            </a:r>
            <a:r>
              <a:rPr lang="ar-SA" dirty="0" smtClean="0"/>
              <a:t>العبد حرا.</a:t>
            </a:r>
          </a:p>
          <a:p>
            <a:pPr rtl="1"/>
            <a:r>
              <a:rPr lang="ar-SA" dirty="0" smtClean="0"/>
              <a:t>وهناك </a:t>
            </a:r>
            <a:r>
              <a:rPr lang="ar-SA" dirty="0" smtClean="0"/>
              <a:t>أفعال أخرى تفيد معنى "صار" وتعمل عملها، وأشهرها</a:t>
            </a:r>
            <a:r>
              <a:rPr lang="ar-SA" dirty="0" smtClean="0"/>
              <a:t>:</a:t>
            </a:r>
          </a:p>
          <a:p>
            <a:pPr rtl="1"/>
            <a:r>
              <a:rPr lang="ar-SA" dirty="0" err="1" smtClean="0">
                <a:solidFill>
                  <a:srgbClr val="FF0000"/>
                </a:solidFill>
              </a:rPr>
              <a:t>آض</a:t>
            </a:r>
            <a:r>
              <a:rPr lang="ar-SA" dirty="0" smtClean="0"/>
              <a:t> الغلام رجلا. فعل ماض ناقص والغلام اسمها ورجلاً خبرها.</a:t>
            </a:r>
          </a:p>
          <a:p>
            <a:pPr rtl="1"/>
            <a:r>
              <a:rPr lang="ar-SA" dirty="0" smtClean="0">
                <a:solidFill>
                  <a:srgbClr val="FF0000"/>
                </a:solidFill>
              </a:rPr>
              <a:t>عادت</a:t>
            </a:r>
            <a:r>
              <a:rPr lang="ar-SA" dirty="0" smtClean="0"/>
              <a:t> القرية مدينة.فعل ماض ناقص والقرية اسمها ومدينة خبرها.</a:t>
            </a:r>
          </a:p>
          <a:p>
            <a:pPr rtl="1"/>
            <a:r>
              <a:rPr lang="ar-SA" dirty="0" smtClean="0">
                <a:solidFill>
                  <a:srgbClr val="FF0000"/>
                </a:solidFill>
              </a:rPr>
              <a:t>رجع</a:t>
            </a:r>
            <a:r>
              <a:rPr lang="ar-SA" dirty="0" smtClean="0"/>
              <a:t> الضال مهديا....................................................</a:t>
            </a:r>
          </a:p>
          <a:p>
            <a:pPr rtl="1"/>
            <a:r>
              <a:rPr lang="ar-SA" dirty="0" smtClean="0">
                <a:solidFill>
                  <a:srgbClr val="FF0000"/>
                </a:solidFill>
              </a:rPr>
              <a:t>استحالت</a:t>
            </a:r>
            <a:r>
              <a:rPr lang="ar-SA" dirty="0" smtClean="0"/>
              <a:t> النار رمادا.................................................</a:t>
            </a:r>
          </a:p>
          <a:p>
            <a:pPr rtl="1"/>
            <a:r>
              <a:rPr lang="ar-SA" dirty="0" smtClean="0">
                <a:solidFill>
                  <a:srgbClr val="FF0000"/>
                </a:solidFill>
              </a:rPr>
              <a:t>تحول</a:t>
            </a:r>
            <a:r>
              <a:rPr lang="ar-SA" dirty="0" smtClean="0"/>
              <a:t> القمح خبزا.....................................................</a:t>
            </a:r>
          </a:p>
          <a:p>
            <a:pPr rtl="1"/>
            <a:r>
              <a:rPr lang="ar-SA" dirty="0" smtClean="0">
                <a:solidFill>
                  <a:srgbClr val="FF0000"/>
                </a:solidFill>
              </a:rPr>
              <a:t>غدا</a:t>
            </a:r>
            <a:r>
              <a:rPr lang="ar-SA" dirty="0" smtClean="0"/>
              <a:t> العمل مُرهقا...................................................(أكمل)</a:t>
            </a:r>
          </a:p>
          <a:p>
            <a:endParaRPr lang="ar-SA" dirty="0" smtClean="0"/>
          </a:p>
          <a:p>
            <a:pPr rtl="1"/>
            <a:endParaRPr lang="ar-SA" dirty="0" smtClean="0"/>
          </a:p>
          <a:p>
            <a:pPr rtl="1"/>
            <a:endParaRPr lang="ar-SA" dirty="0" smtClean="0"/>
          </a:p>
          <a:p>
            <a:endParaRPr lang="ar-SA" dirty="0" smtClean="0"/>
          </a:p>
          <a:p>
            <a:endParaRPr lang="ar-SA" dirty="0" smtClean="0"/>
          </a:p>
          <a:p>
            <a:endParaRPr lang="ar-SA"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ليس</a:t>
            </a:r>
            <a:endParaRPr lang="ar-SA" dirty="0"/>
          </a:p>
        </p:txBody>
      </p:sp>
      <p:sp>
        <p:nvSpPr>
          <p:cNvPr id="3" name="عنصر نائب للمحتوى 2"/>
          <p:cNvSpPr>
            <a:spLocks noGrp="1"/>
          </p:cNvSpPr>
          <p:nvPr>
            <p:ph idx="1"/>
          </p:nvPr>
        </p:nvSpPr>
        <p:spPr/>
        <p:txBody>
          <a:bodyPr/>
          <a:lstStyle/>
          <a:p>
            <a:pPr rtl="1"/>
            <a:r>
              <a:rPr lang="ar-SA" b="1" dirty="0" smtClean="0">
                <a:solidFill>
                  <a:srgbClr val="FF0000"/>
                </a:solidFill>
              </a:rPr>
              <a:t>ثامناً- </a:t>
            </a:r>
            <a:r>
              <a:rPr lang="ar-SA" b="1" dirty="0" smtClean="0">
                <a:solidFill>
                  <a:srgbClr val="FF0000"/>
                </a:solidFill>
              </a:rPr>
              <a:t>ليس</a:t>
            </a:r>
            <a:r>
              <a:rPr lang="ar-SA" dirty="0" smtClean="0"/>
              <a:t>: وهو فعل جامد يفيد نفي الخبر عن الاسم:</a:t>
            </a:r>
          </a:p>
          <a:p>
            <a:pPr rtl="1"/>
            <a:r>
              <a:rPr lang="ar-SA" dirty="0" smtClean="0"/>
              <a:t>ليس زيد </a:t>
            </a:r>
            <a:r>
              <a:rPr lang="ar-SA" dirty="0" smtClean="0"/>
              <a:t>قائما.ليس</a:t>
            </a:r>
            <a:r>
              <a:rPr lang="ar-SA" dirty="0" smtClean="0"/>
              <a:t>: فعل ماض ناقص مبني على الفتح.</a:t>
            </a:r>
          </a:p>
          <a:p>
            <a:pPr rtl="1"/>
            <a:r>
              <a:rPr lang="ar-SA" dirty="0" smtClean="0"/>
              <a:t>زيد: اسم ليس مرفوع بالضمة الظاهرة.</a:t>
            </a:r>
          </a:p>
          <a:p>
            <a:pPr rtl="1"/>
            <a:r>
              <a:rPr lang="ar-SA" dirty="0" smtClean="0"/>
              <a:t>قائما: خبر ليس منصوب بالفتحة الظاهرة</a:t>
            </a:r>
            <a:r>
              <a:rPr lang="ar-SA" dirty="0" smtClean="0"/>
              <a:t>.</a:t>
            </a:r>
          </a:p>
          <a:p>
            <a:pPr rtl="1"/>
            <a:r>
              <a:rPr lang="ar-SA" dirty="0" smtClean="0"/>
              <a:t>وكثيراً ما يقترن خبرها بالباء الزائدة كما في قوله تعالى:(( أليس اللهُ بأحكمِ الحاكمين)) الهمزة حرف استفهام لا محل له من الإعراب، والله اسم ليس مرفوع بالضمة والباء حرف جر زائد وأحكم اسم مجرور لفظاً منصوب محلاً لأنه خبر ليس.</a:t>
            </a:r>
            <a:endParaRPr lang="ar-SA" dirty="0" smtClean="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زال وانفك</a:t>
            </a:r>
            <a:endParaRPr lang="ar-SA" dirty="0"/>
          </a:p>
        </p:txBody>
      </p:sp>
      <p:sp>
        <p:nvSpPr>
          <p:cNvPr id="3" name="عنصر نائب للمحتوى 2"/>
          <p:cNvSpPr>
            <a:spLocks noGrp="1"/>
          </p:cNvSpPr>
          <p:nvPr>
            <p:ph idx="1"/>
          </p:nvPr>
        </p:nvSpPr>
        <p:spPr>
          <a:xfrm>
            <a:off x="495300" y="1371600"/>
            <a:ext cx="8915400" cy="4953000"/>
          </a:xfrm>
        </p:spPr>
        <p:txBody>
          <a:bodyPr/>
          <a:lstStyle/>
          <a:p>
            <a:pPr rtl="1"/>
            <a:r>
              <a:rPr lang="ar-SA" sz="3000" b="1" u="sng" dirty="0" smtClean="0">
                <a:solidFill>
                  <a:srgbClr val="FF0000"/>
                </a:solidFill>
              </a:rPr>
              <a:t>تاسعاً</a:t>
            </a:r>
            <a:r>
              <a:rPr lang="ar-SA" sz="3000" b="1" u="sng" dirty="0" smtClean="0">
                <a:solidFill>
                  <a:srgbClr val="FF0000"/>
                </a:solidFill>
              </a:rPr>
              <a:t>- </a:t>
            </a:r>
            <a:r>
              <a:rPr lang="ar-SA" sz="3000" b="1" u="sng" dirty="0" smtClean="0">
                <a:solidFill>
                  <a:srgbClr val="FF0000"/>
                </a:solidFill>
              </a:rPr>
              <a:t>زال</a:t>
            </a:r>
            <a:r>
              <a:rPr lang="ar-SA" sz="3000" dirty="0" smtClean="0"/>
              <a:t>: </a:t>
            </a:r>
            <a:r>
              <a:rPr lang="ar-SA" sz="3000" dirty="0" smtClean="0"/>
              <a:t>ومعناها ملازمة الخبر للمبتدأ، وهذا الفعل لا يعمل عمل كان إلا مسبوقا </a:t>
            </a:r>
            <a:r>
              <a:rPr lang="ar-SA" sz="3000" dirty="0" err="1" smtClean="0"/>
              <a:t>بـ</a:t>
            </a:r>
            <a:r>
              <a:rPr lang="ar-SA" sz="3000" dirty="0" smtClean="0"/>
              <a:t>"ما" </a:t>
            </a:r>
            <a:r>
              <a:rPr lang="ar-SA" sz="3000" dirty="0" smtClean="0"/>
              <a:t>النافية، نحو: ما </a:t>
            </a:r>
            <a:r>
              <a:rPr lang="ar-SA" sz="3000" dirty="0" smtClean="0"/>
              <a:t>زال زيد قائما.</a:t>
            </a:r>
          </a:p>
          <a:p>
            <a:pPr rtl="1"/>
            <a:r>
              <a:rPr lang="ar-SA" sz="3000" dirty="0" smtClean="0"/>
              <a:t>ما </a:t>
            </a:r>
            <a:r>
              <a:rPr lang="ar-SA" sz="3000" dirty="0" smtClean="0"/>
              <a:t>: حرف نفي لا محل له من الإعراب، وزال</a:t>
            </a:r>
            <a:r>
              <a:rPr lang="ar-SA" sz="3000" dirty="0" smtClean="0"/>
              <a:t>: فعل ماض ناقص مبني على </a:t>
            </a:r>
            <a:r>
              <a:rPr lang="ar-SA" sz="3000" dirty="0" smtClean="0"/>
              <a:t>الفتح. وزيد</a:t>
            </a:r>
            <a:r>
              <a:rPr lang="ar-SA" sz="3000" dirty="0" smtClean="0"/>
              <a:t>: اسم </a:t>
            </a:r>
            <a:r>
              <a:rPr lang="ar-SA" sz="3000" dirty="0" smtClean="0"/>
              <a:t>زال </a:t>
            </a:r>
            <a:r>
              <a:rPr lang="ar-SA" sz="3000" dirty="0" smtClean="0"/>
              <a:t>مرفوع بالضمة الظاهرة.</a:t>
            </a:r>
          </a:p>
          <a:p>
            <a:pPr rtl="1"/>
            <a:r>
              <a:rPr lang="ar-SA" sz="3000" dirty="0" smtClean="0"/>
              <a:t>وقائما</a:t>
            </a:r>
            <a:r>
              <a:rPr lang="ar-SA" sz="3000" dirty="0" smtClean="0"/>
              <a:t>: خبر </a:t>
            </a:r>
            <a:r>
              <a:rPr lang="ar-SA" sz="3000" dirty="0" smtClean="0"/>
              <a:t>زال </a:t>
            </a:r>
            <a:r>
              <a:rPr lang="ar-SA" sz="3000" dirty="0" smtClean="0"/>
              <a:t>منصوب بالفتحة الظاهرة.</a:t>
            </a:r>
          </a:p>
          <a:p>
            <a:pPr rtl="1"/>
            <a:r>
              <a:rPr lang="ar-SA" sz="3000" u="sng" dirty="0" smtClean="0">
                <a:solidFill>
                  <a:srgbClr val="FF0000"/>
                </a:solidFill>
              </a:rPr>
              <a:t>عاشراً- </a:t>
            </a:r>
            <a:r>
              <a:rPr lang="ar-SA" sz="3000" u="sng" dirty="0" smtClean="0">
                <a:solidFill>
                  <a:srgbClr val="FF0000"/>
                </a:solidFill>
              </a:rPr>
              <a:t>انفك</a:t>
            </a:r>
            <a:r>
              <a:rPr lang="ar-SA" sz="3000" dirty="0" smtClean="0"/>
              <a:t>: تستعمل مثل زال مسبوقة بنفي، وتدل أيضا على </a:t>
            </a:r>
            <a:r>
              <a:rPr lang="ar-SA" sz="3000" dirty="0" smtClean="0"/>
              <a:t>الاستمرار وملازمة الخبر للمبتدأ، نحو:ما </a:t>
            </a:r>
            <a:r>
              <a:rPr lang="ar-SA" sz="3000" dirty="0" smtClean="0"/>
              <a:t>انفك زيد قائما.</a:t>
            </a:r>
          </a:p>
          <a:p>
            <a:pPr rtl="1"/>
            <a:r>
              <a:rPr lang="ar-SA" sz="3000" dirty="0" smtClean="0"/>
              <a:t>ما: حرف نفي لا محل له من الإعراب، وانفك</a:t>
            </a:r>
            <a:r>
              <a:rPr lang="ar-SA" sz="3000" dirty="0" smtClean="0"/>
              <a:t>: فعل ماض </a:t>
            </a:r>
            <a:r>
              <a:rPr lang="ar-SA" sz="3000" dirty="0" smtClean="0"/>
              <a:t>ناقص مبني </a:t>
            </a:r>
            <a:r>
              <a:rPr lang="ar-SA" sz="3000" dirty="0" smtClean="0"/>
              <a:t>على </a:t>
            </a:r>
            <a:r>
              <a:rPr lang="ar-SA" sz="3000" dirty="0" smtClean="0"/>
              <a:t>الفتح. وزيد</a:t>
            </a:r>
            <a:r>
              <a:rPr lang="ar-SA" sz="3000" dirty="0" smtClean="0"/>
              <a:t>: اسم </a:t>
            </a:r>
            <a:r>
              <a:rPr lang="ar-SA" sz="3000" dirty="0" smtClean="0"/>
              <a:t>انفك </a:t>
            </a:r>
            <a:r>
              <a:rPr lang="ar-SA" sz="3000" dirty="0" smtClean="0"/>
              <a:t>مرفوع بالضمة الظاهرة.</a:t>
            </a:r>
          </a:p>
          <a:p>
            <a:pPr rtl="1"/>
            <a:r>
              <a:rPr lang="ar-SA" sz="3000" dirty="0" smtClean="0"/>
              <a:t>وقائما</a:t>
            </a:r>
            <a:r>
              <a:rPr lang="ar-SA" sz="3000" dirty="0" smtClean="0"/>
              <a:t>: خبر </a:t>
            </a:r>
            <a:r>
              <a:rPr lang="ar-SA" sz="3000" dirty="0" smtClean="0"/>
              <a:t>انفك </a:t>
            </a:r>
            <a:r>
              <a:rPr lang="ar-SA" sz="3000" dirty="0" smtClean="0"/>
              <a:t>منصوب بالفتحة الظاهرة</a:t>
            </a:r>
            <a:r>
              <a:rPr lang="ar-SA" sz="3000" dirty="0" smtClean="0"/>
              <a:t>.</a:t>
            </a:r>
            <a:endParaRPr lang="ar-SA" sz="3000" dirty="0" smtClean="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فتئ</a:t>
            </a:r>
            <a:endParaRPr lang="ar-SA" dirty="0"/>
          </a:p>
        </p:txBody>
      </p:sp>
      <p:sp>
        <p:nvSpPr>
          <p:cNvPr id="3" name="عنصر نائب للمحتوى 2"/>
          <p:cNvSpPr>
            <a:spLocks noGrp="1"/>
          </p:cNvSpPr>
          <p:nvPr>
            <p:ph idx="1"/>
          </p:nvPr>
        </p:nvSpPr>
        <p:spPr/>
        <p:txBody>
          <a:bodyPr/>
          <a:lstStyle/>
          <a:p>
            <a:pPr algn="just" rtl="1"/>
            <a:r>
              <a:rPr lang="ar-SA" u="sng" dirty="0" smtClean="0">
                <a:solidFill>
                  <a:srgbClr val="FF0000"/>
                </a:solidFill>
              </a:rPr>
              <a:t>حادي عشر- </a:t>
            </a:r>
            <a:r>
              <a:rPr lang="ar-SA" u="sng" dirty="0" smtClean="0">
                <a:solidFill>
                  <a:srgbClr val="FF0000"/>
                </a:solidFill>
              </a:rPr>
              <a:t>فتئ</a:t>
            </a:r>
            <a:r>
              <a:rPr lang="ar-SA" dirty="0" smtClean="0"/>
              <a:t>: تعمل مسبوقة بنفي أيضا وتفيد الاستمرار:</a:t>
            </a:r>
          </a:p>
          <a:p>
            <a:pPr algn="just" rtl="1"/>
            <a:r>
              <a:rPr lang="ar-SA" dirty="0" smtClean="0"/>
              <a:t>ما فتئ الطالب يستذكر </a:t>
            </a:r>
            <a:r>
              <a:rPr lang="ar-SA" dirty="0" smtClean="0"/>
              <a:t>دروسه.ما: حرف نفي، وفتئ</a:t>
            </a:r>
            <a:r>
              <a:rPr lang="ar-SA" dirty="0" smtClean="0"/>
              <a:t>: فعل ماض ناقص مبني على </a:t>
            </a:r>
            <a:r>
              <a:rPr lang="ar-SA" dirty="0" smtClean="0"/>
              <a:t>الفتح، والطالب:اسم فتئ </a:t>
            </a:r>
            <a:r>
              <a:rPr lang="ar-SA" dirty="0" smtClean="0"/>
              <a:t>مرفوع بالضمة </a:t>
            </a:r>
            <a:r>
              <a:rPr lang="ar-SA" dirty="0" smtClean="0"/>
              <a:t>الظاهرة.ويستذكر</a:t>
            </a:r>
            <a:r>
              <a:rPr lang="ar-SA" dirty="0" smtClean="0"/>
              <a:t>: فعل مضارع مرفوع بالضمة الظاهرة، والفاعل ضمير مستتر </a:t>
            </a:r>
            <a:r>
              <a:rPr lang="ar-SA" dirty="0" smtClean="0"/>
              <a:t>تقديره </a:t>
            </a:r>
            <a:r>
              <a:rPr lang="ar-SA" dirty="0" smtClean="0"/>
              <a:t>هو، والجملة من الفعل والفاعل في محل نصب خبر ما فتئ</a:t>
            </a:r>
            <a:r>
              <a:rPr lang="ar-SA" dirty="0" smtClean="0"/>
              <a:t>.</a:t>
            </a:r>
          </a:p>
          <a:p>
            <a:pPr algn="just" rtl="1"/>
            <a:r>
              <a:rPr lang="ar-SA" dirty="0" smtClean="0"/>
              <a:t>وقد استعملت في القرآن مسبوقة بحرف نفي مقدر((تالله تفتأ تذكر يوسف)) أي لا تفتأ.</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برح ودام</a:t>
            </a:r>
            <a:endParaRPr lang="ar-SA" dirty="0"/>
          </a:p>
        </p:txBody>
      </p:sp>
      <p:sp>
        <p:nvSpPr>
          <p:cNvPr id="3" name="عنصر نائب للمحتوى 2"/>
          <p:cNvSpPr>
            <a:spLocks noGrp="1"/>
          </p:cNvSpPr>
          <p:nvPr>
            <p:ph idx="1"/>
          </p:nvPr>
        </p:nvSpPr>
        <p:spPr/>
        <p:txBody>
          <a:bodyPr/>
          <a:lstStyle/>
          <a:p>
            <a:pPr algn="just" rtl="1"/>
            <a:r>
              <a:rPr lang="ar-SA" u="sng" dirty="0" smtClean="0">
                <a:solidFill>
                  <a:srgbClr val="FF0000"/>
                </a:solidFill>
              </a:rPr>
              <a:t>ثاني عشر- </a:t>
            </a:r>
            <a:r>
              <a:rPr lang="ar-SA" u="sng" dirty="0" smtClean="0">
                <a:solidFill>
                  <a:srgbClr val="FF0000"/>
                </a:solidFill>
              </a:rPr>
              <a:t>برح</a:t>
            </a:r>
            <a:r>
              <a:rPr lang="ar-SA" dirty="0" smtClean="0"/>
              <a:t>: وتعمل مسبوقة بنفي وتفيد الاستمرار أيضا.</a:t>
            </a:r>
          </a:p>
          <a:p>
            <a:pPr algn="just" rtl="1"/>
            <a:r>
              <a:rPr lang="ar-SA" dirty="0" smtClean="0"/>
              <a:t>ما برح الحارس واقفا</a:t>
            </a:r>
            <a:r>
              <a:rPr lang="ar-SA" dirty="0" smtClean="0"/>
              <a:t>.</a:t>
            </a:r>
          </a:p>
          <a:p>
            <a:pPr rtl="1"/>
            <a:r>
              <a:rPr lang="ar-SA" u="sng" dirty="0" smtClean="0">
                <a:solidFill>
                  <a:srgbClr val="FF0000"/>
                </a:solidFill>
              </a:rPr>
              <a:t>ثالث عشر- دام</a:t>
            </a:r>
            <a:r>
              <a:rPr lang="ar-SA" dirty="0" smtClean="0"/>
              <a:t>: وتعمل بشرط أن يسبقها "ما" المصدرية الظرفية، ومعنى كونها مصدرية أي أنها يصح أن ينسبك منها ومن الفعل </a:t>
            </a:r>
            <a:r>
              <a:rPr lang="ar-SA" dirty="0" smtClean="0"/>
              <a:t>(دام) </a:t>
            </a:r>
            <a:r>
              <a:rPr lang="ar-SA" dirty="0" smtClean="0"/>
              <a:t>مصدر "دوام"، ومعنى كونها ظرفية دلالتها على مدة معينة، </a:t>
            </a:r>
            <a:r>
              <a:rPr lang="ar-SA" dirty="0" smtClean="0"/>
              <a:t>فتقول:</a:t>
            </a:r>
            <a:r>
              <a:rPr lang="ar-SA" dirty="0" smtClean="0"/>
              <a:t>ينجح الطالب ما دام مجدا.</a:t>
            </a:r>
          </a:p>
          <a:p>
            <a:pPr rtl="1"/>
            <a:r>
              <a:rPr lang="ar-SA" dirty="0" smtClean="0"/>
              <a:t>ما:مصدرية ظرفية، ودام</a:t>
            </a:r>
            <a:r>
              <a:rPr lang="ar-SA" dirty="0" smtClean="0"/>
              <a:t>: فعل ماض مبني على الفتح، واسمه ضمير مستتر </a:t>
            </a:r>
            <a:r>
              <a:rPr lang="ar-SA" dirty="0" smtClean="0"/>
              <a:t>تقديره هو.ومجدا</a:t>
            </a:r>
            <a:r>
              <a:rPr lang="ar-SA" dirty="0" smtClean="0"/>
              <a:t>: خبر </a:t>
            </a:r>
            <a:r>
              <a:rPr lang="ar-SA" dirty="0" smtClean="0"/>
              <a:t>دام </a:t>
            </a:r>
            <a:r>
              <a:rPr lang="ar-SA" dirty="0" smtClean="0"/>
              <a:t>منصوب بالفتحة الظاهرة.</a:t>
            </a:r>
          </a:p>
          <a:p>
            <a:pPr rtl="1"/>
            <a:r>
              <a:rPr lang="ar-SA" dirty="0" smtClean="0"/>
              <a:t>وتقدير الكلام: ينجح الطالب مدة دوامه مجدا</a:t>
            </a:r>
            <a:r>
              <a:rPr lang="ar-SA" dirty="0" smtClean="0"/>
              <a:t>.</a:t>
            </a:r>
            <a:endParaRPr lang="ar-SA" dirty="0" smtClean="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الأحرف العاملة عمل ليس</a:t>
            </a:r>
            <a:endParaRPr lang="ar-SA" dirty="0"/>
          </a:p>
        </p:txBody>
      </p:sp>
      <p:sp>
        <p:nvSpPr>
          <p:cNvPr id="3" name="عنصر نائب للمحتوى 2"/>
          <p:cNvSpPr>
            <a:spLocks noGrp="1"/>
          </p:cNvSpPr>
          <p:nvPr>
            <p:ph idx="1"/>
          </p:nvPr>
        </p:nvSpPr>
        <p:spPr>
          <a:xfrm>
            <a:off x="495300" y="1371600"/>
            <a:ext cx="8915400" cy="4953000"/>
          </a:xfrm>
        </p:spPr>
        <p:txBody>
          <a:bodyPr/>
          <a:lstStyle/>
          <a:p>
            <a:pPr rtl="1"/>
            <a:r>
              <a:rPr lang="ar-SA" sz="2800" dirty="0" smtClean="0"/>
              <a:t>هي أحرفُ تؤدي معنى(ليسَ</a:t>
            </a:r>
            <a:r>
              <a:rPr lang="ar-SA" sz="2800" dirty="0" smtClean="0"/>
              <a:t>) </a:t>
            </a:r>
            <a:r>
              <a:rPr lang="ar-SA" sz="2800" dirty="0" smtClean="0"/>
              <a:t>وتعمل عملها وهي أربعةٌ </a:t>
            </a:r>
            <a:r>
              <a:rPr lang="ar-SA" sz="2800" dirty="0" smtClean="0"/>
              <a:t>(ما ولا ولاتَ وإنْ</a:t>
            </a:r>
            <a:r>
              <a:rPr lang="ar-SA" sz="2800" dirty="0" smtClean="0"/>
              <a:t>).أما (ما) فكقوله تعالى((ما هذا بشراً) ما: حرف نفي عامل عمل ليس، وهذا: اسم إشارة مبني في محل رفع اسمها وبشراً: خبرها منصوب وعلامة نصبه الفتحة. وتعملُ </a:t>
            </a:r>
            <a:r>
              <a:rPr lang="ar-SA" sz="2800" dirty="0" smtClean="0"/>
              <a:t>(ما) عملَ (ليسَ) </a:t>
            </a:r>
            <a:r>
              <a:rPr lang="ar-SA" sz="2800" dirty="0" smtClean="0"/>
              <a:t>بشروطٍ أهمها اثنان:</a:t>
            </a:r>
            <a:endParaRPr lang="ar-SA" sz="2800" dirty="0" smtClean="0"/>
          </a:p>
          <a:p>
            <a:pPr rtl="1"/>
            <a:r>
              <a:rPr lang="ar-SA" sz="2800" dirty="0" smtClean="0"/>
              <a:t>1. أن </a:t>
            </a:r>
            <a:r>
              <a:rPr lang="ar-SA" sz="2800" dirty="0" smtClean="0"/>
              <a:t>لا يَتقدَّمَ خبرُها على اسمها، فان تقدَّمَ بَطل عملُها، كقولهم (ما مسيءٌ من أعتَب</a:t>
            </a:r>
            <a:r>
              <a:rPr lang="ar-SA" sz="2800" dirty="0" smtClean="0"/>
              <a:t>).تقدم الخبر فبطل عملها. فـ(مسيء) خبر مقدم </a:t>
            </a:r>
            <a:r>
              <a:rPr lang="ar-SA" sz="2800" dirty="0" err="1" smtClean="0"/>
              <a:t>و</a:t>
            </a:r>
            <a:r>
              <a:rPr lang="ar-SA" sz="2800" dirty="0" smtClean="0"/>
              <a:t>(من) في محل رفع مبتدأ مؤخر.</a:t>
            </a:r>
            <a:endParaRPr lang="ar-SA" sz="2800" dirty="0" smtClean="0"/>
          </a:p>
          <a:p>
            <a:pPr rtl="1"/>
            <a:r>
              <a:rPr lang="ar-SA" sz="2800" dirty="0" smtClean="0"/>
              <a:t>2. أن </a:t>
            </a:r>
            <a:r>
              <a:rPr lang="ar-SA" sz="2800" dirty="0" smtClean="0"/>
              <a:t>لا ينتقضَ نفيُها </a:t>
            </a:r>
            <a:r>
              <a:rPr lang="ar-SA" sz="2800" dirty="0" err="1" smtClean="0"/>
              <a:t>بـ</a:t>
            </a:r>
            <a:r>
              <a:rPr lang="ar-SA" sz="2800" dirty="0" smtClean="0"/>
              <a:t> (إلاّ). فان انتقض </a:t>
            </a:r>
            <a:r>
              <a:rPr lang="ar-SA" sz="2800" dirty="0" err="1" smtClean="0"/>
              <a:t>بها</a:t>
            </a:r>
            <a:r>
              <a:rPr lang="ar-SA" sz="2800" dirty="0" smtClean="0"/>
              <a:t> بطلَ عملُها، كقوله تعالى </a:t>
            </a:r>
            <a:r>
              <a:rPr lang="ar-SA" sz="2800" dirty="0" smtClean="0"/>
              <a:t>((وما </a:t>
            </a:r>
            <a:r>
              <a:rPr lang="ar-SA" sz="2800" dirty="0" smtClean="0"/>
              <a:t>أمرُنا إلاّ </a:t>
            </a:r>
            <a:r>
              <a:rPr lang="ar-SA" sz="2800" dirty="0" smtClean="0"/>
              <a:t>واحدةٌ))، </a:t>
            </a:r>
            <a:r>
              <a:rPr lang="ar-SA" sz="2800" dirty="0" smtClean="0"/>
              <a:t>وقوله </a:t>
            </a:r>
            <a:r>
              <a:rPr lang="ar-SA" sz="2800" dirty="0" smtClean="0"/>
              <a:t>((وما </a:t>
            </a:r>
            <a:r>
              <a:rPr lang="ar-SA" sz="2800" dirty="0" smtClean="0"/>
              <a:t>محمدٌ إلاّ </a:t>
            </a:r>
            <a:r>
              <a:rPr lang="ar-SA" sz="2800" dirty="0" smtClean="0"/>
              <a:t>رسولٌ))، </a:t>
            </a:r>
            <a:r>
              <a:rPr lang="ar-SA" sz="2800" dirty="0" smtClean="0"/>
              <a:t>وذلك لأنها لا تعملُ في مُثبتٍ.</a:t>
            </a:r>
          </a:p>
          <a:p>
            <a:pPr rtl="1"/>
            <a:r>
              <a:rPr lang="ar-SA" sz="2800" dirty="0" smtClean="0"/>
              <a:t>فان فُقدَ شرطٌ من الشروط بطلَ عملُها، وكان ما بعدَها مبتدأً وخبراً، كما </a:t>
            </a:r>
            <a:r>
              <a:rPr lang="ar-SA" sz="2800" dirty="0" smtClean="0"/>
              <a:t>تقدم.</a:t>
            </a:r>
            <a:endParaRPr lang="ar-SA" sz="28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الأحرف العاملة عمل ليس</a:t>
            </a:r>
            <a:endParaRPr lang="ar-SA" dirty="0"/>
          </a:p>
        </p:txBody>
      </p:sp>
      <p:sp>
        <p:nvSpPr>
          <p:cNvPr id="3" name="عنصر نائب للمحتوى 2"/>
          <p:cNvSpPr>
            <a:spLocks noGrp="1"/>
          </p:cNvSpPr>
          <p:nvPr>
            <p:ph idx="1"/>
          </p:nvPr>
        </p:nvSpPr>
        <p:spPr/>
        <p:txBody>
          <a:bodyPr/>
          <a:lstStyle/>
          <a:p>
            <a:pPr rtl="1"/>
            <a:r>
              <a:rPr lang="ar-SA" dirty="0" smtClean="0"/>
              <a:t>أما(لا</a:t>
            </a:r>
            <a:r>
              <a:rPr lang="ar-SA" dirty="0" smtClean="0"/>
              <a:t>) المشبهة </a:t>
            </a:r>
            <a:r>
              <a:rPr lang="ar-SA" dirty="0" err="1" smtClean="0"/>
              <a:t>بليس</a:t>
            </a:r>
            <a:r>
              <a:rPr lang="ar-SA" dirty="0" smtClean="0"/>
              <a:t>، فمُهملة </a:t>
            </a:r>
            <a:r>
              <a:rPr lang="ar-SA" dirty="0" smtClean="0"/>
              <a:t>عندَ جميع العرب وقد يُعمِلُها الحجازيُّون إعمالَ (ليسَ)، بالشروط التي تقدّمت </a:t>
            </a:r>
            <a:r>
              <a:rPr lang="ar-SA" dirty="0" smtClean="0"/>
              <a:t>لِ(ما)، </a:t>
            </a:r>
            <a:r>
              <a:rPr lang="ar-SA" dirty="0" smtClean="0"/>
              <a:t>ويُزاد على ذلك أن يكونَ اسمُها وخبرُها نكرتينِ. </a:t>
            </a:r>
            <a:r>
              <a:rPr lang="ar-SA" dirty="0" smtClean="0"/>
              <a:t>كقول الشاعر:</a:t>
            </a:r>
          </a:p>
          <a:p>
            <a:pPr rtl="1"/>
            <a:r>
              <a:rPr lang="ar-SA" dirty="0" smtClean="0"/>
              <a:t>تَعَزَّ</a:t>
            </a:r>
            <a:r>
              <a:rPr lang="ar-SA" dirty="0" smtClean="0"/>
              <a:t>، فلا </a:t>
            </a:r>
            <a:r>
              <a:rPr lang="ar-SA" dirty="0" smtClean="0">
                <a:solidFill>
                  <a:srgbClr val="FF0000"/>
                </a:solidFill>
              </a:rPr>
              <a:t>شَيءٌ</a:t>
            </a:r>
            <a:r>
              <a:rPr lang="ar-SA" dirty="0" smtClean="0"/>
              <a:t> على الأرْضِ </a:t>
            </a:r>
            <a:r>
              <a:rPr lang="ar-SA" dirty="0" smtClean="0">
                <a:solidFill>
                  <a:schemeClr val="accent1"/>
                </a:solidFill>
              </a:rPr>
              <a:t>باقيا</a:t>
            </a:r>
            <a:r>
              <a:rPr lang="ar-SA" dirty="0" smtClean="0"/>
              <a:t> </a:t>
            </a:r>
            <a:r>
              <a:rPr lang="ar-SA" dirty="0" smtClean="0"/>
              <a:t>  </a:t>
            </a:r>
            <a:r>
              <a:rPr lang="ar-SA" dirty="0" smtClean="0"/>
              <a:t>ولا </a:t>
            </a:r>
            <a:r>
              <a:rPr lang="ar-SA" dirty="0" smtClean="0">
                <a:solidFill>
                  <a:srgbClr val="FF0000"/>
                </a:solidFill>
              </a:rPr>
              <a:t>وَزَرٌ</a:t>
            </a:r>
            <a:r>
              <a:rPr lang="ar-SA" dirty="0" smtClean="0"/>
              <a:t> مِمَّا قَضى اللهُ </a:t>
            </a:r>
            <a:r>
              <a:rPr lang="ar-SA" dirty="0" smtClean="0">
                <a:solidFill>
                  <a:schemeClr val="accent1"/>
                </a:solidFill>
              </a:rPr>
              <a:t>واقِيا</a:t>
            </a:r>
          </a:p>
          <a:p>
            <a:pPr rtl="1"/>
            <a:r>
              <a:rPr lang="ar-SA" dirty="0" smtClean="0"/>
              <a:t>أما(لات)فتعمل عَملَ </a:t>
            </a:r>
            <a:r>
              <a:rPr lang="ar-SA" dirty="0" smtClean="0"/>
              <a:t>(ليسَ) </a:t>
            </a:r>
            <a:r>
              <a:rPr lang="ar-SA" dirty="0" smtClean="0"/>
              <a:t>بشرطين:</a:t>
            </a:r>
            <a:endParaRPr lang="ar-SA" dirty="0" smtClean="0"/>
          </a:p>
          <a:p>
            <a:pPr rtl="1"/>
            <a:r>
              <a:rPr lang="ar-SA" dirty="0" smtClean="0"/>
              <a:t>(1) أن يكون اسمُها وخبرها من أسماءِ الزمانِ، كالحينِ والساعةِ والأوانِ ونحوها.</a:t>
            </a:r>
          </a:p>
          <a:p>
            <a:pPr rtl="1"/>
            <a:r>
              <a:rPr lang="ar-SA" dirty="0" smtClean="0"/>
              <a:t>(2) أن يكون أحدُهما محذوفاً. والغالبُ أن يكونَ المحذوفُ هو اسمَها، كقوله تعالى </a:t>
            </a:r>
            <a:r>
              <a:rPr lang="ar-SA" dirty="0" smtClean="0"/>
              <a:t>((ولاتَ </a:t>
            </a:r>
            <a:r>
              <a:rPr lang="ar-SA" dirty="0" smtClean="0"/>
              <a:t>حينَ </a:t>
            </a:r>
            <a:r>
              <a:rPr lang="ar-SA" dirty="0" smtClean="0"/>
              <a:t>مَناصٍ))</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الأحرف العاملة عمل ليس</a:t>
            </a:r>
            <a:endParaRPr lang="ar-SA"/>
          </a:p>
        </p:txBody>
      </p:sp>
      <p:sp>
        <p:nvSpPr>
          <p:cNvPr id="3" name="عنصر نائب للمحتوى 2"/>
          <p:cNvSpPr>
            <a:spLocks noGrp="1"/>
          </p:cNvSpPr>
          <p:nvPr>
            <p:ph idx="1"/>
          </p:nvPr>
        </p:nvSpPr>
        <p:spPr/>
        <p:txBody>
          <a:bodyPr/>
          <a:lstStyle/>
          <a:p>
            <a:pPr rtl="1"/>
            <a:r>
              <a:rPr lang="ar-SA" dirty="0" smtClean="0"/>
              <a:t> </a:t>
            </a:r>
            <a:r>
              <a:rPr lang="ar-SA" dirty="0" smtClean="0"/>
              <a:t>لات: حرف نفي عامل عمل ليس، واسمه محذوف تقديره (الحين) وحينَ: خبرها منصوب وهو مضاف ومناص مضاف إليه مجرور.</a:t>
            </a:r>
          </a:p>
          <a:p>
            <a:pPr rtl="1"/>
            <a:r>
              <a:rPr lang="ar-SA" dirty="0" smtClean="0"/>
              <a:t>أما (</a:t>
            </a:r>
            <a:r>
              <a:rPr lang="ar-SA" dirty="0" smtClean="0"/>
              <a:t>إِنْ) المشبهة </a:t>
            </a:r>
            <a:r>
              <a:rPr lang="ar-SA" dirty="0" smtClean="0"/>
              <a:t>بليس فهي تعمل عمل ليس في قليل من لغات العرب </a:t>
            </a:r>
            <a:r>
              <a:rPr lang="ar-SA" dirty="0" smtClean="0"/>
              <a:t>ومنه قولهم "إنْ </a:t>
            </a:r>
            <a:r>
              <a:rPr lang="ar-SA" dirty="0" smtClean="0">
                <a:solidFill>
                  <a:srgbClr val="FF0066"/>
                </a:solidFill>
              </a:rPr>
              <a:t>أحد</a:t>
            </a:r>
            <a:r>
              <a:rPr lang="ar-SA" dirty="0" smtClean="0"/>
              <a:t> </a:t>
            </a:r>
            <a:r>
              <a:rPr lang="ar-SA" dirty="0" smtClean="0">
                <a:solidFill>
                  <a:srgbClr val="00B0F0"/>
                </a:solidFill>
              </a:rPr>
              <a:t>خيراً</a:t>
            </a:r>
            <a:r>
              <a:rPr lang="ar-SA" dirty="0" smtClean="0"/>
              <a:t> من أحدٍ إلاّ بالعافية" وقولُ الشاعر</a:t>
            </a:r>
          </a:p>
          <a:p>
            <a:pPr rtl="1"/>
            <a:r>
              <a:rPr lang="ar-SA" dirty="0" smtClean="0"/>
              <a:t>    إنْ </a:t>
            </a:r>
            <a:r>
              <a:rPr lang="ar-SA" dirty="0" smtClean="0">
                <a:solidFill>
                  <a:srgbClr val="FF0066"/>
                </a:solidFill>
              </a:rPr>
              <a:t>هوَ</a:t>
            </a:r>
            <a:r>
              <a:rPr lang="ar-SA" dirty="0" smtClean="0"/>
              <a:t> </a:t>
            </a:r>
            <a:r>
              <a:rPr lang="ar-SA" dirty="0" smtClean="0">
                <a:solidFill>
                  <a:srgbClr val="00B0F0"/>
                </a:solidFill>
              </a:rPr>
              <a:t>مُسْتَوْلياً</a:t>
            </a:r>
            <a:r>
              <a:rPr lang="ar-SA" dirty="0" smtClean="0"/>
              <a:t> على أَحَدٍ </a:t>
            </a:r>
            <a:r>
              <a:rPr lang="ar-SA" dirty="0" smtClean="0"/>
              <a:t>    </a:t>
            </a:r>
            <a:r>
              <a:rPr lang="ar-SA" dirty="0" smtClean="0"/>
              <a:t>إلاّ على أَضعَفِ </a:t>
            </a:r>
            <a:r>
              <a:rPr lang="ar-SA" dirty="0" smtClean="0"/>
              <a:t>الْمجانِين</a:t>
            </a:r>
            <a:endParaRPr lang="ar-SA" dirty="0" smtClean="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25</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2716</TotalTime>
  <Words>1882</Words>
  <Application>Microsoft Office PowerPoint</Application>
  <PresentationFormat>A4 Paper (210x297 mm)‎</PresentationFormat>
  <Paragraphs>177</Paragraphs>
  <Slides>25</Slides>
  <Notes>0</Notes>
  <HiddenSlides>0</HiddenSlides>
  <MMClips>0</MMClips>
  <ScaleCrop>false</ScaleCrop>
  <HeadingPairs>
    <vt:vector size="4" baseType="variant">
      <vt:variant>
        <vt:lpstr>سمة</vt:lpstr>
      </vt:variant>
      <vt:variant>
        <vt:i4>1</vt:i4>
      </vt:variant>
      <vt:variant>
        <vt:lpstr>عناوين الشرائح</vt:lpstr>
      </vt:variant>
      <vt:variant>
        <vt:i4>25</vt:i4>
      </vt:variant>
    </vt:vector>
  </HeadingPairs>
  <TitlesOfParts>
    <vt:vector size="26" baseType="lpstr">
      <vt:lpstr>Office Theme</vt:lpstr>
      <vt:lpstr>الشريحة 1</vt:lpstr>
      <vt:lpstr>المحاضرة العاشرة</vt:lpstr>
      <vt:lpstr>عناصر المحاضرة</vt:lpstr>
      <vt:lpstr>مقدمة:</vt:lpstr>
      <vt:lpstr>عمل كان وأخواتها</vt:lpstr>
      <vt:lpstr>عمل كان وأخواتها</vt:lpstr>
      <vt:lpstr>أنواع خبرها</vt:lpstr>
      <vt:lpstr>أخوات كان</vt:lpstr>
      <vt:lpstr>كان</vt:lpstr>
      <vt:lpstr>كان</vt:lpstr>
      <vt:lpstr>كان</vt:lpstr>
      <vt:lpstr>كان</vt:lpstr>
      <vt:lpstr>كان</vt:lpstr>
      <vt:lpstr>ظل وأصبح</vt:lpstr>
      <vt:lpstr>أصبح-تامة</vt:lpstr>
      <vt:lpstr>أضحى وأمسى وبات</vt:lpstr>
      <vt:lpstr>صار</vt:lpstr>
      <vt:lpstr>ليس</vt:lpstr>
      <vt:lpstr>زال وانفك</vt:lpstr>
      <vt:lpstr>فتئ</vt:lpstr>
      <vt:lpstr>برح ودام</vt:lpstr>
      <vt:lpstr>الأحرف العاملة عمل ليس</vt:lpstr>
      <vt:lpstr>الأحرف العاملة عمل ليس</vt:lpstr>
      <vt:lpstr>الأحرف العاملة عمل ليس</vt:lpstr>
      <vt:lpstr>الشريحة 25</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226</cp:revision>
  <dcterms:created xsi:type="dcterms:W3CDTF">2009-10-14T19:14:34Z</dcterms:created>
  <dcterms:modified xsi:type="dcterms:W3CDTF">2010-12-05T15:20:59Z</dcterms:modified>
</cp:coreProperties>
</file>