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300" r:id="rId5"/>
    <p:sldId id="313" r:id="rId6"/>
    <p:sldId id="314" r:id="rId7"/>
    <p:sldId id="312"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66FF66"/>
    <a:srgbClr val="FF3300"/>
    <a:srgbClr val="FF0066"/>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12/8/2010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الحادية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err="1" smtClean="0">
                <a:solidFill>
                  <a:schemeClr val="tx1"/>
                </a:solidFill>
                <a:cs typeface="Arial" pitchFamily="34" charset="0"/>
              </a:rPr>
              <a:t>النواسخ</a:t>
            </a:r>
            <a:endParaRPr lang="ar-SA" b="1" dirty="0" smtClean="0">
              <a:solidFill>
                <a:schemeClr val="tx1"/>
              </a:solidFill>
              <a:cs typeface="Arial" pitchFamily="34" charset="0"/>
            </a:endParaRPr>
          </a:p>
          <a:p>
            <a:pPr eaLnBrk="1" hangingPunct="1"/>
            <a:r>
              <a:rPr lang="ar-SA" b="1" dirty="0" smtClean="0">
                <a:solidFill>
                  <a:schemeClr val="tx1"/>
                </a:solidFill>
                <a:cs typeface="Arial" pitchFamily="34" charset="0"/>
              </a:rPr>
              <a:t>إنّ وأخواتها</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3000" b="1" dirty="0" smtClean="0">
                <a:cs typeface="Arial" pitchFamily="34" charset="0"/>
              </a:rPr>
              <a:t>مقدمة.</a:t>
            </a:r>
          </a:p>
          <a:p>
            <a:pPr rtl="1" eaLnBrk="1" hangingPunct="1">
              <a:buFont typeface="Arial" pitchFamily="34" charset="0"/>
              <a:buChar char="•"/>
            </a:pPr>
            <a:r>
              <a:rPr lang="ar-SA" sz="3000" b="1" dirty="0" smtClean="0">
                <a:cs typeface="Arial" pitchFamily="34" charset="0"/>
              </a:rPr>
              <a:t>عددها وتسميتها</a:t>
            </a:r>
            <a:endParaRPr lang="ar-SA" sz="3000" b="1" dirty="0" smtClean="0">
              <a:cs typeface="Arial" pitchFamily="34" charset="0"/>
            </a:endParaRPr>
          </a:p>
          <a:p>
            <a:pPr rtl="1" eaLnBrk="1" hangingPunct="1">
              <a:buFont typeface="Arial" pitchFamily="34" charset="0"/>
              <a:buChar char="•"/>
            </a:pPr>
            <a:r>
              <a:rPr lang="ar-SA" sz="3000" b="1" dirty="0" smtClean="0">
                <a:cs typeface="Arial" pitchFamily="34" charset="0"/>
              </a:rPr>
              <a:t>معانيها</a:t>
            </a:r>
            <a:endParaRPr lang="ar-SA" sz="3000" b="1" dirty="0" smtClean="0">
              <a:cs typeface="Arial" pitchFamily="34" charset="0"/>
            </a:endParaRPr>
          </a:p>
          <a:p>
            <a:pPr rtl="1" eaLnBrk="1" hangingPunct="1">
              <a:buFont typeface="Arial" pitchFamily="34" charset="0"/>
              <a:buChar char="•"/>
            </a:pPr>
            <a:r>
              <a:rPr lang="ar-SA" sz="3000" b="1" dirty="0" smtClean="0">
                <a:cs typeface="Arial" pitchFamily="34" charset="0"/>
              </a:rPr>
              <a:t>عملها</a:t>
            </a:r>
            <a:endParaRPr lang="ar-SA" sz="3000" b="1" dirty="0" smtClean="0">
              <a:cs typeface="Arial" pitchFamily="34" charset="0"/>
            </a:endParaRPr>
          </a:p>
          <a:p>
            <a:pPr rtl="1" eaLnBrk="1" hangingPunct="1">
              <a:buFont typeface="Arial" pitchFamily="34" charset="0"/>
              <a:buChar char="•"/>
            </a:pPr>
            <a:r>
              <a:rPr lang="ar-SA" sz="3000" b="1" dirty="0" smtClean="0">
                <a:cs typeface="Arial" pitchFamily="34" charset="0"/>
              </a:rPr>
              <a:t>أنواع خبرها.</a:t>
            </a:r>
            <a:endParaRPr lang="ar-SA" sz="3000" b="1" dirty="0" smtClean="0">
              <a:cs typeface="Arial" pitchFamily="34" charset="0"/>
            </a:endParaRPr>
          </a:p>
          <a:p>
            <a:pPr rtl="1" eaLnBrk="1" hangingPunct="1">
              <a:buFont typeface="Arial" pitchFamily="34" charset="0"/>
              <a:buChar char="•"/>
            </a:pPr>
            <a:r>
              <a:rPr lang="ar-SA" sz="3000" b="1" dirty="0" smtClean="0">
                <a:cs typeface="Arial" pitchFamily="34" charset="0"/>
              </a:rPr>
              <a:t>حذف خبرها.</a:t>
            </a:r>
          </a:p>
          <a:p>
            <a:pPr rtl="1" eaLnBrk="1" hangingPunct="1">
              <a:buFont typeface="Arial" pitchFamily="34" charset="0"/>
              <a:buChar char="•"/>
            </a:pPr>
            <a:r>
              <a:rPr lang="ar-SA" sz="3000" b="1" dirty="0" smtClean="0">
                <a:cs typeface="Arial" pitchFamily="34" charset="0"/>
              </a:rPr>
              <a:t>لام التوكيد.</a:t>
            </a:r>
          </a:p>
          <a:p>
            <a:pPr rtl="1" eaLnBrk="1" hangingPunct="1">
              <a:buFont typeface="Arial" pitchFamily="34" charset="0"/>
              <a:buChar char="•"/>
            </a:pPr>
            <a:r>
              <a:rPr lang="ar-SA" sz="3000" b="1" dirty="0" smtClean="0">
                <a:cs typeface="Arial" pitchFamily="34" charset="0"/>
              </a:rPr>
              <a:t>ما الكافة.</a:t>
            </a:r>
          </a:p>
          <a:p>
            <a:pPr rtl="1" eaLnBrk="1" hangingPunct="1">
              <a:buFont typeface="Arial" pitchFamily="34" charset="0"/>
              <a:buChar char="•"/>
            </a:pPr>
            <a:r>
              <a:rPr lang="ar-SA" sz="3000" b="1" dirty="0" smtClean="0">
                <a:cs typeface="Arial" pitchFamily="34" charset="0"/>
              </a:rPr>
              <a:t>لا النافية للجنس.</a:t>
            </a:r>
            <a:endParaRPr lang="ar-SA" sz="3000" b="1" dirty="0" smtClean="0">
              <a:cs typeface="Arial" pitchFamily="34" charset="0"/>
            </a:endParaRPr>
          </a:p>
          <a:p>
            <a:pPr rtl="1" eaLnBrk="1" hangingPunct="1">
              <a:buFont typeface="Arial" pitchFamily="34" charset="0"/>
              <a:buChar char="•"/>
            </a:pPr>
            <a:endParaRPr lang="ar-SA" sz="3000" b="1" dirty="0" smtClean="0">
              <a:cs typeface="Arial" pitchFamily="34" charset="0"/>
            </a:endParaRPr>
          </a:p>
          <a:p>
            <a:pPr rtl="1" eaLnBrk="1" hangingPunct="1"/>
            <a:r>
              <a:rPr lang="ar-SA" sz="3000" b="1" dirty="0" smtClean="0">
                <a:cs typeface="Arial" pitchFamily="34" charset="0"/>
              </a:rPr>
              <a:t>  </a:t>
            </a:r>
            <a:r>
              <a:rPr lang="en-GB" sz="3000" b="1" dirty="0" smtClean="0">
                <a:cs typeface="Arial" pitchFamily="34" charset="0"/>
              </a:rPr>
              <a:t>  </a:t>
            </a:r>
            <a:r>
              <a:rPr lang="en-US" sz="3000" b="1" dirty="0" smtClean="0">
                <a:cs typeface="Arial" pitchFamily="34" charset="0"/>
              </a:rPr>
              <a:t>     </a:t>
            </a:r>
            <a:r>
              <a:rPr lang="en-GB" sz="3000" b="1" dirty="0" smtClean="0">
                <a:cs typeface="Arial" pitchFamily="34" charset="0"/>
              </a:rPr>
              <a:t>     </a:t>
            </a:r>
            <a:endParaRPr lang="ar-EG" sz="3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rtl="1" eaLnBrk="1" hangingPunct="1"/>
            <a:r>
              <a:rPr lang="ar-SA" sz="3000" dirty="0" smtClean="0">
                <a:cs typeface="Arial" pitchFamily="34" charset="0"/>
              </a:rPr>
              <a:t>بدأنا في المحاضرة السابقة </a:t>
            </a:r>
            <a:r>
              <a:rPr lang="ar-SA" sz="3000" dirty="0" err="1" smtClean="0">
                <a:cs typeface="Arial" pitchFamily="34" charset="0"/>
              </a:rPr>
              <a:t>بالنواسخ</a:t>
            </a:r>
            <a:r>
              <a:rPr lang="ar-SA" sz="3000" dirty="0" smtClean="0">
                <a:cs typeface="Arial" pitchFamily="34" charset="0"/>
              </a:rPr>
              <a:t> وتناولنا </a:t>
            </a:r>
            <a:r>
              <a:rPr lang="ar-SA" sz="3000" dirty="0" err="1" smtClean="0">
                <a:cs typeface="Arial" pitchFamily="34" charset="0"/>
              </a:rPr>
              <a:t>النواسخ</a:t>
            </a:r>
            <a:r>
              <a:rPr lang="ar-SA" sz="3000" dirty="0" smtClean="0">
                <a:cs typeface="Arial" pitchFamily="34" charset="0"/>
              </a:rPr>
              <a:t> الفعلية وهي كان وأخواتها، ومن </a:t>
            </a:r>
            <a:r>
              <a:rPr lang="ar-SA" sz="3000" dirty="0" err="1" smtClean="0">
                <a:cs typeface="Arial" pitchFamily="34" charset="0"/>
              </a:rPr>
              <a:t>النواسخ</a:t>
            </a:r>
            <a:r>
              <a:rPr lang="ar-SA" sz="3000" dirty="0" smtClean="0">
                <a:cs typeface="Arial" pitchFamily="34" charset="0"/>
              </a:rPr>
              <a:t> الفعلية أيضاً كاد وأخواتها وهي أفعال </a:t>
            </a:r>
            <a:r>
              <a:rPr lang="ar-SA" sz="3000" dirty="0" smtClean="0">
                <a:solidFill>
                  <a:srgbClr val="FF0000"/>
                </a:solidFill>
                <a:cs typeface="Arial" pitchFamily="34" charset="0"/>
              </a:rPr>
              <a:t>المقاربة</a:t>
            </a:r>
            <a:r>
              <a:rPr lang="ar-SA" sz="3000" dirty="0" smtClean="0">
                <a:cs typeface="Arial" pitchFamily="34" charset="0"/>
              </a:rPr>
              <a:t> وأفعال </a:t>
            </a:r>
            <a:r>
              <a:rPr lang="ar-SA" sz="3000" dirty="0" smtClean="0">
                <a:solidFill>
                  <a:srgbClr val="FF0000"/>
                </a:solidFill>
                <a:cs typeface="Arial" pitchFamily="34" charset="0"/>
              </a:rPr>
              <a:t>الشروع</a:t>
            </a:r>
            <a:r>
              <a:rPr lang="ar-SA" sz="3000" dirty="0" smtClean="0">
                <a:cs typeface="Arial" pitchFamily="34" charset="0"/>
              </a:rPr>
              <a:t> </a:t>
            </a:r>
            <a:r>
              <a:rPr lang="ar-SA" sz="3000" dirty="0" smtClean="0">
                <a:cs typeface="Arial" pitchFamily="34" charset="0"/>
              </a:rPr>
              <a:t>وأفعال </a:t>
            </a:r>
            <a:r>
              <a:rPr lang="ar-SA" sz="3000" dirty="0" smtClean="0">
                <a:solidFill>
                  <a:srgbClr val="FF0000"/>
                </a:solidFill>
                <a:cs typeface="Arial" pitchFamily="34" charset="0"/>
              </a:rPr>
              <a:t>الرجاء</a:t>
            </a:r>
            <a:r>
              <a:rPr lang="ar-SA" sz="3000" dirty="0" smtClean="0">
                <a:cs typeface="Arial" pitchFamily="34" charset="0"/>
              </a:rPr>
              <a:t>، وهي تعمل عمل كان وأخواتها نفسه لكن أخبارها لا تكون إلا أفعالاً مثل:</a:t>
            </a:r>
          </a:p>
          <a:p>
            <a:pPr rtl="1" eaLnBrk="1" hangingPunct="1"/>
            <a:r>
              <a:rPr lang="ar-SA" sz="3000" dirty="0" smtClean="0">
                <a:cs typeface="Arial" pitchFamily="34" charset="0"/>
              </a:rPr>
              <a:t>((يكاد </a:t>
            </a:r>
            <a:r>
              <a:rPr lang="ar-SA" sz="3000" dirty="0" smtClean="0">
                <a:cs typeface="Arial" pitchFamily="34" charset="0"/>
              </a:rPr>
              <a:t>زيتُها </a:t>
            </a:r>
            <a:r>
              <a:rPr lang="ar-SA" sz="3000" dirty="0" smtClean="0">
                <a:cs typeface="Arial" pitchFamily="34" charset="0"/>
              </a:rPr>
              <a:t>يضيء)) يكاد: فعل مضارع ناقص </a:t>
            </a:r>
            <a:r>
              <a:rPr lang="ar-SA" sz="3000" dirty="0" smtClean="0">
                <a:cs typeface="Arial" pitchFamily="34" charset="0"/>
              </a:rPr>
              <a:t>مرفوع، </a:t>
            </a:r>
            <a:r>
              <a:rPr lang="ar-SA" sz="3000" dirty="0" smtClean="0">
                <a:cs typeface="Arial" pitchFamily="34" charset="0"/>
              </a:rPr>
              <a:t>وزيت: اسم </a:t>
            </a:r>
            <a:r>
              <a:rPr lang="ar-SA" sz="3000" dirty="0" smtClean="0">
                <a:cs typeface="Arial" pitchFamily="34" charset="0"/>
              </a:rPr>
              <a:t>يكاد مرفوع</a:t>
            </a:r>
            <a:r>
              <a:rPr lang="ar-SA" sz="3000" dirty="0" smtClean="0">
                <a:cs typeface="Arial" pitchFamily="34" charset="0"/>
              </a:rPr>
              <a:t>، ويضيء: فعل مضارع مرفوع وفاعله ضمير مستتر، والجملة </a:t>
            </a:r>
            <a:r>
              <a:rPr lang="ar-SA" sz="3000" dirty="0" smtClean="0">
                <a:cs typeface="Arial" pitchFamily="34" charset="0"/>
              </a:rPr>
              <a:t>الفعلية(يضيء) </a:t>
            </a:r>
            <a:r>
              <a:rPr lang="ar-SA" sz="3000" dirty="0" smtClean="0">
                <a:cs typeface="Arial" pitchFamily="34" charset="0"/>
              </a:rPr>
              <a:t>في محل نصب خبر </a:t>
            </a:r>
            <a:r>
              <a:rPr lang="ar-SA" sz="3000" dirty="0" smtClean="0">
                <a:cs typeface="Arial" pitchFamily="34" charset="0"/>
              </a:rPr>
              <a:t>يكاد</a:t>
            </a:r>
            <a:r>
              <a:rPr lang="ar-SA" sz="3000" dirty="0" smtClean="0">
                <a:cs typeface="Arial" pitchFamily="34" charset="0"/>
              </a:rPr>
              <a:t>.</a:t>
            </a:r>
            <a:endParaRPr lang="ar-SA" sz="3000" dirty="0" smtClean="0">
              <a:cs typeface="Arial" pitchFamily="34" charset="0"/>
            </a:endParaRPr>
          </a:p>
          <a:p>
            <a:pPr rtl="1" eaLnBrk="1" hangingPunct="1"/>
            <a:r>
              <a:rPr lang="ar-SA" sz="3000" dirty="0" smtClean="0">
                <a:solidFill>
                  <a:srgbClr val="FF0000"/>
                </a:solidFill>
                <a:cs typeface="Arial" pitchFamily="34" charset="0"/>
              </a:rPr>
              <a:t>ولضيق الوقت لن نفصل فيها، فيمكنك العودة إلى كتب النحو </a:t>
            </a:r>
            <a:r>
              <a:rPr lang="ar-SA" sz="3000" dirty="0" smtClean="0">
                <a:solidFill>
                  <a:srgbClr val="FF0000"/>
                </a:solidFill>
                <a:cs typeface="Arial" pitchFamily="34" charset="0"/>
              </a:rPr>
              <a:t>لتطلع </a:t>
            </a:r>
            <a:r>
              <a:rPr lang="ar-SA" sz="3000" dirty="0" smtClean="0">
                <a:solidFill>
                  <a:srgbClr val="FF0000"/>
                </a:solidFill>
                <a:cs typeface="Arial" pitchFamily="34" charset="0"/>
              </a:rPr>
              <a:t>عليها.</a:t>
            </a:r>
          </a:p>
          <a:p>
            <a:pPr rtl="1" eaLnBrk="1" hangingPunct="1"/>
            <a:r>
              <a:rPr lang="ar-SA" sz="3000" dirty="0" smtClean="0">
                <a:cs typeface="Arial" pitchFamily="34" charset="0"/>
              </a:rPr>
              <a:t>وفي هذه المحاضرة سوف نتناول </a:t>
            </a:r>
            <a:r>
              <a:rPr lang="ar-SA" sz="3000" dirty="0" err="1" smtClean="0">
                <a:cs typeface="Arial" pitchFamily="34" charset="0"/>
              </a:rPr>
              <a:t>النواسخ</a:t>
            </a:r>
            <a:r>
              <a:rPr lang="ar-SA" sz="3000" dirty="0" smtClean="0">
                <a:cs typeface="Arial" pitchFamily="34" charset="0"/>
              </a:rPr>
              <a:t> الحرفية وهي إنّ وأخواتها.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إنّ وأخواتها</a:t>
            </a:r>
            <a:endParaRPr lang="ar-SA" dirty="0"/>
          </a:p>
        </p:txBody>
      </p:sp>
      <p:sp>
        <p:nvSpPr>
          <p:cNvPr id="3" name="عنصر نائب للمحتوى 2"/>
          <p:cNvSpPr>
            <a:spLocks noGrp="1"/>
          </p:cNvSpPr>
          <p:nvPr>
            <p:ph idx="1"/>
          </p:nvPr>
        </p:nvSpPr>
        <p:spPr/>
        <p:txBody>
          <a:bodyPr/>
          <a:lstStyle/>
          <a:p>
            <a:pPr rtl="1"/>
            <a:r>
              <a:rPr lang="ar-SA" dirty="0" smtClean="0"/>
              <a:t>إنّ وأخواتها ستَّة أحرف، هي "إنَّ وأنَّ وكأنَّ ولكنَّ وليتَ ولعلَّ".</a:t>
            </a:r>
          </a:p>
          <a:p>
            <a:pPr rtl="1"/>
            <a:r>
              <a:rPr lang="ar-SA" dirty="0" smtClean="0"/>
              <a:t>ومعنى </a:t>
            </a:r>
            <a:r>
              <a:rPr lang="ar-SA" dirty="0" smtClean="0">
                <a:solidFill>
                  <a:srgbClr val="FF0000"/>
                </a:solidFill>
              </a:rPr>
              <a:t>إنّ</a:t>
            </a:r>
            <a:r>
              <a:rPr lang="ar-SA" dirty="0" smtClean="0"/>
              <a:t> </a:t>
            </a:r>
            <a:r>
              <a:rPr lang="ar-SA" dirty="0" smtClean="0">
                <a:solidFill>
                  <a:srgbClr val="FF0000"/>
                </a:solidFill>
              </a:rPr>
              <a:t>وأنّ</a:t>
            </a:r>
            <a:r>
              <a:rPr lang="ar-SA" dirty="0" smtClean="0"/>
              <a:t>: التوكيد، ومعنى </a:t>
            </a:r>
            <a:r>
              <a:rPr lang="ar-SA" dirty="0" smtClean="0">
                <a:solidFill>
                  <a:srgbClr val="FF0000"/>
                </a:solidFill>
              </a:rPr>
              <a:t>كأنّ</a:t>
            </a:r>
            <a:r>
              <a:rPr lang="ar-SA" dirty="0" smtClean="0"/>
              <a:t>: التشبيه، ومعنى </a:t>
            </a:r>
            <a:r>
              <a:rPr lang="ar-SA" dirty="0" smtClean="0">
                <a:solidFill>
                  <a:srgbClr val="FF0000"/>
                </a:solidFill>
              </a:rPr>
              <a:t>لكنّ</a:t>
            </a:r>
            <a:r>
              <a:rPr lang="ar-SA" dirty="0" smtClean="0"/>
              <a:t>: الاستدراك، ومعنى </a:t>
            </a:r>
            <a:r>
              <a:rPr lang="ar-SA" dirty="0" smtClean="0">
                <a:solidFill>
                  <a:srgbClr val="FF0000"/>
                </a:solidFill>
              </a:rPr>
              <a:t>ليت</a:t>
            </a:r>
            <a:r>
              <a:rPr lang="ar-SA" dirty="0" smtClean="0"/>
              <a:t>: التمني، ومعنى </a:t>
            </a:r>
            <a:r>
              <a:rPr lang="ar-SA" dirty="0" smtClean="0">
                <a:solidFill>
                  <a:srgbClr val="FF0000"/>
                </a:solidFill>
              </a:rPr>
              <a:t>لعلّ</a:t>
            </a:r>
            <a:r>
              <a:rPr lang="ar-SA" dirty="0" smtClean="0"/>
              <a:t>: الترجّي</a:t>
            </a:r>
            <a:r>
              <a:rPr lang="ar-SA" dirty="0" smtClean="0"/>
              <a:t>.</a:t>
            </a:r>
            <a:endParaRPr lang="ar-SA" dirty="0" smtClean="0"/>
          </a:p>
          <a:p>
            <a:pPr rtl="1"/>
            <a:r>
              <a:rPr lang="ar-SA" dirty="0" smtClean="0"/>
              <a:t>وسميت هذه </a:t>
            </a:r>
            <a:r>
              <a:rPr lang="ar-SA" dirty="0" smtClean="0"/>
              <a:t>الأحرف </a:t>
            </a:r>
            <a:r>
              <a:rPr lang="ar-SA" dirty="0" smtClean="0"/>
              <a:t>الأحرف </a:t>
            </a:r>
            <a:r>
              <a:rPr lang="ar-SA" dirty="0" smtClean="0"/>
              <a:t>المشبّهة </a:t>
            </a:r>
            <a:r>
              <a:rPr lang="ar-SA" dirty="0" smtClean="0"/>
              <a:t>بالفعل وذلك لفتح أواخرها، كالفعل الماضي، </a:t>
            </a:r>
            <a:r>
              <a:rPr lang="ar-SA" dirty="0" smtClean="0"/>
              <a:t>فهي كلها مبنية على الفتح، ولوجود </a:t>
            </a:r>
            <a:r>
              <a:rPr lang="ar-SA" dirty="0" smtClean="0"/>
              <a:t>معنى الفعل في كل واحدة منها. </a:t>
            </a:r>
            <a:r>
              <a:rPr lang="ar-SA" dirty="0" smtClean="0"/>
              <a:t>فإن </a:t>
            </a:r>
            <a:r>
              <a:rPr lang="ar-SA" dirty="0" smtClean="0"/>
              <a:t>التأكيد والتشبيه والاستدراك والتمني والترجي، هي من معاني </a:t>
            </a:r>
            <a:r>
              <a:rPr lang="ar-SA" dirty="0" smtClean="0"/>
              <a:t>الأفعال. </a:t>
            </a:r>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إنّ وأخواتها</a:t>
            </a:r>
            <a:endParaRPr lang="ar-SA" dirty="0"/>
          </a:p>
        </p:txBody>
      </p:sp>
      <p:sp>
        <p:nvSpPr>
          <p:cNvPr id="3" name="عنصر نائب للمحتوى 2"/>
          <p:cNvSpPr>
            <a:spLocks noGrp="1"/>
          </p:cNvSpPr>
          <p:nvPr>
            <p:ph idx="1"/>
          </p:nvPr>
        </p:nvSpPr>
        <p:spPr/>
        <p:txBody>
          <a:bodyPr/>
          <a:lstStyle/>
          <a:p>
            <a:r>
              <a:rPr lang="ar-SA" dirty="0" smtClean="0"/>
              <a:t>تدخلُ إنّ </a:t>
            </a:r>
            <a:r>
              <a:rPr lang="ar-SA" dirty="0" smtClean="0"/>
              <a:t>وأخواتُها </a:t>
            </a:r>
            <a:r>
              <a:rPr lang="ar-SA" dirty="0" smtClean="0"/>
              <a:t>على المبتدأ والخبرِ فتنصبُ المبتدأ، ويُسمّى اسمَها، وترفعُ الخبر، ويُسمّى خبرَها، نحو: </a:t>
            </a:r>
            <a:r>
              <a:rPr lang="ar-SA" dirty="0" smtClean="0">
                <a:solidFill>
                  <a:srgbClr val="FF0000"/>
                </a:solidFill>
              </a:rPr>
              <a:t>إنَّ</a:t>
            </a:r>
            <a:r>
              <a:rPr lang="ar-SA" dirty="0" smtClean="0"/>
              <a:t> </a:t>
            </a:r>
            <a:r>
              <a:rPr lang="ar-SA" dirty="0" smtClean="0">
                <a:solidFill>
                  <a:srgbClr val="00B0F0"/>
                </a:solidFill>
              </a:rPr>
              <a:t>اللهَ</a:t>
            </a:r>
            <a:r>
              <a:rPr lang="ar-SA" dirty="0" smtClean="0"/>
              <a:t> </a:t>
            </a:r>
            <a:r>
              <a:rPr lang="ar-SA" dirty="0" smtClean="0">
                <a:solidFill>
                  <a:srgbClr val="009900"/>
                </a:solidFill>
              </a:rPr>
              <a:t>رحيمٌ</a:t>
            </a:r>
            <a:r>
              <a:rPr lang="ar-SA" dirty="0" smtClean="0"/>
              <a:t>:</a:t>
            </a:r>
          </a:p>
          <a:p>
            <a:r>
              <a:rPr lang="ar-SA" dirty="0" smtClean="0"/>
              <a:t>إنّ: حرف توكيد ونصب مبني على الفتح.</a:t>
            </a:r>
          </a:p>
          <a:p>
            <a:r>
              <a:rPr lang="ar-SA" dirty="0" smtClean="0"/>
              <a:t>الله: اسم إنّ منصوب وعلامة نصبه الفتحة الظاهرة على آخره.</a:t>
            </a:r>
          </a:p>
          <a:p>
            <a:r>
              <a:rPr lang="ar-SA" dirty="0" smtClean="0"/>
              <a:t>رحيمٌ: خبر إنّ مرفوع وعلامة رفعه الضمة الظاهرة على آخره.</a:t>
            </a:r>
          </a:p>
          <a:p>
            <a:r>
              <a:rPr lang="ar-SA" dirty="0" smtClean="0"/>
              <a:t>وأصل الجملة قبل دخول إنّ(اللهُ رحيمٌ) الله: مبتدأ مرفوع وعلامة رفعه الضمة، ورحيمٌ: خبر مرفوع وعلامة رفعه الضمة.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إنّ وأخواتها</a:t>
            </a:r>
            <a:endParaRPr lang="ar-SA" dirty="0"/>
          </a:p>
        </p:txBody>
      </p:sp>
      <p:sp>
        <p:nvSpPr>
          <p:cNvPr id="3" name="عنصر نائب للمحتوى 2"/>
          <p:cNvSpPr>
            <a:spLocks noGrp="1"/>
          </p:cNvSpPr>
          <p:nvPr>
            <p:ph idx="1"/>
          </p:nvPr>
        </p:nvSpPr>
        <p:spPr/>
        <p:txBody>
          <a:bodyPr/>
          <a:lstStyle/>
          <a:p>
            <a:pPr rtl="1"/>
            <a:r>
              <a:rPr lang="ar-SA" b="1" dirty="0" smtClean="0"/>
              <a:t>انظر إلى الجمل التالية ولاحظ الفرق:</a:t>
            </a:r>
          </a:p>
          <a:p>
            <a:pPr rtl="1"/>
            <a:r>
              <a:rPr lang="ar-SA" b="1" dirty="0" smtClean="0"/>
              <a:t>العلمُ            نورٌ.                  إنّ    العلمَ           نورٌ.</a:t>
            </a:r>
          </a:p>
          <a:p>
            <a:pPr rtl="1"/>
            <a:endParaRPr lang="ar-SA" b="1" dirty="0" smtClean="0"/>
          </a:p>
          <a:p>
            <a:pPr rtl="1"/>
            <a:endParaRPr lang="ar-SA" b="1" dirty="0" smtClean="0"/>
          </a:p>
          <a:p>
            <a:pPr rtl="1"/>
            <a:r>
              <a:rPr lang="ar-SA" b="1" dirty="0" smtClean="0"/>
              <a:t>عندي          علمٌ            ليت       لي                علماً</a:t>
            </a:r>
          </a:p>
          <a:p>
            <a:pPr rtl="1"/>
            <a:endParaRPr lang="ar-SA"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
        <p:nvSpPr>
          <p:cNvPr id="5" name="وسيلة شرح مع سهم إلى الأعلى 4"/>
          <p:cNvSpPr/>
          <p:nvPr/>
        </p:nvSpPr>
        <p:spPr>
          <a:xfrm>
            <a:off x="81534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مرفوع</a:t>
            </a:r>
            <a:endParaRPr lang="ar-SA" dirty="0">
              <a:solidFill>
                <a:srgbClr val="FF0000"/>
              </a:solidFill>
            </a:endParaRPr>
          </a:p>
        </p:txBody>
      </p:sp>
      <p:sp>
        <p:nvSpPr>
          <p:cNvPr id="6" name="وسيلة شرح مع سهم إلى الأعلى 5"/>
          <p:cNvSpPr/>
          <p:nvPr/>
        </p:nvSpPr>
        <p:spPr>
          <a:xfrm>
            <a:off x="6477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solidFill>
                  <a:srgbClr val="FF0000"/>
                </a:solidFill>
              </a:rPr>
              <a:t>خبرمرفوع</a:t>
            </a:r>
            <a:endParaRPr lang="ar-SA" dirty="0" smtClean="0">
              <a:solidFill>
                <a:srgbClr val="FF0000"/>
              </a:solidFill>
            </a:endParaRPr>
          </a:p>
        </p:txBody>
      </p:sp>
      <p:sp>
        <p:nvSpPr>
          <p:cNvPr id="7" name="وسيلة شرح مع سهم إلى الأعلى 6"/>
          <p:cNvSpPr/>
          <p:nvPr/>
        </p:nvSpPr>
        <p:spPr>
          <a:xfrm>
            <a:off x="29718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إنّ منصوب</a:t>
            </a:r>
            <a:endParaRPr lang="ar-SA" dirty="0">
              <a:solidFill>
                <a:srgbClr val="FF0000"/>
              </a:solidFill>
            </a:endParaRPr>
          </a:p>
        </p:txBody>
      </p:sp>
      <p:sp>
        <p:nvSpPr>
          <p:cNvPr id="8" name="وسيلة شرح مع سهم إلى الأعلى 7"/>
          <p:cNvSpPr/>
          <p:nvPr/>
        </p:nvSpPr>
        <p:spPr>
          <a:xfrm>
            <a:off x="1143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خبر إنّ مرفوع</a:t>
            </a:r>
            <a:endParaRPr lang="ar-SA" dirty="0">
              <a:solidFill>
                <a:srgbClr val="FF0000"/>
              </a:solidFill>
            </a:endParaRPr>
          </a:p>
        </p:txBody>
      </p:sp>
      <p:sp>
        <p:nvSpPr>
          <p:cNvPr id="9" name="وسيلة شرح مع سهم إلى الأعلى 8"/>
          <p:cNvSpPr/>
          <p:nvPr/>
        </p:nvSpPr>
        <p:spPr>
          <a:xfrm>
            <a:off x="63246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مؤخر مرفوع</a:t>
            </a:r>
          </a:p>
        </p:txBody>
      </p:sp>
      <p:sp>
        <p:nvSpPr>
          <p:cNvPr id="10" name="وسيلة شرح مع سهم إلى الأعلى 9"/>
          <p:cNvSpPr/>
          <p:nvPr/>
        </p:nvSpPr>
        <p:spPr>
          <a:xfrm>
            <a:off x="83058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رفع خبر مقدم</a:t>
            </a:r>
          </a:p>
        </p:txBody>
      </p:sp>
      <p:sp>
        <p:nvSpPr>
          <p:cNvPr id="11" name="وسيلة شرح مع سهم إلى الأعلى 10"/>
          <p:cNvSpPr/>
          <p:nvPr/>
        </p:nvSpPr>
        <p:spPr>
          <a:xfrm>
            <a:off x="12192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ليت مؤخر منصوب</a:t>
            </a:r>
          </a:p>
        </p:txBody>
      </p:sp>
      <p:sp>
        <p:nvSpPr>
          <p:cNvPr id="12" name="وسيلة شرح مع سهم إلى الأعلى 11"/>
          <p:cNvSpPr/>
          <p:nvPr/>
        </p:nvSpPr>
        <p:spPr>
          <a:xfrm>
            <a:off x="34290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رفع خبر ليت مقدم</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إن وأخواتها</a:t>
            </a:r>
            <a:endParaRPr lang="ar-SA" dirty="0"/>
          </a:p>
        </p:txBody>
      </p:sp>
      <p:sp>
        <p:nvSpPr>
          <p:cNvPr id="3" name="عنصر نائب للمحتوى 2"/>
          <p:cNvSpPr>
            <a:spLocks noGrp="1"/>
          </p:cNvSpPr>
          <p:nvPr>
            <p:ph idx="1"/>
          </p:nvPr>
        </p:nvSpPr>
        <p:spPr/>
        <p:txBody>
          <a:bodyPr/>
          <a:lstStyle/>
          <a:p>
            <a:r>
              <a:rPr lang="ar-SA" b="1" dirty="0" smtClean="0"/>
              <a:t>أَلا </a:t>
            </a:r>
            <a:r>
              <a:rPr lang="ar-SA" b="1" dirty="0" smtClean="0">
                <a:solidFill>
                  <a:srgbClr val="FF0000"/>
                </a:solidFill>
              </a:rPr>
              <a:t>لَيْتَ</a:t>
            </a:r>
            <a:r>
              <a:rPr lang="ar-SA" b="1" dirty="0" smtClean="0"/>
              <a:t> </a:t>
            </a:r>
            <a:r>
              <a:rPr lang="ar-SA" b="1" dirty="0" smtClean="0">
                <a:solidFill>
                  <a:srgbClr val="00B0F0"/>
                </a:solidFill>
              </a:rPr>
              <a:t>الشَّبابَ</a:t>
            </a:r>
            <a:r>
              <a:rPr lang="ar-SA" b="1" dirty="0" smtClean="0"/>
              <a:t> </a:t>
            </a:r>
            <a:r>
              <a:rPr lang="ar-SA" b="1" dirty="0" smtClean="0">
                <a:solidFill>
                  <a:srgbClr val="00B050"/>
                </a:solidFill>
              </a:rPr>
              <a:t>يَعُودُ</a:t>
            </a:r>
            <a:r>
              <a:rPr lang="ar-SA" b="1" dirty="0" smtClean="0"/>
              <a:t> يَوماً    فأُخبرَهُ بما فَعَل المَشِيب</a:t>
            </a:r>
          </a:p>
          <a:p>
            <a:r>
              <a:rPr lang="ar-SA" b="1" dirty="0" smtClean="0"/>
              <a:t>ليت: حرف تمنٍّ </a:t>
            </a:r>
            <a:r>
              <a:rPr lang="ar-SA" b="1" dirty="0" smtClean="0"/>
              <a:t>ونصب مبنيٌّ </a:t>
            </a:r>
            <a:r>
              <a:rPr lang="ar-SA" b="1" dirty="0" smtClean="0"/>
              <a:t>على الفتح، الشباب: اسم ليت منصوب وعلامة نصبه </a:t>
            </a:r>
            <a:r>
              <a:rPr lang="ar-SA" b="1" dirty="0" smtClean="0"/>
              <a:t>الفتحة، </a:t>
            </a:r>
            <a:r>
              <a:rPr lang="ar-SA" b="1" dirty="0" smtClean="0"/>
              <a:t>يعود: فعل مضارع مرفوع والفاعل ضمير مستتر تقديره هو والجملة الفعلية(يعود) في محل رفع خبر ليت.</a:t>
            </a:r>
          </a:p>
          <a:p>
            <a:r>
              <a:rPr lang="ar-SA" b="1" dirty="0" smtClean="0"/>
              <a:t>((</a:t>
            </a:r>
            <a:r>
              <a:rPr lang="ar-SA" b="1" dirty="0" smtClean="0">
                <a:solidFill>
                  <a:srgbClr val="FF0000"/>
                </a:solidFill>
              </a:rPr>
              <a:t>لعلّ</a:t>
            </a:r>
            <a:r>
              <a:rPr lang="ar-SA" b="1" dirty="0" smtClean="0"/>
              <a:t> </a:t>
            </a:r>
            <a:r>
              <a:rPr lang="ar-SA" b="1" dirty="0" smtClean="0">
                <a:solidFill>
                  <a:srgbClr val="00B0F0"/>
                </a:solidFill>
              </a:rPr>
              <a:t>الساعة</a:t>
            </a:r>
            <a:r>
              <a:rPr lang="ar-SA" b="1" dirty="0" smtClean="0"/>
              <a:t> </a:t>
            </a:r>
            <a:r>
              <a:rPr lang="ar-SA" b="1" dirty="0" smtClean="0">
                <a:solidFill>
                  <a:srgbClr val="00B050"/>
                </a:solidFill>
              </a:rPr>
              <a:t>قريبٌ</a:t>
            </a:r>
            <a:r>
              <a:rPr lang="ar-SA" b="1" dirty="0" smtClean="0"/>
              <a:t>))</a:t>
            </a:r>
          </a:p>
          <a:p>
            <a:r>
              <a:rPr lang="ar-SA" b="1" dirty="0" smtClean="0"/>
              <a:t>لعلّ: حرف ترجٍّ </a:t>
            </a:r>
            <a:r>
              <a:rPr lang="ar-SA" b="1" dirty="0" smtClean="0"/>
              <a:t>ونص مبني </a:t>
            </a:r>
            <a:r>
              <a:rPr lang="ar-SA" b="1" dirty="0" smtClean="0"/>
              <a:t>على الفتح، الساعةَ: اسم لعل منصوب وعلامة نصبه الفتحة. قريب خبر لعلّ مرفوع وعلامة رفعه الضمة.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أخبارها</a:t>
            </a:r>
            <a:endParaRPr lang="ar-SA" dirty="0"/>
          </a:p>
        </p:txBody>
      </p:sp>
      <p:sp>
        <p:nvSpPr>
          <p:cNvPr id="3" name="عنصر نائب للمحتوى 2"/>
          <p:cNvSpPr>
            <a:spLocks noGrp="1"/>
          </p:cNvSpPr>
          <p:nvPr>
            <p:ph idx="1"/>
          </p:nvPr>
        </p:nvSpPr>
        <p:spPr/>
        <p:txBody>
          <a:bodyPr/>
          <a:lstStyle/>
          <a:p>
            <a:pPr rtl="1"/>
            <a:r>
              <a:rPr lang="ar-SA" sz="2800" dirty="0" smtClean="0"/>
              <a:t>يقع خبر </a:t>
            </a:r>
            <a:r>
              <a:rPr lang="ar-SA" sz="2800" dirty="0" smtClean="0"/>
              <a:t>الأحرف </a:t>
            </a:r>
            <a:r>
              <a:rPr lang="ar-SA" sz="2800" dirty="0" smtClean="0"/>
              <a:t>المشبّهة بالفعل كخبر المبتدأ على الأنواع الثلاثة: المفرد(أي غيرَ جملةٍ ولا شبْهَها) </a:t>
            </a:r>
            <a:r>
              <a:rPr lang="ar-SA" sz="2800" dirty="0" smtClean="0"/>
              <a:t>نحو: </a:t>
            </a:r>
            <a:r>
              <a:rPr lang="ar-SA" sz="2800" dirty="0" smtClean="0">
                <a:solidFill>
                  <a:srgbClr val="FF0000"/>
                </a:solidFill>
              </a:rPr>
              <a:t>كأنَّ</a:t>
            </a:r>
            <a:r>
              <a:rPr lang="ar-SA" sz="2800" dirty="0" smtClean="0"/>
              <a:t> </a:t>
            </a:r>
            <a:r>
              <a:rPr lang="ar-SA" sz="2800" dirty="0" smtClean="0">
                <a:solidFill>
                  <a:srgbClr val="00B0F0"/>
                </a:solidFill>
              </a:rPr>
              <a:t>سواد</a:t>
            </a:r>
            <a:r>
              <a:rPr lang="ar-SA" sz="2800" dirty="0" smtClean="0"/>
              <a:t> شعرها </a:t>
            </a:r>
            <a:r>
              <a:rPr lang="ar-SA" sz="2800" dirty="0" smtClean="0">
                <a:solidFill>
                  <a:srgbClr val="00B050"/>
                </a:solidFill>
              </a:rPr>
              <a:t>ليلٌ</a:t>
            </a:r>
            <a:r>
              <a:rPr lang="ar-SA" sz="2800" dirty="0" smtClean="0"/>
              <a:t>.</a:t>
            </a:r>
          </a:p>
          <a:p>
            <a:pPr rtl="1"/>
            <a:r>
              <a:rPr lang="ar-SA" sz="2800" dirty="0" smtClean="0"/>
              <a:t>كأنّ: حرف تشبيه ونصب، وسود: اسمها منصوب وعلامة نصبه الفتحة، وهو مضاف وشعر: مضاف إليه مجرور، وهو مضاف </a:t>
            </a:r>
            <a:r>
              <a:rPr lang="ar-SA" sz="2800" dirty="0" err="1" smtClean="0"/>
              <a:t>واهاء</a:t>
            </a:r>
            <a:r>
              <a:rPr lang="ar-SA" sz="2800" dirty="0" smtClean="0"/>
              <a:t> ضمير في محل جر مضاف إليه، وليلٌ: خبر كأنّ مرفوع وعلامة رفعه الضمة.</a:t>
            </a:r>
          </a:p>
          <a:p>
            <a:pPr rtl="1"/>
            <a:r>
              <a:rPr lang="ar-SA" sz="2800" dirty="0" err="1" smtClean="0"/>
              <a:t>وياتي</a:t>
            </a:r>
            <a:r>
              <a:rPr lang="ar-SA" sz="2800" dirty="0" smtClean="0"/>
              <a:t> خبرها كذلك جملةً فعليّةً، نحو: </a:t>
            </a:r>
            <a:r>
              <a:rPr lang="ar-SA" sz="2800" dirty="0" smtClean="0">
                <a:solidFill>
                  <a:srgbClr val="FF0000"/>
                </a:solidFill>
              </a:rPr>
              <a:t>لعل</a:t>
            </a:r>
            <a:r>
              <a:rPr lang="ar-SA" sz="2800" dirty="0" smtClean="0">
                <a:solidFill>
                  <a:srgbClr val="00B0F0"/>
                </a:solidFill>
              </a:rPr>
              <a:t>ك</a:t>
            </a:r>
            <a:r>
              <a:rPr lang="ar-SA" sz="2800" dirty="0" smtClean="0"/>
              <a:t> </a:t>
            </a:r>
            <a:r>
              <a:rPr lang="ar-SA" sz="2800" dirty="0" smtClean="0">
                <a:solidFill>
                  <a:srgbClr val="00B050"/>
                </a:solidFill>
              </a:rPr>
              <a:t>اجتهدتَ</a:t>
            </a:r>
            <a:r>
              <a:rPr lang="ar-SA" sz="2800" dirty="0" smtClean="0"/>
              <a:t>. </a:t>
            </a:r>
            <a:r>
              <a:rPr lang="ar-SA" sz="2800" dirty="0" smtClean="0">
                <a:solidFill>
                  <a:srgbClr val="FF0000"/>
                </a:solidFill>
              </a:rPr>
              <a:t>وإنَّ</a:t>
            </a:r>
            <a:r>
              <a:rPr lang="ar-SA" sz="2800" dirty="0" smtClean="0"/>
              <a:t> </a:t>
            </a:r>
            <a:r>
              <a:rPr lang="ar-SA" sz="2800" dirty="0" smtClean="0">
                <a:solidFill>
                  <a:srgbClr val="00B0F0"/>
                </a:solidFill>
              </a:rPr>
              <a:t>العلمَ</a:t>
            </a:r>
            <a:r>
              <a:rPr lang="ar-SA" sz="2800" dirty="0" smtClean="0"/>
              <a:t> </a:t>
            </a:r>
            <a:r>
              <a:rPr lang="ar-SA" sz="2800" dirty="0" smtClean="0">
                <a:solidFill>
                  <a:srgbClr val="00B050"/>
                </a:solidFill>
              </a:rPr>
              <a:t>يُعَزَّزُ صاحبهُ</a:t>
            </a:r>
            <a:r>
              <a:rPr lang="ar-SA" sz="2800" dirty="0" smtClean="0"/>
              <a:t>، وجملة اسمية، نحو:</a:t>
            </a:r>
            <a:r>
              <a:rPr lang="ar-SA" sz="2800" dirty="0" smtClean="0">
                <a:solidFill>
                  <a:srgbClr val="FF0000"/>
                </a:solidFill>
              </a:rPr>
              <a:t>إنَّ</a:t>
            </a:r>
            <a:r>
              <a:rPr lang="ar-SA" sz="2800" dirty="0" smtClean="0"/>
              <a:t> </a:t>
            </a:r>
            <a:r>
              <a:rPr lang="ar-SA" sz="2800" dirty="0" smtClean="0">
                <a:solidFill>
                  <a:srgbClr val="00B0F0"/>
                </a:solidFill>
              </a:rPr>
              <a:t>العالمَ</a:t>
            </a:r>
            <a:r>
              <a:rPr lang="ar-SA" sz="2800" dirty="0" smtClean="0"/>
              <a:t> </a:t>
            </a:r>
            <a:r>
              <a:rPr lang="ar-SA" sz="2800" dirty="0" smtClean="0">
                <a:solidFill>
                  <a:srgbClr val="00B050"/>
                </a:solidFill>
              </a:rPr>
              <a:t>قدرُهُ مرتفعٌ</a:t>
            </a:r>
            <a:r>
              <a:rPr lang="ar-SA" sz="2800" dirty="0" smtClean="0"/>
              <a:t>، وكأنّ الغرفةَ نوافذُها ضيقةٌ. ويأتي شِبْهَ جُملةٍ من الجار والمجرور نحو: </a:t>
            </a:r>
            <a:r>
              <a:rPr lang="ar-SA" sz="2800" dirty="0" smtClean="0">
                <a:solidFill>
                  <a:srgbClr val="FF0000"/>
                </a:solidFill>
              </a:rPr>
              <a:t>إنّ</a:t>
            </a:r>
            <a:r>
              <a:rPr lang="ar-SA" sz="2800" dirty="0" smtClean="0"/>
              <a:t> </a:t>
            </a:r>
            <a:r>
              <a:rPr lang="ar-SA" sz="2800" dirty="0" smtClean="0">
                <a:solidFill>
                  <a:srgbClr val="00B0F0"/>
                </a:solidFill>
              </a:rPr>
              <a:t>الكتابَ</a:t>
            </a:r>
            <a:r>
              <a:rPr lang="ar-SA" sz="2800" dirty="0" smtClean="0"/>
              <a:t> </a:t>
            </a:r>
            <a:r>
              <a:rPr lang="ar-SA" sz="2800" dirty="0" smtClean="0">
                <a:solidFill>
                  <a:srgbClr val="00B050"/>
                </a:solidFill>
              </a:rPr>
              <a:t>في المكتبة</a:t>
            </a:r>
            <a:r>
              <a:rPr lang="ar-SA" sz="2800" dirty="0" smtClean="0"/>
              <a:t>، وشبه جملة ظرفية، نحو: </a:t>
            </a:r>
            <a:r>
              <a:rPr lang="ar-SA" sz="2800" dirty="0" smtClean="0">
                <a:solidFill>
                  <a:srgbClr val="FF0000"/>
                </a:solidFill>
              </a:rPr>
              <a:t>ليت</a:t>
            </a:r>
            <a:r>
              <a:rPr lang="ar-SA" sz="2800" dirty="0" smtClean="0"/>
              <a:t> </a:t>
            </a:r>
            <a:r>
              <a:rPr lang="ar-SA" sz="2800" dirty="0" smtClean="0">
                <a:solidFill>
                  <a:srgbClr val="00B0F0"/>
                </a:solidFill>
              </a:rPr>
              <a:t>أخي</a:t>
            </a:r>
            <a:r>
              <a:rPr lang="ar-SA" sz="2800" dirty="0" smtClean="0"/>
              <a:t> </a:t>
            </a:r>
            <a:r>
              <a:rPr lang="ar-SA" sz="2800" dirty="0" smtClean="0">
                <a:solidFill>
                  <a:srgbClr val="00B050"/>
                </a:solidFill>
              </a:rPr>
              <a:t>بيننا</a:t>
            </a:r>
            <a:r>
              <a:rPr lang="ar-SA" sz="2800" dirty="0" smtClean="0"/>
              <a:t>.</a:t>
            </a:r>
          </a:p>
          <a:p>
            <a:pPr rtl="1"/>
            <a:r>
              <a:rPr lang="ar-SA" sz="2800" dirty="0" smtClean="0"/>
              <a:t>ولا يجوز تقديم خبرها على اسمها إلا إذا كان شبه جملة نحو: </a:t>
            </a:r>
            <a:r>
              <a:rPr lang="ar-SA" sz="2800" dirty="0" smtClean="0">
                <a:solidFill>
                  <a:srgbClr val="FF0000"/>
                </a:solidFill>
              </a:rPr>
              <a:t>إنّ</a:t>
            </a:r>
            <a:r>
              <a:rPr lang="ar-SA" sz="2800" dirty="0" smtClean="0"/>
              <a:t> </a:t>
            </a:r>
            <a:r>
              <a:rPr lang="ar-SA" sz="2800" dirty="0" smtClean="0">
                <a:solidFill>
                  <a:srgbClr val="00B050"/>
                </a:solidFill>
              </a:rPr>
              <a:t>من البيان </a:t>
            </a:r>
            <a:r>
              <a:rPr lang="ar-SA" sz="2800" dirty="0" smtClean="0">
                <a:solidFill>
                  <a:srgbClr val="00B0F0"/>
                </a:solidFill>
              </a:rPr>
              <a:t>لسحرا</a:t>
            </a:r>
            <a:r>
              <a:rPr lang="ar-SA" sz="2800" dirty="0" smtClean="0"/>
              <a:t>.</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حذف الخبر</a:t>
            </a:r>
            <a:endParaRPr lang="ar-SA" dirty="0"/>
          </a:p>
        </p:txBody>
      </p:sp>
      <p:sp>
        <p:nvSpPr>
          <p:cNvPr id="3" name="عنصر نائب للمحتوى 2"/>
          <p:cNvSpPr>
            <a:spLocks noGrp="1"/>
          </p:cNvSpPr>
          <p:nvPr>
            <p:ph idx="1"/>
          </p:nvPr>
        </p:nvSpPr>
        <p:spPr/>
        <p:txBody>
          <a:bodyPr/>
          <a:lstStyle/>
          <a:p>
            <a:pPr rtl="1"/>
            <a:r>
              <a:rPr lang="ar-SA" dirty="0" smtClean="0"/>
              <a:t>يجوز حذف خبرِ هذه </a:t>
            </a:r>
            <a:r>
              <a:rPr lang="ar-SA" dirty="0" smtClean="0"/>
              <a:t>الأحرفِ </a:t>
            </a:r>
            <a:r>
              <a:rPr lang="ar-SA" dirty="0" smtClean="0"/>
              <a:t>فيُحذَفُ جوازاً، </a:t>
            </a:r>
            <a:r>
              <a:rPr lang="ar-SA" dirty="0" smtClean="0"/>
              <a:t>إ</a:t>
            </a:r>
            <a:r>
              <a:rPr lang="ar-SA" dirty="0" smtClean="0"/>
              <a:t>ذا </a:t>
            </a:r>
            <a:r>
              <a:rPr lang="ar-SA" dirty="0" smtClean="0"/>
              <a:t>كان كوناً خاصاً (أي من الكلماتِ التي يُرادُ بها معنًى خاصّ)، بشرطِ أن يدُلَّ عليه دليلٌ، كقوله تعالى ((</a:t>
            </a:r>
            <a:r>
              <a:rPr lang="ar-SA" dirty="0" smtClean="0">
                <a:solidFill>
                  <a:srgbClr val="FF0000"/>
                </a:solidFill>
              </a:rPr>
              <a:t>إنَّ</a:t>
            </a:r>
            <a:r>
              <a:rPr lang="ar-SA" dirty="0" smtClean="0"/>
              <a:t> </a:t>
            </a:r>
            <a:r>
              <a:rPr lang="ar-SA" dirty="0" smtClean="0">
                <a:solidFill>
                  <a:srgbClr val="00B0F0"/>
                </a:solidFill>
              </a:rPr>
              <a:t>الذينَ</a:t>
            </a:r>
            <a:r>
              <a:rPr lang="ar-SA" dirty="0" smtClean="0"/>
              <a:t> كفروا بالذّكر لمّا جاءهم. وانهُ لكتابٌ عزيزٌ)). والتقدير: إن الذين كذبوا بالذكر معاندون، أو هالكون، أو معذبون.</a:t>
            </a:r>
          </a:p>
          <a:p>
            <a:pPr rtl="1"/>
            <a:r>
              <a:rPr lang="ar-SA" dirty="0" smtClean="0"/>
              <a:t>وقال جميل </a:t>
            </a:r>
            <a:r>
              <a:rPr lang="ar-SA" dirty="0" err="1" smtClean="0"/>
              <a:t>بثينة</a:t>
            </a:r>
            <a:r>
              <a:rPr lang="ar-SA" dirty="0" smtClean="0"/>
              <a:t>:</a:t>
            </a:r>
          </a:p>
          <a:p>
            <a:pPr rtl="1"/>
            <a:r>
              <a:rPr lang="ar-SA" dirty="0" smtClean="0"/>
              <a:t>أَتَوْنِي، فَقالوا يا جَميلُ، تَبَدَّلتْ   بُثَيْنَةُ أَبْدالاً، فَقُلْتُ </a:t>
            </a:r>
            <a:r>
              <a:rPr lang="ar-SA" dirty="0" smtClean="0">
                <a:solidFill>
                  <a:srgbClr val="FF0000"/>
                </a:solidFill>
              </a:rPr>
              <a:t>لَعَلَّ</a:t>
            </a:r>
            <a:r>
              <a:rPr lang="ar-SA" dirty="0" smtClean="0">
                <a:solidFill>
                  <a:srgbClr val="00B0F0"/>
                </a:solidFill>
              </a:rPr>
              <a:t>ها</a:t>
            </a:r>
          </a:p>
          <a:p>
            <a:pPr rtl="1"/>
            <a:r>
              <a:rPr lang="ar-SA" dirty="0" smtClean="0"/>
              <a:t>(أي ل</a:t>
            </a:r>
            <a:r>
              <a:rPr lang="ar-SA" dirty="0" smtClean="0">
                <a:solidFill>
                  <a:srgbClr val="FF0000"/>
                </a:solidFill>
              </a:rPr>
              <a:t>عل</a:t>
            </a:r>
            <a:r>
              <a:rPr lang="ar-SA" dirty="0" smtClean="0">
                <a:solidFill>
                  <a:srgbClr val="00B0F0"/>
                </a:solidFill>
              </a:rPr>
              <a:t>ها</a:t>
            </a:r>
            <a:r>
              <a:rPr lang="ar-SA" dirty="0" smtClean="0"/>
              <a:t> </a:t>
            </a:r>
            <a:r>
              <a:rPr lang="ar-SA" dirty="0" smtClean="0">
                <a:solidFill>
                  <a:srgbClr val="66FF66"/>
                </a:solidFill>
              </a:rPr>
              <a:t>تبدَّلت</a:t>
            </a:r>
            <a:r>
              <a:rPr lang="ar-SA" dirty="0" smtClean="0"/>
              <a:t>، أو لعلها فعلت ذلك).</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لام التوكيد بعد إنّ</a:t>
            </a:r>
            <a:endParaRPr lang="ar-SA" dirty="0"/>
          </a:p>
        </p:txBody>
      </p:sp>
      <p:sp>
        <p:nvSpPr>
          <p:cNvPr id="3" name="عنصر نائب للمحتوى 2"/>
          <p:cNvSpPr>
            <a:spLocks noGrp="1"/>
          </p:cNvSpPr>
          <p:nvPr>
            <p:ph idx="1"/>
          </p:nvPr>
        </p:nvSpPr>
        <p:spPr/>
        <p:txBody>
          <a:bodyPr/>
          <a:lstStyle/>
          <a:p>
            <a:pPr rtl="1"/>
            <a:r>
              <a:rPr lang="ar-SA" dirty="0" smtClean="0"/>
              <a:t>تختصُّ (إنَّ) المكسورةُ الهمزةِ، دونَ سائرِ أخواتها، بجوازِ دخولِ لامِ التأكيد، وهي التي تسمى(لامَ الابتداءِ) على اسمها، ولا تدخل على اسمها إلا إذا كان الخبر شبه جملة نحو</a:t>
            </a:r>
            <a:r>
              <a:rPr lang="ar-SA" dirty="0" smtClean="0"/>
              <a:t>: </a:t>
            </a:r>
            <a:r>
              <a:rPr lang="ar-SA" dirty="0" smtClean="0">
                <a:solidFill>
                  <a:srgbClr val="FF0000"/>
                </a:solidFill>
              </a:rPr>
              <a:t>إنَّ</a:t>
            </a:r>
            <a:r>
              <a:rPr lang="ar-SA" dirty="0" smtClean="0"/>
              <a:t> </a:t>
            </a:r>
            <a:r>
              <a:rPr lang="ar-SA" dirty="0" smtClean="0">
                <a:solidFill>
                  <a:srgbClr val="00B050"/>
                </a:solidFill>
              </a:rPr>
              <a:t>في السماءِ </a:t>
            </a:r>
            <a:r>
              <a:rPr lang="ar-SA" dirty="0" smtClean="0"/>
              <a:t>ل</a:t>
            </a:r>
            <a:r>
              <a:rPr lang="ar-SA" dirty="0" smtClean="0">
                <a:solidFill>
                  <a:srgbClr val="00B0F0"/>
                </a:solidFill>
              </a:rPr>
              <a:t>خَبَراً</a:t>
            </a:r>
            <a:r>
              <a:rPr lang="ar-SA" dirty="0" smtClean="0"/>
              <a:t>، وإنَّ </a:t>
            </a:r>
            <a:r>
              <a:rPr lang="ar-SA" dirty="0" smtClean="0">
                <a:solidFill>
                  <a:srgbClr val="00B050"/>
                </a:solidFill>
              </a:rPr>
              <a:t>في الارض </a:t>
            </a:r>
            <a:r>
              <a:rPr lang="ar-SA" dirty="0" smtClean="0">
                <a:solidFill>
                  <a:srgbClr val="00B0F0"/>
                </a:solidFill>
              </a:rPr>
              <a:t>لَعِبَراً.</a:t>
            </a:r>
          </a:p>
          <a:p>
            <a:pPr rtl="1"/>
            <a:r>
              <a:rPr lang="ar-SA" dirty="0" smtClean="0"/>
              <a:t>كما تدخل هذه اللام على خبرها نحو:إنَّ الحقَّ لمنصورٌ. وتسمى حينئذ اللام المزحلقة، وتدخل على الخبر سواء أكان اسماً مفرداً أم جملة فعلية بشرط ألا يكون فعلاً ماضياً، نحو:((</a:t>
            </a:r>
            <a:r>
              <a:rPr lang="ar-SA" dirty="0" smtClean="0">
                <a:solidFill>
                  <a:srgbClr val="FF0000"/>
                </a:solidFill>
              </a:rPr>
              <a:t>إن</a:t>
            </a:r>
            <a:r>
              <a:rPr lang="ar-SA" dirty="0" smtClean="0"/>
              <a:t> </a:t>
            </a:r>
            <a:r>
              <a:rPr lang="ar-SA" dirty="0" smtClean="0">
                <a:solidFill>
                  <a:srgbClr val="00B0F0"/>
                </a:solidFill>
              </a:rPr>
              <a:t>ربي</a:t>
            </a:r>
            <a:r>
              <a:rPr lang="ar-SA" dirty="0" smtClean="0"/>
              <a:t> ل</a:t>
            </a:r>
            <a:r>
              <a:rPr lang="ar-SA" dirty="0" smtClean="0">
                <a:solidFill>
                  <a:srgbClr val="00B050"/>
                </a:solidFill>
              </a:rPr>
              <a:t>سميع</a:t>
            </a:r>
            <a:r>
              <a:rPr lang="ar-SA" dirty="0" smtClean="0"/>
              <a:t> الدُّعاء))، و((</a:t>
            </a:r>
            <a:r>
              <a:rPr lang="ar-SA" dirty="0" smtClean="0">
                <a:solidFill>
                  <a:srgbClr val="FF0000"/>
                </a:solidFill>
              </a:rPr>
              <a:t>وإنَّ</a:t>
            </a:r>
            <a:r>
              <a:rPr lang="ar-SA" dirty="0" smtClean="0"/>
              <a:t> </a:t>
            </a:r>
            <a:r>
              <a:rPr lang="ar-SA" dirty="0" smtClean="0">
                <a:solidFill>
                  <a:srgbClr val="00B0F0"/>
                </a:solidFill>
              </a:rPr>
              <a:t>رَبَّكَ</a:t>
            </a:r>
            <a:r>
              <a:rPr lang="ar-SA" dirty="0" smtClean="0"/>
              <a:t> ل</a:t>
            </a:r>
            <a:r>
              <a:rPr lang="ar-SA" dirty="0" smtClean="0">
                <a:solidFill>
                  <a:srgbClr val="00B050"/>
                </a:solidFill>
              </a:rPr>
              <a:t>يحكم</a:t>
            </a:r>
            <a:r>
              <a:rPr lang="ar-SA" dirty="0" smtClean="0"/>
              <a:t> بينهم)). أم جملةً اسميَّة، نحو</a:t>
            </a:r>
            <a:r>
              <a:rPr lang="ar-SA" dirty="0" smtClean="0"/>
              <a:t>: </a:t>
            </a:r>
            <a:r>
              <a:rPr lang="ar-SA" dirty="0" smtClean="0">
                <a:solidFill>
                  <a:srgbClr val="FF0000"/>
                </a:solidFill>
              </a:rPr>
              <a:t>إنَّ</a:t>
            </a:r>
            <a:r>
              <a:rPr lang="ar-SA" dirty="0" smtClean="0"/>
              <a:t> </a:t>
            </a:r>
            <a:r>
              <a:rPr lang="ar-SA" dirty="0" smtClean="0">
                <a:solidFill>
                  <a:srgbClr val="00B0F0"/>
                </a:solidFill>
              </a:rPr>
              <a:t>الحقَّ</a:t>
            </a:r>
            <a:r>
              <a:rPr lang="ar-SA" dirty="0" smtClean="0"/>
              <a:t> </a:t>
            </a:r>
            <a:r>
              <a:rPr lang="ar-SA" dirty="0" smtClean="0">
                <a:solidFill>
                  <a:srgbClr val="009900"/>
                </a:solidFill>
              </a:rPr>
              <a:t>لصَوتُهُ مرتفعٌ</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دخول (ما) الكافة على هذه الأحرف</a:t>
            </a:r>
            <a:endParaRPr lang="ar-SA" dirty="0"/>
          </a:p>
        </p:txBody>
      </p:sp>
      <p:sp>
        <p:nvSpPr>
          <p:cNvPr id="3" name="عنصر نائب للمحتوى 2"/>
          <p:cNvSpPr>
            <a:spLocks noGrp="1"/>
          </p:cNvSpPr>
          <p:nvPr>
            <p:ph idx="1"/>
          </p:nvPr>
        </p:nvSpPr>
        <p:spPr/>
        <p:txBody>
          <a:bodyPr/>
          <a:lstStyle/>
          <a:p>
            <a:pPr rtl="1"/>
            <a:r>
              <a:rPr lang="ar-SA" sz="3000" dirty="0" smtClean="0"/>
              <a:t>إ</a:t>
            </a:r>
            <a:r>
              <a:rPr lang="ar-SA" sz="3000" dirty="0" smtClean="0"/>
              <a:t>ذا </a:t>
            </a:r>
            <a:r>
              <a:rPr lang="ar-SA" sz="3000" dirty="0" smtClean="0"/>
              <a:t>لحقت (ما) الزائدةُ الأحرفَ المُشبّهةَ بالفعل، كفتّها عن العمل، فيرجعُ ما بعدها مبتدأً وخبراً. وتُسمّى (ما) هذه (ما الكافةَ) لأنها تَكُفُّ ما تلحقُهُ عن العمل، كقوله تعالى:((إنّما المؤمنون أخوةٌ)) إنّ: حرف توكيد ونصب بطل عملها لدخول ما الكافة عليها، وما زائدة كافة عن العمل، والمؤمنون مبتدأ مرفوع وعلامة رفعه الواو لأنه جمع مذكر سالم، وأخوة خبر مرفوع وعلامة رفعه الضمة، ويمكن توضيح ذلك كما يلي:</a:t>
            </a:r>
          </a:p>
          <a:p>
            <a:pPr rtl="1"/>
            <a:r>
              <a:rPr lang="ar-SA" sz="3000" dirty="0" smtClean="0"/>
              <a:t>المؤمنون أخوةٌ(مبتدأ وخبر) عند دخول إنّ تصبح: إنّ المؤمنين أخوة(اسم إن وخبرها) عند دخول ما الكافة تصبح: إنما المؤمنون </a:t>
            </a:r>
            <a:r>
              <a:rPr lang="ar-SA" sz="3000" dirty="0" smtClean="0"/>
              <a:t>أخوة، </a:t>
            </a:r>
            <a:r>
              <a:rPr lang="ar-SA" sz="3000" dirty="0" smtClean="0"/>
              <a:t>فبطل عمل إنّ فعادت الجملة مبتدأ وخبراً كما كانت.</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دخول (ما) الكافة على هذه الأحرف</a:t>
            </a:r>
            <a:endParaRPr lang="ar-SA" dirty="0"/>
          </a:p>
        </p:txBody>
      </p:sp>
      <p:sp>
        <p:nvSpPr>
          <p:cNvPr id="3" name="عنصر نائب للمحتوى 2"/>
          <p:cNvSpPr>
            <a:spLocks noGrp="1"/>
          </p:cNvSpPr>
          <p:nvPr>
            <p:ph idx="1"/>
          </p:nvPr>
        </p:nvSpPr>
        <p:spPr/>
        <p:txBody>
          <a:bodyPr/>
          <a:lstStyle/>
          <a:p>
            <a:pPr rtl="1"/>
            <a:r>
              <a:rPr lang="ar-SA" dirty="0" smtClean="0"/>
              <a:t> أما عند دخولها على (ليتَ) فيجوزُ فيها الإِعمالُ والإِهمالُ، تقولُ: (ليتما الشبابَ يعودُ) و (ليتما الشبابُ يعودُ). وإعمالُها حينئذ أحسنُ من إهمالها. وقد رُوِيَ بالوجهينِ، نصبِ (الحمام) ورفعه في  قولُ الشاعرِ:</a:t>
            </a:r>
          </a:p>
          <a:p>
            <a:pPr rtl="1"/>
            <a:r>
              <a:rPr lang="ar-SA" dirty="0" smtClean="0"/>
              <a:t>        قالتْ </a:t>
            </a:r>
            <a:r>
              <a:rPr lang="ar-SA" dirty="0" smtClean="0"/>
              <a:t>أَلاَ لَيتَما هذا الحمامَ لنا  إلى حَمامَتِنا، أو نِصْفَهُ فَقَدِ</a:t>
            </a:r>
          </a:p>
          <a:p>
            <a:pPr rtl="1"/>
            <a:r>
              <a:rPr lang="ar-SA" dirty="0" smtClean="0"/>
              <a:t>(فالنصب على أن (ليتما) عاملة، و (ذا) اسمها منصوب، والحمام بدل منه منصوب. والرفع على أنها مهملة مكفوفة بما، </a:t>
            </a:r>
            <a:r>
              <a:rPr lang="ar-SA" dirty="0" err="1" smtClean="0"/>
              <a:t>و</a:t>
            </a:r>
            <a:r>
              <a:rPr lang="ar-SA" dirty="0" smtClean="0"/>
              <a:t>(ذا</a:t>
            </a:r>
            <a:r>
              <a:rPr lang="ar-SA" dirty="0" smtClean="0"/>
              <a:t>) مبتدأ مرفوع، والحمام بدل منه مرفوع.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دخول (ما) الكافة على هذه الأحرف</a:t>
            </a:r>
            <a:endParaRPr lang="ar-SA" dirty="0"/>
          </a:p>
        </p:txBody>
      </p:sp>
      <p:sp>
        <p:nvSpPr>
          <p:cNvPr id="3" name="عنصر نائب للمحتوى 2"/>
          <p:cNvSpPr>
            <a:spLocks noGrp="1"/>
          </p:cNvSpPr>
          <p:nvPr>
            <p:ph idx="1"/>
          </p:nvPr>
        </p:nvSpPr>
        <p:spPr/>
        <p:txBody>
          <a:bodyPr/>
          <a:lstStyle/>
          <a:p>
            <a:pPr rtl="1"/>
            <a:r>
              <a:rPr lang="ar-SA" dirty="0" smtClean="0"/>
              <a:t>ومتى لحقت ( ما الكافَّة) هذهِ الاحرفَ زالَ اختصاصُها بالأسماء. فَلِذا أُهملت، وجازَ دخولُها على الجملة الفعليّة، كما تدخلُ على الجملة الاسميَّة، كقولهُ تعالى </a:t>
            </a:r>
            <a:r>
              <a:rPr lang="ar-SA" dirty="0" smtClean="0"/>
              <a:t>((كأنما </a:t>
            </a:r>
            <a:r>
              <a:rPr lang="ar-SA" dirty="0" smtClean="0"/>
              <a:t>يُساقونَ الى </a:t>
            </a:r>
            <a:r>
              <a:rPr lang="ar-SA" dirty="0" smtClean="0"/>
              <a:t>الموت)) </a:t>
            </a:r>
            <a:r>
              <a:rPr lang="ar-SA" dirty="0" smtClean="0"/>
              <a:t>وقول الشاعر:</a:t>
            </a:r>
          </a:p>
          <a:p>
            <a:pPr rtl="1"/>
            <a:r>
              <a:rPr lang="ar-SA" dirty="0" smtClean="0"/>
              <a:t>أَعِدْ نَظَراً يا عَبْدَ قَيْسٍ، لَعَلَّما   أَضاءَتْ لكَ النَّارُ الحِمارَ </a:t>
            </a:r>
            <a:r>
              <a:rPr lang="ar-SA" dirty="0" err="1" smtClean="0"/>
              <a:t>المُقَيَّدا</a:t>
            </a:r>
            <a:endParaRPr lang="ar-SA" dirty="0" smtClean="0"/>
          </a:p>
          <a:p>
            <a:pPr rtl="1"/>
            <a:r>
              <a:rPr lang="ar-SA" dirty="0" smtClean="0"/>
              <a:t>ومن دخولها على الجملة الاسميَّة قوله تعالى ((قل </a:t>
            </a:r>
            <a:r>
              <a:rPr lang="ar-SA" dirty="0" smtClean="0"/>
              <a:t>إنّما </a:t>
            </a:r>
            <a:r>
              <a:rPr lang="ar-SA" dirty="0" smtClean="0"/>
              <a:t>أ</a:t>
            </a:r>
            <a:r>
              <a:rPr lang="ar-SA" dirty="0" smtClean="0"/>
              <a:t>نا </a:t>
            </a:r>
            <a:r>
              <a:rPr lang="ar-SA" dirty="0" smtClean="0"/>
              <a:t>بشرٌ مثلُكُم))، وقولهُ ((</a:t>
            </a:r>
            <a:r>
              <a:rPr lang="ar-SA" dirty="0" smtClean="0"/>
              <a:t>إنّما </a:t>
            </a:r>
            <a:r>
              <a:rPr lang="ar-SA" dirty="0" smtClean="0"/>
              <a:t>اللهُ إِلهٌ واحدٌ</a:t>
            </a:r>
            <a:r>
              <a:rPr lang="ar-SA" dirty="0" smtClean="0"/>
              <a:t>)).</a:t>
            </a:r>
          </a:p>
          <a:p>
            <a:pPr rtl="1"/>
            <a:r>
              <a:rPr lang="ar-SA" dirty="0" smtClean="0"/>
              <a:t>لذا سماها بعض العلماء (ما) المهيئة لنها تهيئ (إنّ) للدخول على الأفعال.</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الموصولة وما المصدرية</a:t>
            </a:r>
            <a:endParaRPr lang="ar-SA" dirty="0"/>
          </a:p>
        </p:txBody>
      </p:sp>
      <p:sp>
        <p:nvSpPr>
          <p:cNvPr id="3" name="عنصر نائب للمحتوى 2"/>
          <p:cNvSpPr>
            <a:spLocks noGrp="1"/>
          </p:cNvSpPr>
          <p:nvPr>
            <p:ph idx="1"/>
          </p:nvPr>
        </p:nvSpPr>
        <p:spPr/>
        <p:txBody>
          <a:bodyPr/>
          <a:lstStyle/>
          <a:p>
            <a:pPr rtl="1"/>
            <a:r>
              <a:rPr lang="ar-SA" dirty="0" smtClean="0"/>
              <a:t> قد تدخل ما (الاسم الموصول) أو (ما) الحرف المصدري على إن وأخواتها وهذان لا يكفانها عن العمل، لذا يجب أن نفرق بين ما الكافة وما الموصولة أو المصدرية.</a:t>
            </a:r>
          </a:p>
          <a:p>
            <a:pPr rtl="1"/>
            <a:r>
              <a:rPr lang="ar-SA" dirty="0" smtClean="0"/>
              <a:t> </a:t>
            </a:r>
            <a:r>
              <a:rPr lang="ar-SA" dirty="0" smtClean="0"/>
              <a:t>فإن </a:t>
            </a:r>
            <a:r>
              <a:rPr lang="ar-SA" dirty="0" err="1" smtClean="0"/>
              <a:t>لحقتها</a:t>
            </a:r>
            <a:r>
              <a:rPr lang="ar-SA" dirty="0" smtClean="0"/>
              <a:t> (ما الموصولة) كانت (ما) </a:t>
            </a:r>
            <a:r>
              <a:rPr lang="ar-SA" dirty="0" smtClean="0"/>
              <a:t>اسماً موصولاً مبنياً في محل نصب اسمها، </a:t>
            </a:r>
            <a:r>
              <a:rPr lang="ar-SA" dirty="0" smtClean="0"/>
              <a:t>كقوله تعالى ((</a:t>
            </a:r>
            <a:r>
              <a:rPr lang="ar-SA" dirty="0" smtClean="0">
                <a:solidFill>
                  <a:srgbClr val="FF0000"/>
                </a:solidFill>
              </a:rPr>
              <a:t>إنّ</a:t>
            </a:r>
            <a:r>
              <a:rPr lang="ar-SA" dirty="0" smtClean="0"/>
              <a:t> </a:t>
            </a:r>
            <a:r>
              <a:rPr lang="ar-SA" dirty="0" smtClean="0">
                <a:solidFill>
                  <a:srgbClr val="0070C0"/>
                </a:solidFill>
              </a:rPr>
              <a:t>ما</a:t>
            </a:r>
            <a:r>
              <a:rPr lang="ar-SA" dirty="0" smtClean="0"/>
              <a:t> عندكم </a:t>
            </a:r>
            <a:r>
              <a:rPr lang="ar-SA" dirty="0" smtClean="0">
                <a:solidFill>
                  <a:srgbClr val="00B050"/>
                </a:solidFill>
              </a:rPr>
              <a:t>ينفد</a:t>
            </a:r>
            <a:r>
              <a:rPr lang="ar-SA" dirty="0" smtClean="0"/>
              <a:t>))، أي إن الذي عندكم ينفد. وإن </a:t>
            </a:r>
            <a:r>
              <a:rPr lang="ar-SA" dirty="0" err="1" smtClean="0"/>
              <a:t>لحقتها</a:t>
            </a:r>
            <a:r>
              <a:rPr lang="ar-SA" dirty="0" smtClean="0"/>
              <a:t> (ما المصدرية) كانت ما وما بعدها </a:t>
            </a:r>
            <a:r>
              <a:rPr lang="ar-SA" dirty="0" smtClean="0"/>
              <a:t>مصدراً مؤولاً </a:t>
            </a:r>
            <a:r>
              <a:rPr lang="ar-SA" dirty="0" smtClean="0"/>
              <a:t>في محل نصب اسمها نحو: </a:t>
            </a:r>
            <a:r>
              <a:rPr lang="ar-SA" dirty="0" smtClean="0">
                <a:solidFill>
                  <a:srgbClr val="FF0000"/>
                </a:solidFill>
              </a:rPr>
              <a:t>إنّ</a:t>
            </a:r>
            <a:r>
              <a:rPr lang="ar-SA" dirty="0" smtClean="0"/>
              <a:t> </a:t>
            </a:r>
            <a:r>
              <a:rPr lang="ar-SA" dirty="0" smtClean="0">
                <a:solidFill>
                  <a:srgbClr val="0070C0"/>
                </a:solidFill>
              </a:rPr>
              <a:t>ما تقول </a:t>
            </a:r>
            <a:r>
              <a:rPr lang="ar-SA" dirty="0" smtClean="0">
                <a:solidFill>
                  <a:srgbClr val="00B050"/>
                </a:solidFill>
              </a:rPr>
              <a:t>مهمٌّ</a:t>
            </a:r>
            <a:r>
              <a:rPr lang="ar-SA" dirty="0" smtClean="0"/>
              <a:t>. أي إنّ قولك مهمٌّ. وفي هاتين الحالتين تكتب (ما) منفصلة كما ترى، بخلاف (ما الكافة)، فانها تكتب متصلة كما </a:t>
            </a:r>
            <a:r>
              <a:rPr lang="ar-SA" dirty="0" smtClean="0"/>
              <a:t>رايت </a:t>
            </a:r>
            <a:r>
              <a:rPr lang="ar-SA" dirty="0" smtClean="0"/>
              <a:t>سابقاً.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الموصولة وما المصدرية</a:t>
            </a:r>
            <a:endParaRPr lang="ar-SA" dirty="0"/>
          </a:p>
        </p:txBody>
      </p:sp>
      <p:sp>
        <p:nvSpPr>
          <p:cNvPr id="3" name="عنصر نائب للمحتوى 2"/>
          <p:cNvSpPr>
            <a:spLocks noGrp="1"/>
          </p:cNvSpPr>
          <p:nvPr>
            <p:ph idx="1"/>
          </p:nvPr>
        </p:nvSpPr>
        <p:spPr/>
        <p:txBody>
          <a:bodyPr/>
          <a:lstStyle/>
          <a:p>
            <a:pPr rtl="1"/>
            <a:r>
              <a:rPr lang="ar-SA" dirty="0" smtClean="0"/>
              <a:t>وقد اجتمعت (ما) المصدرية و (ما) الكافة في قول امرئ القيس:</a:t>
            </a:r>
          </a:p>
          <a:p>
            <a:pPr rtl="1"/>
            <a:r>
              <a:rPr lang="ar-SA" dirty="0" smtClean="0"/>
              <a:t>فلو أن ما أسعى لأدنى معيشة    كفاني ولم أطلب، </a:t>
            </a:r>
            <a:r>
              <a:rPr lang="ar-SA" dirty="0" smtClean="0"/>
              <a:t>قليلٌ </a:t>
            </a:r>
            <a:r>
              <a:rPr lang="ar-SA" dirty="0" smtClean="0"/>
              <a:t>من المال</a:t>
            </a:r>
          </a:p>
          <a:p>
            <a:pPr rtl="1"/>
            <a:r>
              <a:rPr lang="ar-SA" dirty="0" smtClean="0"/>
              <a:t>ولكنما أسعى لمجد </a:t>
            </a:r>
            <a:r>
              <a:rPr lang="ar-SA" dirty="0" err="1" smtClean="0"/>
              <a:t>مؤثلٌ</a:t>
            </a:r>
            <a:r>
              <a:rPr lang="ar-SA" dirty="0" smtClean="0"/>
              <a:t>    </a:t>
            </a:r>
            <a:r>
              <a:rPr lang="ar-SA" dirty="0" smtClean="0"/>
              <a:t>    </a:t>
            </a:r>
            <a:r>
              <a:rPr lang="ar-SA" dirty="0" smtClean="0"/>
              <a:t>وقد يدرك المجد </a:t>
            </a:r>
            <a:r>
              <a:rPr lang="ar-SA" dirty="0" err="1" smtClean="0"/>
              <a:t>المؤثل</a:t>
            </a:r>
            <a:r>
              <a:rPr lang="ar-SA" dirty="0" smtClean="0"/>
              <a:t> أمثالي</a:t>
            </a:r>
          </a:p>
          <a:p>
            <a:pPr rtl="1"/>
            <a:r>
              <a:rPr lang="ar-SA" dirty="0" smtClean="0"/>
              <a:t>فما في البيت </a:t>
            </a:r>
            <a:r>
              <a:rPr lang="ar-SA" dirty="0" err="1" smtClean="0"/>
              <a:t>الاول</a:t>
            </a:r>
            <a:r>
              <a:rPr lang="ar-SA" dirty="0" smtClean="0"/>
              <a:t> مصدرية، والتقدير لو أن سعيي. وفي البيت الآخر زائدة كافة، أي ولكني أسعى لمجد </a:t>
            </a:r>
            <a:r>
              <a:rPr lang="ar-SA" dirty="0" err="1" smtClean="0"/>
              <a:t>مؤثل</a:t>
            </a:r>
            <a:r>
              <a:rPr lang="ar-SA" dirty="0" smtClean="0"/>
              <a:t>.</a:t>
            </a:r>
          </a:p>
          <a:p>
            <a:pPr rtl="1"/>
            <a:r>
              <a:rPr lang="ar-SA" dirty="0" smtClean="0"/>
              <a:t>وفي قوله تعالى</a:t>
            </a:r>
            <a:r>
              <a:rPr lang="ar-SA" dirty="0" smtClean="0">
                <a:sym typeface="Wingdings" pitchFamily="2" charset="2"/>
              </a:rPr>
              <a:t>((إنّما صنعوا كيدَ ساحرٍ)) قرئت كيد بالرفع وبالنصب، وعلى الرفع تكون ما مصدرية وعلى النصب تكون كافة.  </a:t>
            </a:r>
            <a:r>
              <a:rPr lang="ar-SA" sz="4000" i="1" u="sng" dirty="0" smtClean="0">
                <a:solidFill>
                  <a:srgbClr val="FF0000"/>
                </a:solidFill>
                <a:sym typeface="Wingdings" pitchFamily="2" charset="2"/>
              </a:rPr>
              <a:t>وضّــــــــــــــــــح ذلك</a:t>
            </a:r>
            <a:r>
              <a:rPr lang="ar-SA" sz="4000" i="1" u="sng" dirty="0" smtClean="0">
                <a:solidFill>
                  <a:srgbClr val="FF0000"/>
                </a:solidFill>
                <a:sym typeface="Wingdings" pitchFamily="2" charset="2"/>
              </a:rPr>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كسر همزة إنّ(</a:t>
            </a:r>
            <a:r>
              <a:rPr lang="ar-SA" dirty="0" smtClean="0">
                <a:solidFill>
                  <a:srgbClr val="FF0000"/>
                </a:solidFill>
              </a:rPr>
              <a:t>مهم</a:t>
            </a:r>
            <a:r>
              <a:rPr lang="ar-SA" dirty="0" smtClean="0"/>
              <a:t>)</a:t>
            </a:r>
            <a:endParaRPr lang="ar-SA" dirty="0"/>
          </a:p>
        </p:txBody>
      </p:sp>
      <p:sp>
        <p:nvSpPr>
          <p:cNvPr id="3" name="عنصر نائب للمحتوى 2"/>
          <p:cNvSpPr>
            <a:spLocks noGrp="1"/>
          </p:cNvSpPr>
          <p:nvPr>
            <p:ph idx="1"/>
          </p:nvPr>
        </p:nvSpPr>
        <p:spPr/>
        <p:txBody>
          <a:bodyPr/>
          <a:lstStyle/>
          <a:p>
            <a:pPr rtl="1"/>
            <a:r>
              <a:rPr lang="ar-SA" sz="3000" dirty="0" smtClean="0"/>
              <a:t>تُكسرُ همزةُ (إنَّ) وجوباً حيثُ لا يصحُّ أن يُؤَوّلَ ما بعدَها بمصدر، وذلك في </a:t>
            </a:r>
            <a:r>
              <a:rPr lang="ar-SA" sz="3000" dirty="0" smtClean="0"/>
              <a:t>أحد عَشر موضعاً:</a:t>
            </a:r>
            <a:endParaRPr lang="ar-SA" sz="3000" dirty="0" smtClean="0"/>
          </a:p>
          <a:p>
            <a:pPr rtl="1"/>
            <a:r>
              <a:rPr lang="ar-SA" sz="3000" dirty="0" smtClean="0"/>
              <a:t>(1) </a:t>
            </a:r>
            <a:r>
              <a:rPr lang="ar-SA" sz="3000" dirty="0" smtClean="0"/>
              <a:t>أن </a:t>
            </a:r>
            <a:r>
              <a:rPr lang="ar-SA" sz="3000" dirty="0" smtClean="0"/>
              <a:t>تقعَ في ابتداءِ الكلام، إمَّا حقيقةً، كقوله تعالى </a:t>
            </a:r>
            <a:r>
              <a:rPr lang="ar-SA" sz="3000" dirty="0" smtClean="0"/>
              <a:t>((إنّا </a:t>
            </a:r>
            <a:r>
              <a:rPr lang="ar-SA" sz="3000" dirty="0" smtClean="0"/>
              <a:t>انزلناهُ في ليلة </a:t>
            </a:r>
            <a:r>
              <a:rPr lang="ar-SA" sz="3000" dirty="0" smtClean="0"/>
              <a:t>القَدْرِ))، </a:t>
            </a:r>
            <a:r>
              <a:rPr lang="ar-SA" sz="3000" dirty="0" smtClean="0"/>
              <a:t>أو حُكماً، كقوله عَزَّ وجلَّ </a:t>
            </a:r>
            <a:r>
              <a:rPr lang="ar-SA" sz="3000" dirty="0" smtClean="0"/>
              <a:t>((ألا </a:t>
            </a:r>
            <a:r>
              <a:rPr lang="ar-SA" sz="3000" dirty="0" smtClean="0"/>
              <a:t>إنَّ </a:t>
            </a:r>
            <a:r>
              <a:rPr lang="ar-SA" sz="3000" dirty="0" smtClean="0"/>
              <a:t>أولياءَ </a:t>
            </a:r>
            <a:r>
              <a:rPr lang="ar-SA" sz="3000" dirty="0" smtClean="0"/>
              <a:t>الله لا خوفٌ عليهم ولا هم </a:t>
            </a:r>
            <a:r>
              <a:rPr lang="ar-SA" sz="3000" dirty="0" smtClean="0"/>
              <a:t>يحزَنون)).</a:t>
            </a:r>
            <a:endParaRPr lang="ar-SA" sz="3000" dirty="0" smtClean="0"/>
          </a:p>
          <a:p>
            <a:pPr rtl="1"/>
            <a:r>
              <a:rPr lang="ar-SA" sz="3000" dirty="0" smtClean="0"/>
              <a:t>ومعنى وقوعها في ابتداء الكلام حكماً أن تقع بعد تنبيه أو استفتاح، </a:t>
            </a:r>
            <a:r>
              <a:rPr lang="ar-SA" sz="3000" dirty="0" err="1" smtClean="0"/>
              <a:t>كألا</a:t>
            </a:r>
            <a:r>
              <a:rPr lang="ar-SA" sz="3000" dirty="0" smtClean="0"/>
              <a:t>، </a:t>
            </a:r>
            <a:r>
              <a:rPr lang="ar-SA" sz="3000" dirty="0" smtClean="0"/>
              <a:t>وأمَا، </a:t>
            </a:r>
            <a:r>
              <a:rPr lang="ar-SA" sz="3000" dirty="0" smtClean="0"/>
              <a:t>أو </a:t>
            </a:r>
            <a:r>
              <a:rPr lang="ar-SA" sz="3000" dirty="0" err="1" smtClean="0"/>
              <a:t>تحضيضٍ</a:t>
            </a:r>
            <a:r>
              <a:rPr lang="ar-SA" sz="3000" dirty="0" smtClean="0"/>
              <a:t> </a:t>
            </a:r>
            <a:r>
              <a:rPr lang="ar-SA" sz="3000" dirty="0" smtClean="0"/>
              <a:t>كهلّا، أو </a:t>
            </a:r>
            <a:r>
              <a:rPr lang="ar-SA" sz="3000" dirty="0" smtClean="0"/>
              <a:t>رَدْعٍ، </a:t>
            </a:r>
            <a:r>
              <a:rPr lang="ar-SA" sz="3000" dirty="0" err="1" smtClean="0"/>
              <a:t>كَكَلاَّ</a:t>
            </a:r>
            <a:r>
              <a:rPr lang="ar-SA" sz="3000" dirty="0" smtClean="0"/>
              <a:t>، </a:t>
            </a:r>
            <a:r>
              <a:rPr lang="ar-SA" sz="3000" dirty="0" smtClean="0"/>
              <a:t>أو </a:t>
            </a:r>
            <a:r>
              <a:rPr lang="ar-SA" sz="3000" dirty="0" smtClean="0"/>
              <a:t>جوابٍ، كنَعْم </a:t>
            </a:r>
            <a:r>
              <a:rPr lang="ar-SA" sz="3000" dirty="0" smtClean="0"/>
              <a:t>ولا.وكذا </a:t>
            </a:r>
            <a:r>
              <a:rPr lang="ar-SA" sz="3000" dirty="0" smtClean="0"/>
              <a:t>إن وقعت بعدَ (حتّى) الابتدائية، </a:t>
            </a:r>
            <a:r>
              <a:rPr lang="ar-SA" sz="3000" dirty="0" smtClean="0"/>
              <a:t>نحو:مَرِضَ </a:t>
            </a:r>
            <a:r>
              <a:rPr lang="ar-SA" sz="3000" dirty="0" smtClean="0"/>
              <a:t>زيدٌ، حتى إنهم لا يَرجونه، وقَلَّ مالُه، حتى إنهم لا </a:t>
            </a:r>
            <a:r>
              <a:rPr lang="ar-SA" sz="3000" dirty="0" smtClean="0"/>
              <a:t>يُكلّمونه. </a:t>
            </a:r>
            <a:r>
              <a:rPr lang="ar-SA" sz="3000" dirty="0" smtClean="0"/>
              <a:t>والجملة بعدَها لا محلَّ لها من </a:t>
            </a:r>
            <a:r>
              <a:rPr lang="ar-SA" sz="3000" dirty="0" err="1" smtClean="0"/>
              <a:t>الاعراب</a:t>
            </a:r>
            <a:r>
              <a:rPr lang="ar-SA" sz="3000" dirty="0" smtClean="0"/>
              <a:t> </a:t>
            </a:r>
            <a:r>
              <a:rPr lang="ar-SA" sz="3000" dirty="0" smtClean="0"/>
              <a:t>لأنها </a:t>
            </a:r>
            <a:r>
              <a:rPr lang="ar-SA" sz="3000" dirty="0" smtClean="0"/>
              <a:t>ابتدائيةٌ، </a:t>
            </a:r>
            <a:r>
              <a:rPr lang="ar-SA" sz="3000" dirty="0" smtClean="0"/>
              <a:t>أو </a:t>
            </a:r>
            <a:r>
              <a:rPr lang="ar-SA" sz="3000" dirty="0" err="1" smtClean="0"/>
              <a:t>استئنافيّة</a:t>
            </a:r>
            <a:r>
              <a:rPr lang="ar-SA" sz="3000" dirty="0" smtClean="0"/>
              <a:t>.</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كسر همزة إنّ</a:t>
            </a:r>
            <a:endParaRPr lang="ar-SA" dirty="0"/>
          </a:p>
        </p:txBody>
      </p:sp>
      <p:sp>
        <p:nvSpPr>
          <p:cNvPr id="3" name="عنصر نائب للمحتوى 2"/>
          <p:cNvSpPr>
            <a:spLocks noGrp="1"/>
          </p:cNvSpPr>
          <p:nvPr>
            <p:ph idx="1"/>
          </p:nvPr>
        </p:nvSpPr>
        <p:spPr/>
        <p:txBody>
          <a:bodyPr/>
          <a:lstStyle/>
          <a:p>
            <a:pPr rtl="1"/>
            <a:r>
              <a:rPr lang="ar-SA" dirty="0" smtClean="0"/>
              <a:t>(</a:t>
            </a:r>
            <a:r>
              <a:rPr lang="ar-SA" dirty="0" smtClean="0"/>
              <a:t>2) أن تقعَ بعد (حيث) </a:t>
            </a:r>
            <a:r>
              <a:rPr lang="ar-SA" dirty="0" smtClean="0"/>
              <a:t>نحو:اجلِسْ </a:t>
            </a:r>
            <a:r>
              <a:rPr lang="ar-SA" dirty="0" smtClean="0"/>
              <a:t>حيث إنَّ العلم </a:t>
            </a:r>
            <a:r>
              <a:rPr lang="ar-SA" dirty="0" smtClean="0"/>
              <a:t>موجود.</a:t>
            </a:r>
            <a:endParaRPr lang="ar-SA" dirty="0" smtClean="0"/>
          </a:p>
          <a:p>
            <a:pPr rtl="1"/>
            <a:r>
              <a:rPr lang="ar-SA" dirty="0" smtClean="0"/>
              <a:t>(3) أن تقعَ بعد (إذْ) </a:t>
            </a:r>
            <a:r>
              <a:rPr lang="ar-SA" dirty="0" smtClean="0"/>
              <a:t>نحو:جئتُكَ </a:t>
            </a:r>
            <a:r>
              <a:rPr lang="ar-SA" dirty="0" smtClean="0"/>
              <a:t>إذْ إنِّ الشمسَ </a:t>
            </a:r>
            <a:r>
              <a:rPr lang="ar-SA" dirty="0" smtClean="0"/>
              <a:t>تطلُعُ.</a:t>
            </a:r>
            <a:endParaRPr lang="ar-SA" dirty="0" smtClean="0"/>
          </a:p>
          <a:p>
            <a:pPr rtl="1"/>
            <a:r>
              <a:rPr lang="ar-SA" dirty="0" smtClean="0"/>
              <a:t>(4) أن تقعَ </a:t>
            </a:r>
            <a:r>
              <a:rPr lang="ar-SA" dirty="0" smtClean="0"/>
              <a:t>بعد اسم موصول نحو قولهِ تعالى:((وآتيناهُ </a:t>
            </a:r>
            <a:r>
              <a:rPr lang="ar-SA" dirty="0" smtClean="0"/>
              <a:t>من الكنوزِ ما </a:t>
            </a:r>
            <a:r>
              <a:rPr lang="ar-SA" dirty="0" smtClean="0"/>
              <a:t>إنّ </a:t>
            </a:r>
            <a:r>
              <a:rPr lang="ar-SA" dirty="0" smtClean="0"/>
              <a:t>مَفاتحَهُ لتَنوء بالعُصبةِ أولي القوَةِ</a:t>
            </a:r>
            <a:r>
              <a:rPr lang="ar-SA" dirty="0" smtClean="0"/>
              <a:t>)).ف(ما) اسم موصول.</a:t>
            </a:r>
            <a:endParaRPr lang="ar-SA" dirty="0" smtClean="0"/>
          </a:p>
          <a:p>
            <a:pPr rtl="1"/>
            <a:r>
              <a:rPr lang="ar-SA" dirty="0" smtClean="0"/>
              <a:t>(5) أن تقعَ </a:t>
            </a:r>
            <a:r>
              <a:rPr lang="ar-SA" dirty="0" smtClean="0"/>
              <a:t>جواباً </a:t>
            </a:r>
            <a:r>
              <a:rPr lang="ar-SA" dirty="0" smtClean="0"/>
              <a:t>للقسَم، </a:t>
            </a:r>
            <a:r>
              <a:rPr lang="ar-SA" dirty="0" smtClean="0"/>
              <a:t>نحو: واللهِ إنَّ </a:t>
            </a:r>
            <a:r>
              <a:rPr lang="ar-SA" dirty="0" smtClean="0"/>
              <a:t>العلمَ </a:t>
            </a:r>
            <a:r>
              <a:rPr lang="ar-SA" dirty="0" smtClean="0"/>
              <a:t>نورٌ، </a:t>
            </a:r>
            <a:r>
              <a:rPr lang="ar-SA" dirty="0" smtClean="0"/>
              <a:t>ومنه قولهُ تعالى </a:t>
            </a:r>
            <a:r>
              <a:rPr lang="ar-SA" dirty="0" smtClean="0"/>
              <a:t>((والقرْآنِ </a:t>
            </a:r>
            <a:r>
              <a:rPr lang="ar-SA" dirty="0" smtClean="0"/>
              <a:t>الحكيمِ، </a:t>
            </a:r>
            <a:r>
              <a:rPr lang="ar-SA" dirty="0" smtClean="0"/>
              <a:t>إنّكَ </a:t>
            </a:r>
            <a:r>
              <a:rPr lang="ar-SA" dirty="0" smtClean="0"/>
              <a:t>لَمنَ المُرسلينَ)).</a:t>
            </a:r>
          </a:p>
          <a:p>
            <a:pPr rtl="1"/>
            <a:r>
              <a:rPr lang="ar-SA" dirty="0" smtClean="0"/>
              <a:t>(6) أن تقعَ بعد </a:t>
            </a:r>
            <a:r>
              <a:rPr lang="ar-SA" dirty="0" smtClean="0"/>
              <a:t>الفعل (قال) ومشتقاته وما هو في معناه، كقوله تعالى ((قال </a:t>
            </a:r>
            <a:r>
              <a:rPr lang="ar-SA" dirty="0" smtClean="0"/>
              <a:t>إني عبدُ اللهِ</a:t>
            </a:r>
            <a:r>
              <a:rPr lang="ar-SA" dirty="0" smtClean="0"/>
              <a:t>))، وكقولنا: صاح الشرطيّ: إنك مخالف، فمعنى صاح هنا قال بصوت عال.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كسر همزة إنّ</a:t>
            </a:r>
            <a:endParaRPr lang="ar-SA" dirty="0"/>
          </a:p>
        </p:txBody>
      </p:sp>
      <p:sp>
        <p:nvSpPr>
          <p:cNvPr id="3" name="عنصر نائب للمحتوى 2"/>
          <p:cNvSpPr>
            <a:spLocks noGrp="1"/>
          </p:cNvSpPr>
          <p:nvPr>
            <p:ph idx="1"/>
          </p:nvPr>
        </p:nvSpPr>
        <p:spPr/>
        <p:txBody>
          <a:bodyPr/>
          <a:lstStyle/>
          <a:p>
            <a:pPr rtl="1"/>
            <a:r>
              <a:rPr lang="ar-SA" sz="2800" dirty="0" smtClean="0"/>
              <a:t>(</a:t>
            </a:r>
            <a:r>
              <a:rPr lang="ar-SA" sz="2800" dirty="0" smtClean="0"/>
              <a:t>7) أن تقعَ معَ ما بعدها حالاً، نحو "جئتُ وإِنَّ الشمس تَغرُبُ"، ومنه قولهُ تعالى ((كما أخرجَكَ رَبُّكَ من بيتكَ بالحقِّ، وإنّ فريقاً منَ المُؤمنينَ لكارهون)).</a:t>
            </a:r>
          </a:p>
          <a:p>
            <a:pPr rtl="1"/>
            <a:r>
              <a:rPr lang="ar-SA" sz="2800" dirty="0" smtClean="0"/>
              <a:t>(8) أن تقعَ معَ ما بعدَها صفةً لما قبلها، </a:t>
            </a:r>
            <a:r>
              <a:rPr lang="ar-SA" sz="2800" dirty="0" smtClean="0"/>
              <a:t>نحو:جاءَ </a:t>
            </a:r>
            <a:r>
              <a:rPr lang="ar-SA" sz="2800" dirty="0" smtClean="0"/>
              <a:t>رجلٌ إنه </a:t>
            </a:r>
            <a:r>
              <a:rPr lang="ar-SA" sz="2800" dirty="0" smtClean="0"/>
              <a:t>فاضل</a:t>
            </a:r>
            <a:r>
              <a:rPr lang="ar-SA" sz="2800" dirty="0" smtClean="0"/>
              <a:t>.</a:t>
            </a:r>
          </a:p>
          <a:p>
            <a:pPr rtl="1"/>
            <a:r>
              <a:rPr lang="ar-SA" sz="2800" dirty="0" smtClean="0"/>
              <a:t>(9) </a:t>
            </a:r>
            <a:r>
              <a:rPr lang="ar-SA" sz="2800" dirty="0" smtClean="0"/>
              <a:t>أن تقعَ في خبرِها لامُ الابتداء </a:t>
            </a:r>
            <a:r>
              <a:rPr lang="ar-SA" sz="2800" dirty="0" smtClean="0"/>
              <a:t>نحو:علمتُ </a:t>
            </a:r>
            <a:r>
              <a:rPr lang="ar-SA" sz="2800" dirty="0" smtClean="0"/>
              <a:t>إنكَ </a:t>
            </a:r>
            <a:r>
              <a:rPr lang="ar-SA" sz="2800" dirty="0" smtClean="0"/>
              <a:t>لمجتهدٌ. </a:t>
            </a:r>
            <a:r>
              <a:rPr lang="ar-SA" sz="2800" dirty="0" smtClean="0"/>
              <a:t>ومنه قولهُ تعالى ((واللهُ يَعلمُ إنكَ لرسولُه، واللهُ يشهدُ إنَّ المُنافقينَ لكاذبون)).</a:t>
            </a:r>
          </a:p>
          <a:p>
            <a:pPr rtl="1"/>
            <a:r>
              <a:rPr lang="ar-SA" sz="2800" dirty="0" smtClean="0"/>
              <a:t>(11) </a:t>
            </a:r>
            <a:r>
              <a:rPr lang="ar-SA" sz="2800" dirty="0" smtClean="0"/>
              <a:t>أن </a:t>
            </a:r>
            <a:r>
              <a:rPr lang="ar-SA" sz="2800" dirty="0" smtClean="0"/>
              <a:t>تقعَ مع ما بعدَها خبراً عن اسم </a:t>
            </a:r>
            <a:r>
              <a:rPr lang="ar-SA" sz="2800" dirty="0" smtClean="0"/>
              <a:t>عين يعني عن اسم لشيء مادي ملموس، نحو:خليلٌ </a:t>
            </a:r>
            <a:r>
              <a:rPr lang="ar-SA" sz="2800" dirty="0" smtClean="0"/>
              <a:t>إنه </a:t>
            </a:r>
            <a:r>
              <a:rPr lang="ar-SA" sz="2800" dirty="0" smtClean="0"/>
              <a:t>كريمٌ. والشمسُ إنّها طالعةٌ، ومنه </a:t>
            </a:r>
            <a:r>
              <a:rPr lang="ar-SA" sz="2800" dirty="0" smtClean="0"/>
              <a:t>قولهُ تعالى ((إنَّ الذين آمنوا والذين هادوا والصّابِئينَ والنَّصارى والمجُوسَ والذينَ اشركوا، إنَّ اللهَ يَفصِلُ بينهم يومَ بالقيامة</a:t>
            </a:r>
            <a:r>
              <a:rPr lang="ar-SA" sz="2800"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النافية للجنس</a:t>
            </a:r>
            <a:endParaRPr lang="ar-SA" dirty="0"/>
          </a:p>
        </p:txBody>
      </p:sp>
      <p:sp>
        <p:nvSpPr>
          <p:cNvPr id="3" name="عنصر نائب للمحتوى 2"/>
          <p:cNvSpPr>
            <a:spLocks noGrp="1"/>
          </p:cNvSpPr>
          <p:nvPr>
            <p:ph idx="1"/>
          </p:nvPr>
        </p:nvSpPr>
        <p:spPr/>
        <p:txBody>
          <a:bodyPr/>
          <a:lstStyle/>
          <a:p>
            <a:pPr rtl="1"/>
            <a:r>
              <a:rPr lang="ar-SA" dirty="0" smtClean="0"/>
              <a:t>(لا) </a:t>
            </a:r>
            <a:r>
              <a:rPr lang="ar-SA" dirty="0" smtClean="0"/>
              <a:t>النافية للجنس هي التي تدلُّ على نفي الخبر عن الجنس الواقع بعدها على سبيل الاستغراق، </a:t>
            </a:r>
            <a:r>
              <a:rPr lang="ar-SA" dirty="0" smtClean="0"/>
              <a:t>أي </a:t>
            </a:r>
            <a:r>
              <a:rPr lang="ar-SA" dirty="0" smtClean="0"/>
              <a:t>يرادُ </a:t>
            </a:r>
            <a:r>
              <a:rPr lang="ar-SA" dirty="0" err="1" smtClean="0"/>
              <a:t>بها</a:t>
            </a:r>
            <a:r>
              <a:rPr lang="ar-SA" dirty="0" smtClean="0"/>
              <a:t> نفيُهُ عن جميع </a:t>
            </a:r>
            <a:r>
              <a:rPr lang="ar-SA" dirty="0" smtClean="0"/>
              <a:t>أفراد الجنس </a:t>
            </a:r>
            <a:r>
              <a:rPr lang="ar-SA" dirty="0" smtClean="0"/>
              <a:t>نصّاً؛ لا على سبيل الاحتمال. ونفيُ الخبرِ عن الجنس يَستلزمُ نفيَهُ عن جميع </a:t>
            </a:r>
            <a:r>
              <a:rPr lang="ar-SA" dirty="0" smtClean="0"/>
              <a:t>أفرادهِ</a:t>
            </a:r>
            <a:r>
              <a:rPr lang="ar-SA" dirty="0" smtClean="0"/>
              <a:t>.</a:t>
            </a:r>
          </a:p>
          <a:p>
            <a:pPr rtl="1"/>
            <a:r>
              <a:rPr lang="ar-SA" dirty="0" smtClean="0"/>
              <a:t>فإذا </a:t>
            </a:r>
            <a:r>
              <a:rPr lang="ar-SA" dirty="0" smtClean="0"/>
              <a:t>قلت (لا رجل في الدار)، كان المعنى لا من رجل فيها، أي ليس فيها أحد من الرجال، لا واحد ولا </a:t>
            </a:r>
            <a:r>
              <a:rPr lang="ar-SA" dirty="0" smtClean="0"/>
              <a:t>أكثر</a:t>
            </a:r>
            <a:r>
              <a:rPr lang="ar-SA" dirty="0" smtClean="0"/>
              <a:t>. لذلك لا يصح أن تقول (لا رجل في الدار، بل رجلان أو ثلاثة) مثلاً، لأن قولك (لا رجل في الدار) نص صريح على نفي جنس الرجل فقولك بعد ذلك (بل رجلان) تناقض.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النافية للجنس</a:t>
            </a:r>
            <a:endParaRPr lang="ar-SA" dirty="0"/>
          </a:p>
        </p:txBody>
      </p:sp>
      <p:sp>
        <p:nvSpPr>
          <p:cNvPr id="3" name="عنصر نائب للمحتوى 2"/>
          <p:cNvSpPr>
            <a:spLocks noGrp="1"/>
          </p:cNvSpPr>
          <p:nvPr>
            <p:ph idx="1"/>
          </p:nvPr>
        </p:nvSpPr>
        <p:spPr/>
        <p:txBody>
          <a:bodyPr/>
          <a:lstStyle/>
          <a:p>
            <a:pPr rtl="1"/>
            <a:r>
              <a:rPr lang="ar-SA" dirty="0" smtClean="0"/>
              <a:t>وهي بخلاف </a:t>
            </a:r>
            <a:r>
              <a:rPr lang="ar-SA" dirty="0" smtClean="0"/>
              <a:t>(لا) العاملة عمل (ليس</a:t>
            </a:r>
            <a:r>
              <a:rPr lang="ar-SA" dirty="0" smtClean="0"/>
              <a:t>)، فإنها </a:t>
            </a:r>
            <a:r>
              <a:rPr lang="ar-SA" dirty="0" smtClean="0"/>
              <a:t>يصح أن ينفى بها الواحد، وأن ينفى بها الجنس لا على سبيل التنصيص، بل على سبيل الاحتمال فاذا قلت (لا رجل مسافراً) صح أن تريد أن ليس رجل واحد مسافراً، فلك أن تقول بعد ذلك (بل رجلان) وصح أن تريد أنه ليس أحد من جنس الرجال مسافراً. </a:t>
            </a:r>
          </a:p>
          <a:p>
            <a:pPr rtl="1"/>
            <a:r>
              <a:rPr lang="ar-SA" dirty="0" smtClean="0"/>
              <a:t>وتعملُ (لا) </a:t>
            </a:r>
            <a:r>
              <a:rPr lang="ar-SA" dirty="0" smtClean="0"/>
              <a:t>النافيةُ للجنس عملَ </a:t>
            </a:r>
            <a:r>
              <a:rPr lang="ar-SA" dirty="0" smtClean="0"/>
              <a:t>(إنّ)، </a:t>
            </a:r>
            <a:r>
              <a:rPr lang="ar-SA" dirty="0" smtClean="0"/>
              <a:t>فتنصبُ الاسمَ وترفعُ الخبر، </a:t>
            </a:r>
            <a:r>
              <a:rPr lang="ar-SA" dirty="0" smtClean="0"/>
              <a:t>نحو: لا </a:t>
            </a:r>
            <a:r>
              <a:rPr lang="ar-SA" dirty="0" smtClean="0"/>
              <a:t>احدَ أغيرُ من </a:t>
            </a:r>
            <a:r>
              <a:rPr lang="ar-SA" dirty="0" smtClean="0"/>
              <a:t>الله.</a:t>
            </a:r>
          </a:p>
          <a:p>
            <a:pPr rtl="1"/>
            <a:r>
              <a:rPr lang="ar-SA" dirty="0" smtClean="0"/>
              <a:t>لا النافية للجنس لا محل لها من الإعراب وأحد اسمها مبني على الفتح في محل نصب وأغيرُ خبرها مرفوع بالضمة.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النافية للجنس</a:t>
            </a:r>
            <a:endParaRPr lang="ar-SA" dirty="0"/>
          </a:p>
        </p:txBody>
      </p:sp>
      <p:sp>
        <p:nvSpPr>
          <p:cNvPr id="3" name="عنصر نائب للمحتوى 2"/>
          <p:cNvSpPr>
            <a:spLocks noGrp="1"/>
          </p:cNvSpPr>
          <p:nvPr>
            <p:ph idx="1"/>
          </p:nvPr>
        </p:nvSpPr>
        <p:spPr/>
        <p:txBody>
          <a:bodyPr/>
          <a:lstStyle/>
          <a:p>
            <a:r>
              <a:rPr lang="ar-SA" sz="3000" dirty="0" smtClean="0"/>
              <a:t>فإن كان اسمها مفرداً أي غير مضاف بني على الفتح مثل: لا أحدَ ينفعك.</a:t>
            </a:r>
          </a:p>
          <a:p>
            <a:r>
              <a:rPr lang="ar-SA" sz="3000" dirty="0" smtClean="0"/>
              <a:t>لا: حرف نفي عامل عمل ليس، وأحد اسمها مبني على الفتح في محل نصب، وجملة ينفعك في محل رفع خبرها.</a:t>
            </a:r>
          </a:p>
          <a:p>
            <a:r>
              <a:rPr lang="ar-SA" sz="3000" dirty="0" smtClean="0"/>
              <a:t>وإن كان اسمها مضافاً فإنه يعرب ويكون منصوباً نحو: لا طالبَ علمٍ خاسرٌ.</a:t>
            </a:r>
          </a:p>
          <a:p>
            <a:r>
              <a:rPr lang="ar-SA" sz="3000" dirty="0" smtClean="0"/>
              <a:t>طالب: اسم لا منصوب وعلامة نصبه الفتحة وهو مضاف.</a:t>
            </a:r>
          </a:p>
          <a:p>
            <a:r>
              <a:rPr lang="ar-SA" sz="3000" b="1" u="sng" dirty="0" smtClean="0">
                <a:solidFill>
                  <a:srgbClr val="FF0000"/>
                </a:solidFill>
              </a:rPr>
              <a:t>هناك تفصيلات كثيرة في لا النافية للجنس يمكنك العودة إليها في كتب النحو للاستزادة.</a:t>
            </a:r>
            <a:endParaRPr lang="ar-SA" sz="3000" b="1" u="sng"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2909</TotalTime>
  <Words>2038</Words>
  <Application>Microsoft Office PowerPoint</Application>
  <PresentationFormat>A4 Paper (210x297 mm)‎</PresentationFormat>
  <Paragraphs>140</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الحادية عشرة</vt:lpstr>
      <vt:lpstr>عناصر المحاضرة</vt:lpstr>
      <vt:lpstr>مقدمة:</vt:lpstr>
      <vt:lpstr>إنّ وأخواتها</vt:lpstr>
      <vt:lpstr>عمل إنّ وأخواتها</vt:lpstr>
      <vt:lpstr>عمل إنّ وأخواتها</vt:lpstr>
      <vt:lpstr>عمل إن وأخواتها</vt:lpstr>
      <vt:lpstr>أنواع أخبارها</vt:lpstr>
      <vt:lpstr>حذف الخبر</vt:lpstr>
      <vt:lpstr>لام التوكيد بعد إنّ</vt:lpstr>
      <vt:lpstr>دخول (ما) الكافة على هذه الأحرف</vt:lpstr>
      <vt:lpstr>دخول (ما) الكافة على هذه الأحرف</vt:lpstr>
      <vt:lpstr>دخول (ما) الكافة على هذه الأحرف</vt:lpstr>
      <vt:lpstr>ما الموصولة وما المصدرية</vt:lpstr>
      <vt:lpstr>ما الموصولة وما المصدرية</vt:lpstr>
      <vt:lpstr>مواضع كسر همزة إنّ(مهم)</vt:lpstr>
      <vt:lpstr>مواضع كسر همزة إنّ</vt:lpstr>
      <vt:lpstr>مواضع كسر همزة إنّ</vt:lpstr>
      <vt:lpstr>لا النافية للجنس</vt:lpstr>
      <vt:lpstr>لا النافية للجنس</vt:lpstr>
      <vt:lpstr>لا النافية للجنس</vt:lpstr>
      <vt:lpstr>الشريحة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246</cp:revision>
  <dcterms:created xsi:type="dcterms:W3CDTF">2009-10-14T19:14:34Z</dcterms:created>
  <dcterms:modified xsi:type="dcterms:W3CDTF">2010-12-08T11:38:10Z</dcterms:modified>
</cp:coreProperties>
</file>