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rawings/legacyDiagramText1.bin" ContentType="application/vnd.ms-office.legacyDiagramText"/>
  <Override PartName="/ppt/drawings/legacyDiagramText2.bin" ContentType="application/vnd.ms-office.legacyDiagramText"/>
  <Override PartName="/ppt/drawings/legacyDiagramText3.bin" ContentType="application/vnd.ms-office.legacyDiagramText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66" r:id="rId3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6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06/relationships/legacyDocTextInfo" Target="legacyDocTextInfo.bin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200" b="1" dirty="0" smtClean="0">
                <a:solidFill>
                  <a:srgbClr val="376092"/>
                </a:solidFill>
              </a:rPr>
              <a:t>الصحة واللياقة </a:t>
            </a:r>
          </a:p>
          <a:p>
            <a:pPr algn="ctr"/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د.عبدالحكيم جواد المطر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الأولى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2"/>
                </a:solidFill>
                <a:cs typeface="Traditional Arabic" pitchFamily="18" charset="-78"/>
              </a:rPr>
              <a:t>الصحة واللياقة</a:t>
            </a:r>
            <a:endParaRPr lang="en-US" b="1" dirty="0" smtClean="0">
              <a:solidFill>
                <a:schemeClr val="tx2"/>
              </a:solidFill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مفهوم الصحة</a:t>
            </a:r>
            <a:endParaRPr lang="en-US" b="1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dirty="0" smtClean="0">
                <a:solidFill>
                  <a:schemeClr val="tx2"/>
                </a:solidFill>
              </a:rPr>
              <a:t>– </a:t>
            </a:r>
            <a:r>
              <a:rPr lang="ar-SA" b="1" dirty="0" smtClean="0">
                <a:solidFill>
                  <a:schemeClr val="tx2"/>
                </a:solidFill>
              </a:rPr>
              <a:t>حالة السلامة والكفاية البدنية والنفسية والاجتماعية، وليست</a:t>
            </a:r>
            <a:r>
              <a:rPr lang="ar-EG" b="1" dirty="0" smtClean="0">
                <a:solidFill>
                  <a:schemeClr val="tx2"/>
                </a:solidFill>
              </a:rPr>
              <a:t>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dirty="0" smtClean="0">
                <a:solidFill>
                  <a:schemeClr val="tx2"/>
                </a:solidFill>
              </a:rPr>
              <a:t>   </a:t>
            </a:r>
            <a:r>
              <a:rPr lang="ar-SA" b="1" dirty="0" smtClean="0">
                <a:solidFill>
                  <a:schemeClr val="tx2"/>
                </a:solidFill>
              </a:rPr>
              <a:t>مجرد الخلو من المرض والعجز</a:t>
            </a:r>
            <a:endParaRPr lang="en-US" b="1" dirty="0" smtClean="0">
              <a:solidFill>
                <a:schemeClr val="tx2"/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en-US" b="1" dirty="0" smtClean="0">
              <a:solidFill>
                <a:schemeClr val="tx2"/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ar-SA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مكونات الصحة</a:t>
            </a:r>
            <a:endParaRPr lang="en-US" b="1" dirty="0" smtClean="0">
              <a:solidFill>
                <a:srgbClr val="376092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الخلو من المرض والعجز</a:t>
            </a:r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.</a:t>
            </a:r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الكفاية البدنية</a:t>
            </a:r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.</a:t>
            </a:r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الكفاية النفسية</a:t>
            </a:r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.</a:t>
            </a:r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الكفاية الاجتماعية</a:t>
            </a:r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.</a:t>
            </a:r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مستويات الصحة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الصحة المثالية</a:t>
            </a: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التكامل البدني والنفسي والاجتماعي</a:t>
            </a:r>
          </a:p>
          <a:p>
            <a:pPr rtl="1" eaLnBrk="1" hangingPunct="1">
              <a:lnSpc>
                <a:spcPct val="30000"/>
              </a:lnSpc>
            </a:pPr>
            <a:endParaRPr lang="ar-SA" sz="2800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الصحة الايجابية</a:t>
            </a: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توفر طاقة صحية ايجابية تمكن الفرد من مواجهة المشاكل والمؤثرات والضغوط البدنية والنفسية والاجتماعية</a:t>
            </a:r>
          </a:p>
          <a:p>
            <a:pPr rtl="1" eaLnBrk="1" hangingPunct="1">
              <a:lnSpc>
                <a:spcPct val="30000"/>
              </a:lnSpc>
            </a:pPr>
            <a:endParaRPr lang="ar-SA" sz="2800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السلامة المتوسطة</a:t>
            </a: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يكون الفرد عرضة للمؤثرات الضارة (بدنية ، نفسية ، اجتماعية)</a:t>
            </a:r>
            <a:endParaRPr lang="en-US" sz="280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مستويات الصحة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المرض غير الظاهر</a:t>
            </a: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لايشكو من أمراض ظاهرية ويمكن اكتشافها بالفحوصات </a:t>
            </a:r>
          </a:p>
          <a:p>
            <a:pPr rtl="1" eaLnBrk="1" hangingPunct="1"/>
            <a:endParaRPr lang="ar-SA" sz="2800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المرض الظاهر</a:t>
            </a: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يشكو الفرد من مرض من مرض ( بدني ، نفسي، اجتماعي)</a:t>
            </a:r>
          </a:p>
          <a:p>
            <a:pPr rtl="1" eaLnBrk="1" hangingPunct="1"/>
            <a:endParaRPr lang="ar-SA" sz="2800" b="1" smtClean="0">
              <a:solidFill>
                <a:schemeClr val="tx2"/>
              </a:solidFill>
              <a:cs typeface="Arial" pitchFamily="34" charset="0"/>
            </a:endParaRP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الاحتظار</a:t>
            </a:r>
          </a:p>
          <a:p>
            <a:pPr rtl="1" eaLnBrk="1" hangingPunct="1"/>
            <a:r>
              <a:rPr lang="ar-EG" sz="2800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تسوء الحالة الصحية ويصعب استعادتها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smtClean="0">
                <a:solidFill>
                  <a:srgbClr val="376092"/>
                </a:solidFill>
                <a:cs typeface="Arial" pitchFamily="34" charset="0"/>
              </a:rPr>
              <a:t>الصحة الشاملة</a:t>
            </a: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التكامل البدني 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التكامل النفسي 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التكامل الاجتماعي</a:t>
            </a:r>
          </a:p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العوامل التي تحدد مستويات الصحة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267200"/>
          </a:xfrm>
        </p:spPr>
        <p:txBody>
          <a:bodyPr/>
          <a:lstStyle/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عوامل تتعلق بالمسببات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عوامل تتعلق بالإنسان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عوامل تتعلق بالبيئة </a:t>
            </a:r>
            <a:endParaRPr lang="ar-EG" b="1" smtClean="0">
              <a:solidFill>
                <a:schemeClr val="tx2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العوامل المتعلقة بالمسببات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الحيوية حيوانية الأصل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الحيوية نباتية الأصل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الغذائية</a:t>
            </a:r>
          </a:p>
          <a:p>
            <a:pPr eaLnBrk="1" hangingPunct="1"/>
            <a:endParaRPr lang="ar-SA" smtClean="0"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الكيميائية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العوامل المتعلقة بالمسببات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الطبيعية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الميكانيكية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الوظيفية</a:t>
            </a:r>
          </a:p>
          <a:p>
            <a:pPr eaLnBrk="1" hangingPunct="1"/>
            <a:endParaRPr lang="ar-SA" b="1" smtClean="0">
              <a:solidFill>
                <a:schemeClr val="tx2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chemeClr val="tx2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chemeClr val="tx2"/>
                </a:solidFill>
                <a:cs typeface="Arial" pitchFamily="34" charset="0"/>
              </a:rPr>
              <a:t>المسببات النفسية والاجتماعية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العوامل المتعلقة بالإنسان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المقاومة</a:t>
            </a: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/ المناعة</a:t>
            </a:r>
          </a:p>
          <a:p>
            <a:pPr eaLnBrk="1" hangingPunct="1">
              <a:lnSpc>
                <a:spcPct val="30000"/>
              </a:lnSpc>
              <a:defRPr/>
            </a:pPr>
            <a:endParaRPr lang="ar-SA" b="1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العوامل الوراثية</a:t>
            </a:r>
          </a:p>
          <a:p>
            <a:pPr eaLnBrk="1" hangingPunct="1">
              <a:lnSpc>
                <a:spcPct val="30000"/>
              </a:lnSpc>
              <a:defRPr/>
            </a:pPr>
            <a:endParaRPr lang="ar-SA" b="1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العوامل الاجتماعية</a:t>
            </a:r>
          </a:p>
          <a:p>
            <a:pPr eaLnBrk="1" hangingPunct="1">
              <a:lnSpc>
                <a:spcPct val="30000"/>
              </a:lnSpc>
              <a:defRPr/>
            </a:pPr>
            <a:endParaRPr lang="ar-SA" b="1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العوامل الوظيفية</a:t>
            </a:r>
          </a:p>
          <a:p>
            <a:pPr eaLnBrk="1" hangingPunct="1">
              <a:lnSpc>
                <a:spcPct val="30000"/>
              </a:lnSpc>
              <a:defRPr/>
            </a:pPr>
            <a:endParaRPr lang="ar-SA" b="1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العمر</a:t>
            </a:r>
          </a:p>
          <a:p>
            <a:pPr eaLnBrk="1" hangingPunct="1">
              <a:buFont typeface="Arial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554162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العوامل المتعلقة بالبيئة</a:t>
            </a:r>
            <a:br>
              <a:rPr lang="ar-SA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البيئة الطبيعية</a:t>
            </a: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الجغرافيا – الجيولوجيا – المناخ</a:t>
            </a:r>
          </a:p>
          <a:p>
            <a:pPr eaLnBrk="1" hangingPunct="1">
              <a:lnSpc>
                <a:spcPct val="50000"/>
              </a:lnSpc>
              <a:defRPr/>
            </a:pPr>
            <a:endParaRPr lang="ar-SA" b="1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البيئة الاجتماعية والثقافية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المستوى الاقتصادي 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المستوى التعليمي 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كثافة السكان 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الخدمات الصحية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554162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العوامل المتعلقة بالبيئة</a:t>
            </a:r>
            <a:br>
              <a:rPr lang="ar-SA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البيئة البيولوجية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عناصر المملكة الحيوانية والنباتية وتأثيرها</a:t>
            </a:r>
            <a:endParaRPr lang="en-US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مكونات الصحة العامة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2895600"/>
          </a:xfrm>
        </p:spPr>
        <p:txBody>
          <a:bodyPr/>
          <a:lstStyle/>
          <a:p>
            <a:pPr eaLnBrk="1" hangingPunct="1"/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صحة البيئة</a:t>
            </a:r>
          </a:p>
          <a:p>
            <a:pPr eaLnBrk="1" hangingPunct="1"/>
            <a:r>
              <a:rPr lang="ar-EG" smtClean="0">
                <a:solidFill>
                  <a:srgbClr val="11488B"/>
                </a:solidFill>
                <a:cs typeface="Arial" pitchFamily="34" charset="0"/>
              </a:rPr>
              <a:t>– </a:t>
            </a:r>
            <a:r>
              <a:rPr lang="ar-SA" smtClean="0">
                <a:solidFill>
                  <a:srgbClr val="11488B"/>
                </a:solidFill>
                <a:cs typeface="Arial" pitchFamily="34" charset="0"/>
              </a:rPr>
              <a:t>مياه الشرب – صحة الأغذية – التهوية – الإضاءة – الضوضاء </a:t>
            </a:r>
            <a:endParaRPr lang="ar-EG" smtClean="0">
              <a:solidFill>
                <a:srgbClr val="11488B"/>
              </a:solidFill>
              <a:cs typeface="Arial" pitchFamily="34" charset="0"/>
            </a:endParaRPr>
          </a:p>
          <a:p>
            <a:pPr eaLnBrk="1" hangingPunct="1"/>
            <a:r>
              <a:rPr lang="ar-EG" smtClean="0">
                <a:solidFill>
                  <a:srgbClr val="11488B"/>
                </a:solidFill>
                <a:cs typeface="Arial" pitchFamily="34" charset="0"/>
              </a:rPr>
              <a:t>   </a:t>
            </a:r>
            <a:r>
              <a:rPr lang="ar-SA" smtClean="0">
                <a:solidFill>
                  <a:srgbClr val="11488B"/>
                </a:solidFill>
                <a:cs typeface="Arial" pitchFamily="34" charset="0"/>
              </a:rPr>
              <a:t>جمع القمامة – تصريف الفضلات</a:t>
            </a:r>
          </a:p>
          <a:p>
            <a:pPr eaLnBrk="1" hangingPunct="1"/>
            <a:endParaRPr lang="ar-SA" b="1" smtClean="0">
              <a:solidFill>
                <a:srgbClr val="11488B"/>
              </a:solidFill>
              <a:cs typeface="Arial" pitchFamily="34" charset="0"/>
            </a:endParaRPr>
          </a:p>
          <a:p>
            <a:pPr eaLnBrk="1" hangingPunct="1"/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– </a:t>
            </a: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الطب الوقائي للمجتمع</a:t>
            </a:r>
          </a:p>
          <a:p>
            <a:pPr eaLnBrk="1" hangingPunct="1"/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– </a:t>
            </a:r>
            <a:r>
              <a:rPr lang="ar-SA" smtClean="0">
                <a:solidFill>
                  <a:srgbClr val="11488B"/>
                </a:solidFill>
                <a:cs typeface="Arial" pitchFamily="34" charset="0"/>
              </a:rPr>
              <a:t>صحة البيئة – الاحصاءات – التفتيش الصحي - الطب الوقائي </a:t>
            </a:r>
            <a:endParaRPr lang="ar-EG" smtClean="0">
              <a:solidFill>
                <a:srgbClr val="11488B"/>
              </a:solidFill>
              <a:cs typeface="Arial" pitchFamily="34" charset="0"/>
            </a:endParaRPr>
          </a:p>
          <a:p>
            <a:pPr eaLnBrk="1" hangingPunct="1"/>
            <a:r>
              <a:rPr lang="ar-EG" smtClean="0">
                <a:solidFill>
                  <a:srgbClr val="11488B"/>
                </a:solidFill>
                <a:cs typeface="Arial" pitchFamily="34" charset="0"/>
              </a:rPr>
              <a:t>   </a:t>
            </a:r>
            <a:r>
              <a:rPr lang="ar-SA" smtClean="0">
                <a:solidFill>
                  <a:srgbClr val="11488B"/>
                </a:solidFill>
                <a:cs typeface="Arial" pitchFamily="34" charset="0"/>
              </a:rPr>
              <a:t>للفرد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مكونات الصحة العامة</a:t>
            </a:r>
            <a:endParaRPr lang="en-US" dirty="0" smtClean="0">
              <a:solidFill>
                <a:srgbClr val="376092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2895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الطب الوقائي للفرد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استعمال الأدوية للوقاية والعلاج – الصحة الشخصية</a:t>
            </a:r>
          </a:p>
          <a:p>
            <a:pPr eaLnBrk="1" hangingPunct="1">
              <a:defRPr/>
            </a:pPr>
            <a:endParaRPr lang="ar-SA" b="1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الصحة الشخصية</a:t>
            </a: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–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الكشف الطبي – النظافة – النوم – الراحة – العناية بالعينين – </a:t>
            </a:r>
            <a:endParaRPr lang="ar-EG" dirty="0" smtClean="0">
              <a:solidFill>
                <a:schemeClr val="tx2">
                  <a:satMod val="130000"/>
                </a:schemeClr>
              </a:solidFill>
            </a:endParaRPr>
          </a:p>
          <a:p>
            <a:pPr eaLnBrk="1" hangingPunct="1">
              <a:defRPr/>
            </a:pPr>
            <a:r>
              <a:rPr lang="ar-EG" dirty="0" smtClean="0">
                <a:solidFill>
                  <a:schemeClr val="tx2">
                    <a:satMod val="130000"/>
                  </a:schemeClr>
                </a:solidFill>
              </a:rPr>
              <a:t>  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العناية بالأسنان – التغذية – ممارسة النشاط البدني</a:t>
            </a:r>
          </a:p>
          <a:p>
            <a:pPr eaLnBrk="1" hangingPunct="1">
              <a:defRPr/>
            </a:pPr>
            <a:endParaRPr lang="ar-EG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z="3600" b="1" dirty="0" smtClean="0"/>
              <a:t>أسباب زيادة عدد المشاركين في برامج الصحة واللياقة </a:t>
            </a:r>
            <a:r>
              <a:rPr lang="ar-EG" sz="3600" b="1" dirty="0" smtClean="0"/>
              <a:t/>
            </a:r>
            <a:br>
              <a:rPr lang="ar-EG" sz="3600" b="1" dirty="0" smtClean="0"/>
            </a:br>
            <a:endParaRPr lang="en-US" sz="3600" dirty="0" smtClean="0">
              <a:solidFill>
                <a:srgbClr val="376092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Clr>
                <a:schemeClr val="tx2"/>
              </a:buClr>
              <a:buSzPct val="115000"/>
              <a:buFont typeface="Wingdings" pitchFamily="2" charset="2"/>
              <a:buChar char="Ø"/>
            </a:pP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تمرينات  ذات شدة مرتفعة</a:t>
            </a:r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+ عادات حياتية سليمة</a:t>
            </a:r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= </a:t>
            </a:r>
            <a:endParaRPr lang="ar-EG" b="1" smtClean="0">
              <a:solidFill>
                <a:srgbClr val="11488B"/>
              </a:solidFill>
              <a:cs typeface="Arial" pitchFamily="34" charset="0"/>
            </a:endParaRPr>
          </a:p>
          <a:p>
            <a:pPr rtl="1"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						</a:t>
            </a: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صحة أفضل + حياة أجود</a:t>
            </a:r>
          </a:p>
          <a:p>
            <a:pPr>
              <a:buClr>
                <a:schemeClr val="tx2"/>
              </a:buClr>
              <a:buSzPct val="115000"/>
              <a:buFont typeface="Wingdings" pitchFamily="2" charset="2"/>
              <a:buChar char="Ø"/>
            </a:pPr>
            <a:endParaRPr lang="ar-SA" smtClean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rtl="1">
              <a:buClr>
                <a:schemeClr val="tx2"/>
              </a:buClr>
              <a:buSzPct val="115000"/>
              <a:buFont typeface="Wingdings" pitchFamily="2" charset="2"/>
              <a:buChar char="Ø"/>
            </a:pP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قلة الحركة + عادات حياتية سلبية =</a:t>
            </a:r>
            <a:endParaRPr lang="ar-EG" b="1" smtClean="0">
              <a:solidFill>
                <a:srgbClr val="11488B"/>
              </a:solidFill>
              <a:cs typeface="Arial" pitchFamily="34" charset="0"/>
            </a:endParaRPr>
          </a:p>
          <a:p>
            <a:pPr rtl="1"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ar-EG" b="1" smtClean="0">
                <a:solidFill>
                  <a:srgbClr val="11488B"/>
                </a:solidFill>
                <a:cs typeface="Arial" pitchFamily="34" charset="0"/>
              </a:rPr>
              <a:t>						</a:t>
            </a:r>
            <a:r>
              <a:rPr lang="ar-SA" b="1" smtClean="0">
                <a:solidFill>
                  <a:srgbClr val="11488B"/>
                </a:solidFill>
                <a:cs typeface="Arial" pitchFamily="34" charset="0"/>
              </a:rPr>
              <a:t>مشاكل صحية</a:t>
            </a:r>
            <a:endParaRPr lang="en-US" b="1" smtClean="0">
              <a:solidFill>
                <a:srgbClr val="11488B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en-US" sz="4000" b="1" smtClean="0">
                <a:solidFill>
                  <a:srgbClr val="376092"/>
                </a:solidFill>
                <a:cs typeface="Arial" pitchFamily="34" charset="0"/>
              </a:rPr>
              <a:t>Common Health Problems</a:t>
            </a:r>
            <a:br>
              <a:rPr lang="en-US" sz="40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EG" sz="4000" b="1" smtClean="0">
                <a:solidFill>
                  <a:srgbClr val="376092"/>
                </a:solidFill>
                <a:cs typeface="Arial" pitchFamily="34" charset="0"/>
              </a:rPr>
              <a:t>	</a:t>
            </a:r>
            <a:r>
              <a:rPr lang="ar-SA" sz="4000" b="1" smtClean="0">
                <a:solidFill>
                  <a:srgbClr val="376092"/>
                </a:solidFill>
                <a:cs typeface="Arial" pitchFamily="34" charset="0"/>
              </a:rPr>
              <a:t>المشاكل الصحية الشائعة</a:t>
            </a:r>
            <a:endParaRPr lang="en-US" sz="4000" b="1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144000" cy="4724400"/>
          </a:xfrm>
        </p:spPr>
        <p:txBody>
          <a:bodyPr/>
          <a:lstStyle/>
          <a:p>
            <a:pPr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بدايات القرن العشرين</a:t>
            </a:r>
          </a:p>
          <a:p>
            <a:pPr eaLnBrk="1" hangingPunct="1">
              <a:buFont typeface="Arial" pitchFamily="34" charset="0"/>
              <a:buChar char="•"/>
            </a:pPr>
            <a:endParaRPr lang="ar-SA" sz="34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الأمراض الجرثومية</a:t>
            </a:r>
          </a:p>
          <a:p>
            <a:pPr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(السل،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دفتيريا،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أنفلونزا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، شلل الأطفال).</a:t>
            </a:r>
            <a:br>
              <a:rPr lang="ar-SA" sz="3000" b="1" smtClean="0">
                <a:solidFill>
                  <a:srgbClr val="11488B"/>
                </a:solidFill>
                <a:cs typeface="Arial" pitchFamily="34" charset="0"/>
              </a:rPr>
            </a:b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 eaLnBrk="1" hangingPunct="1"/>
            <a:r>
              <a:rPr lang="en-US" sz="4000" b="1" smtClean="0">
                <a:cs typeface="Arial" pitchFamily="34" charset="0"/>
              </a:rPr>
              <a:t>Common Health Problems</a:t>
            </a:r>
            <a:br>
              <a:rPr lang="en-US" sz="4000" b="1" smtClean="0">
                <a:cs typeface="Arial" pitchFamily="34" charset="0"/>
              </a:rPr>
            </a:br>
            <a:r>
              <a:rPr lang="ar-EG" sz="4000" b="1" smtClean="0">
                <a:cs typeface="Arial" pitchFamily="34" charset="0"/>
              </a:rPr>
              <a:t>	</a:t>
            </a:r>
            <a:r>
              <a:rPr lang="ar-SA" sz="4000" b="1" smtClean="0">
                <a:cs typeface="Arial" pitchFamily="34" charset="0"/>
              </a:rPr>
              <a:t>المشاكل الصحية الشائعة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304800" y="1295400"/>
            <a:ext cx="9144000" cy="4724400"/>
          </a:xfrm>
        </p:spPr>
        <p:txBody>
          <a:bodyPr/>
          <a:lstStyle/>
          <a:p>
            <a:pPr rtl="1" eaLnBrk="1" hangingPunct="1">
              <a:buFont typeface="Arial" pitchFamily="34" charset="0"/>
              <a:buNone/>
            </a:pPr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نهايات القرن العشرين</a:t>
            </a:r>
          </a:p>
          <a:p>
            <a:pPr eaLnBrk="1" hangingPunct="1"/>
            <a:endParaRPr lang="ar-SA" sz="14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الأمراض المزمنة</a:t>
            </a:r>
          </a:p>
          <a:p>
            <a:pPr eaLnBrk="1" hangingPunct="1"/>
            <a:endParaRPr lang="ar-SA" sz="16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ارتفاع ضغط الدم، 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أمراض القلب التاجية،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الجلطات،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السكري،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السرطان</a:t>
            </a:r>
            <a:br>
              <a:rPr lang="ar-SA" sz="3000" b="1" smtClean="0">
                <a:solidFill>
                  <a:srgbClr val="11488B"/>
                </a:solidFill>
                <a:cs typeface="Arial" pitchFamily="34" charset="0"/>
              </a:rPr>
            </a:b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1434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/>
            <a:fld id="{E8B1BBB9-E7DF-4471-B023-9F1A94A717C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sz="4000" b="1" smtClean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أسباب الوفاة في الولايات المتحدة الأمريكية من 1900-1985(كنسبة من اجمالي الوفيات)</a:t>
            </a:r>
            <a:endParaRPr lang="en-US" sz="4000" b="1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22534" name="Picture 7" descr="_Pic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1125" y="1447800"/>
            <a:ext cx="45053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</a:t>
            </a:r>
            <a:r>
              <a:rPr lang="ar-SA" sz="3600" b="1" smtClean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أكثر أسباب الوفاة في الولايات المتحدة الأمريكية (1985)</a:t>
            </a:r>
            <a:endParaRPr lang="en-US" sz="3600" b="1" smtClean="0">
              <a:solidFill>
                <a:srgbClr val="376092"/>
              </a:solidFill>
              <a:cs typeface="Arial" pitchFamily="34" charset="0"/>
            </a:endParaRPr>
          </a:p>
        </p:txBody>
      </p:sp>
      <p:graphicFrame>
        <p:nvGraphicFramePr>
          <p:cNvPr id="23558" name="Object 71"/>
          <p:cNvGraphicFramePr>
            <a:graphicFrameLocks noChangeAspect="1"/>
          </p:cNvGraphicFramePr>
          <p:nvPr/>
        </p:nvGraphicFramePr>
        <p:xfrm>
          <a:off x="1077913" y="1447800"/>
          <a:ext cx="8142287" cy="4679950"/>
        </p:xfrm>
        <a:graphic>
          <a:graphicData uri="http://schemas.openxmlformats.org/presentationml/2006/ole">
            <p:oleObj spid="_x0000_s1026" name="Bitmap Image" r:id="rId3" imgW="5057143" imgH="1209524" progId="PBrush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smtClean="0">
                <a:cs typeface="Arial" pitchFamily="34" charset="0"/>
              </a:rPr>
              <a:t>ما هو الحــــــــــــــــــل؟</a:t>
            </a:r>
            <a:endParaRPr lang="en-US" b="1" smtClean="0"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6E71DA05-6E11-4BDB-A39A-1DCB8E0EC71F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5106988" y="1598613"/>
            <a:ext cx="4037012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EG" sz="3600" b="1">
              <a:solidFill>
                <a:srgbClr val="11488B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b="1">
                <a:solidFill>
                  <a:srgbClr val="11488B"/>
                </a:solidFill>
                <a:latin typeface="Calibri" pitchFamily="34" charset="0"/>
              </a:rPr>
              <a:t>ا</a:t>
            </a:r>
            <a:endParaRPr lang="en-US" sz="3600" b="1">
              <a:solidFill>
                <a:srgbClr val="11488B"/>
              </a:solidFill>
              <a:latin typeface="Calibri" pitchFamily="34" charset="0"/>
            </a:endParaRPr>
          </a:p>
        </p:txBody>
      </p:sp>
      <p:graphicFrame>
        <p:nvGraphicFramePr>
          <p:cNvPr id="43015" name="Diagram 28"/>
          <p:cNvGraphicFramePr>
            <a:graphicFrameLocks/>
          </p:cNvGraphicFramePr>
          <p:nvPr/>
        </p:nvGraphicFramePr>
        <p:xfrm>
          <a:off x="2627313" y="1773238"/>
          <a:ext cx="4032250" cy="4464050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  <p:sp>
        <p:nvSpPr>
          <p:cNvPr id="43023" name="Line 38"/>
          <p:cNvSpPr>
            <a:spLocks noChangeShapeType="1"/>
          </p:cNvSpPr>
          <p:nvPr/>
        </p:nvSpPr>
        <p:spPr bwMode="auto">
          <a:xfrm flipH="1">
            <a:off x="5795963" y="4437063"/>
            <a:ext cx="288925" cy="5048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43024" name="Line 39"/>
          <p:cNvSpPr>
            <a:spLocks noChangeShapeType="1"/>
          </p:cNvSpPr>
          <p:nvPr/>
        </p:nvSpPr>
        <p:spPr bwMode="auto">
          <a:xfrm flipH="1" flipV="1">
            <a:off x="3203575" y="4437063"/>
            <a:ext cx="360363" cy="5048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43025" name="Line 40"/>
          <p:cNvSpPr>
            <a:spLocks noChangeShapeType="1"/>
          </p:cNvSpPr>
          <p:nvPr/>
        </p:nvSpPr>
        <p:spPr bwMode="auto">
          <a:xfrm flipH="1">
            <a:off x="4427538" y="2636838"/>
            <a:ext cx="6492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/>
            <a:r>
              <a:rPr lang="ar-SA" b="1" smtClean="0">
                <a:cs typeface="Arial" pitchFamily="34" charset="0"/>
              </a:rPr>
              <a:t>الصحة الشاملة</a:t>
            </a:r>
            <a:r>
              <a:rPr lang="ar-EG" b="1" smtClean="0">
                <a:cs typeface="Arial" pitchFamily="34" charset="0"/>
              </a:rPr>
              <a:t> – </a:t>
            </a:r>
            <a:r>
              <a:rPr lang="en-US" b="1" smtClean="0">
                <a:cs typeface="Arial" pitchFamily="34" charset="0"/>
              </a:rPr>
              <a:t>Wellness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ar-EG" sz="3000" b="1" smtClean="0">
                <a:solidFill>
                  <a:srgbClr val="11488B"/>
                </a:solidFill>
                <a:cs typeface="Arial" pitchFamily="34" charset="0"/>
              </a:rPr>
              <a:t>– </a:t>
            </a: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الجهد المتواصل والموجه للبقاء بحالة صحية جيدة  والارتقاء بمستواها في جميع جوانبها إلى أفضل مستوى ممكن.</a:t>
            </a: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E5A0FC81-4E6E-482D-A614-EDC1D98CF318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4049" name="Object 3"/>
          <p:cNvGraphicFramePr>
            <a:graphicFrameLocks noChangeAspect="1"/>
          </p:cNvGraphicFramePr>
          <p:nvPr/>
        </p:nvGraphicFramePr>
        <p:xfrm>
          <a:off x="1981200" y="2489200"/>
          <a:ext cx="5181600" cy="3781425"/>
        </p:xfrm>
        <a:graphic>
          <a:graphicData uri="http://schemas.openxmlformats.org/presentationml/2006/ole">
            <p:oleObj spid="_x0000_s3074" name="Bitmap Image" r:id="rId3" imgW="3839111" imgH="2190476" progId="PBrush">
              <p:embed/>
            </p:oleObj>
          </a:graphicData>
        </a:graphic>
      </p:graphicFrame>
      <p:sp>
        <p:nvSpPr>
          <p:cNvPr id="44050" name="Text Box 4"/>
          <p:cNvSpPr txBox="1">
            <a:spLocks noChangeArrowheads="1"/>
          </p:cNvSpPr>
          <p:nvPr/>
        </p:nvSpPr>
        <p:spPr bwMode="auto">
          <a:xfrm>
            <a:off x="4378325" y="4738688"/>
            <a:ext cx="6223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الصــــــــحة 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4051" name="Text Box 5"/>
          <p:cNvSpPr txBox="1">
            <a:spLocks noChangeArrowheads="1"/>
          </p:cNvSpPr>
          <p:nvPr/>
        </p:nvSpPr>
        <p:spPr bwMode="auto">
          <a:xfrm>
            <a:off x="4240213" y="2540000"/>
            <a:ext cx="8651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الفحص الطبي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2" name="Text Box 6"/>
          <p:cNvSpPr txBox="1">
            <a:spLocks noChangeArrowheads="1"/>
          </p:cNvSpPr>
          <p:nvPr/>
        </p:nvSpPr>
        <p:spPr bwMode="auto">
          <a:xfrm>
            <a:off x="2976563" y="3141663"/>
            <a:ext cx="9223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التربية الصحية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3" name="Text Box 7"/>
          <p:cNvSpPr txBox="1">
            <a:spLocks noChangeArrowheads="1"/>
          </p:cNvSpPr>
          <p:nvPr/>
        </p:nvSpPr>
        <p:spPr bwMode="auto">
          <a:xfrm>
            <a:off x="2292350" y="4483100"/>
            <a:ext cx="1289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الحمية والتحكم بالوزن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4" name="Text Box 8"/>
          <p:cNvSpPr txBox="1">
            <a:spLocks noChangeArrowheads="1"/>
          </p:cNvSpPr>
          <p:nvPr/>
        </p:nvSpPr>
        <p:spPr bwMode="auto">
          <a:xfrm>
            <a:off x="2819400" y="5364163"/>
            <a:ext cx="1143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التوقف عن التدخين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5" name="Text Box 9"/>
          <p:cNvSpPr txBox="1">
            <a:spLocks noChangeArrowheads="1"/>
          </p:cNvSpPr>
          <p:nvPr/>
        </p:nvSpPr>
        <p:spPr bwMode="auto">
          <a:xfrm>
            <a:off x="4297363" y="5943600"/>
            <a:ext cx="9604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1200" b="1">
                <a:solidFill>
                  <a:srgbClr val="0000FF"/>
                </a:solidFill>
              </a:rPr>
              <a:t>اللياقة البدنية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6" name="Text Box 10"/>
          <p:cNvSpPr txBox="1">
            <a:spLocks noChangeArrowheads="1"/>
          </p:cNvSpPr>
          <p:nvPr/>
        </p:nvSpPr>
        <p:spPr bwMode="auto">
          <a:xfrm>
            <a:off x="5410200" y="4927600"/>
            <a:ext cx="1057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عدم تناول الكحول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7" name="Text Box 15"/>
          <p:cNvSpPr txBox="1">
            <a:spLocks noChangeArrowheads="1"/>
          </p:cNvSpPr>
          <p:nvPr/>
        </p:nvSpPr>
        <p:spPr bwMode="auto">
          <a:xfrm>
            <a:off x="5956300" y="4483100"/>
            <a:ext cx="9223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التغذية الصحية</a:t>
            </a:r>
            <a:endParaRPr lang="en-US" sz="1200" b="1">
              <a:solidFill>
                <a:srgbClr val="0000FF"/>
              </a:solidFill>
            </a:endParaRPr>
          </a:p>
        </p:txBody>
      </p:sp>
      <p:sp>
        <p:nvSpPr>
          <p:cNvPr id="44058" name="Text Box 16"/>
          <p:cNvSpPr txBox="1">
            <a:spLocks noChangeArrowheads="1"/>
          </p:cNvSpPr>
          <p:nvPr/>
        </p:nvSpPr>
        <p:spPr bwMode="auto">
          <a:xfrm>
            <a:off x="5346700" y="3548063"/>
            <a:ext cx="1130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1200" b="1">
                <a:solidFill>
                  <a:srgbClr val="0000FF"/>
                </a:solidFill>
              </a:rPr>
              <a:t>التعامل مع الضغوط</a:t>
            </a:r>
            <a:endParaRPr lang="en-US" sz="1200"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sz="4000" b="1" smtClean="0">
                <a:cs typeface="Arial" pitchFamily="34" charset="0"/>
              </a:rPr>
              <a:t>Fitness/ wellness/ health</a:t>
            </a:r>
            <a:br>
              <a:rPr lang="en-US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اللياقة</a:t>
            </a:r>
            <a:r>
              <a:rPr lang="ar-EG" sz="4000" b="1" smtClean="0">
                <a:cs typeface="Arial" pitchFamily="34" charset="0"/>
              </a:rPr>
              <a:t> </a:t>
            </a:r>
            <a:r>
              <a:rPr lang="ar-SA" sz="4000" b="1" smtClean="0">
                <a:cs typeface="Arial" pitchFamily="34" charset="0"/>
              </a:rPr>
              <a:t>/</a:t>
            </a:r>
            <a:r>
              <a:rPr lang="ar-EG" sz="4000" b="1" smtClean="0">
                <a:cs typeface="Arial" pitchFamily="34" charset="0"/>
              </a:rPr>
              <a:t> </a:t>
            </a:r>
            <a:r>
              <a:rPr lang="ar-SA" sz="4000" b="1" smtClean="0">
                <a:cs typeface="Arial" pitchFamily="34" charset="0"/>
              </a:rPr>
              <a:t>الصحة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A865E743-9093-4954-9689-714199B830F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5061" name="Object 3"/>
          <p:cNvGraphicFramePr>
            <a:graphicFrameLocks noChangeAspect="1"/>
          </p:cNvGraphicFramePr>
          <p:nvPr/>
        </p:nvGraphicFramePr>
        <p:xfrm>
          <a:off x="582613" y="2636838"/>
          <a:ext cx="8713787" cy="1957387"/>
        </p:xfrm>
        <a:graphic>
          <a:graphicData uri="http://schemas.openxmlformats.org/presentationml/2006/ole">
            <p:oleObj spid="_x0000_s4098" name="Bitmap Image" r:id="rId3" imgW="4828571" imgH="1495634" progId="PBrush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sz="4000" b="1" smtClean="0">
                <a:cs typeface="Arial" pitchFamily="34" charset="0"/>
              </a:rPr>
              <a:t>Benefits of wellness programs</a:t>
            </a:r>
            <a:r>
              <a:rPr lang="ar-SA" sz="4000" b="1" smtClean="0">
                <a:cs typeface="Arial" pitchFamily="34" charset="0"/>
              </a:rPr>
              <a:t/>
            </a:r>
            <a:br>
              <a:rPr lang="ar-SA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فائدة برامج اللياقة والصحة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جورج سنل من مدينة ساندي من ولاية يوتاه الأمريكية</a:t>
            </a:r>
          </a:p>
          <a:p>
            <a:pPr rtl="1" eaLnBrk="1" hangingPunct="1">
              <a:buFont typeface="Arial" pitchFamily="34" charset="0"/>
              <a:buNone/>
            </a:pPr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الزمان: ديسمبر 1981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العمر:45 سنة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الوزن: 181 كغم تقريبا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ضغط الدم 220/80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جلوكوز الدم 487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EE4DD1CF-9172-4A44-83BE-D9A5E59BD48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sz="4000" b="1" smtClean="0">
                <a:cs typeface="Arial" pitchFamily="34" charset="0"/>
              </a:rPr>
              <a:t>Benefits of wellness programs</a:t>
            </a:r>
            <a:r>
              <a:rPr lang="ar-SA" sz="4000" b="1" smtClean="0">
                <a:cs typeface="Arial" pitchFamily="34" charset="0"/>
              </a:rPr>
              <a:t/>
            </a:r>
            <a:br>
              <a:rPr lang="ar-SA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فائدة برامج اللياقة والصحة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الزمان: غسطس 1982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برنامج مشي</a:t>
            </a:r>
            <a:r>
              <a:rPr lang="ar-EG" sz="34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/</a:t>
            </a:r>
            <a:r>
              <a:rPr lang="ar-EG" sz="34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جري</a:t>
            </a:r>
          </a:p>
          <a:p>
            <a:pPr rtl="1" eaLnBrk="1" hangingPunct="1">
              <a:buFont typeface="Arial" pitchFamily="34" charset="0"/>
              <a:buNone/>
            </a:pPr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الوزن: 100كغم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ضغط الدم 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160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/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70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endParaRPr lang="ar-SA" sz="26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جلوكوز الدم 67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أكتوبر 1982</a:t>
            </a: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جرى ماراثون 42+ كم</a:t>
            </a:r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3F4A5195-5B0B-4EDF-AF85-EAF21EB6126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smtClean="0">
                <a:cs typeface="Arial" pitchFamily="34" charset="0"/>
              </a:rPr>
              <a:t>معدل الوفيات ومؤشر النشاط البدني</a:t>
            </a:r>
            <a:endParaRPr lang="en-US" b="1" smtClean="0"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C4FBEB90-9C9D-4A63-8DE3-E6434BB4F46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7120" name="Object 3"/>
          <p:cNvGraphicFramePr>
            <a:graphicFrameLocks noChangeAspect="1"/>
          </p:cNvGraphicFramePr>
          <p:nvPr/>
        </p:nvGraphicFramePr>
        <p:xfrm>
          <a:off x="533400" y="1389063"/>
          <a:ext cx="8077200" cy="4810125"/>
        </p:xfrm>
        <a:graphic>
          <a:graphicData uri="http://schemas.openxmlformats.org/presentationml/2006/ole">
            <p:oleObj spid="_x0000_s5122" name="Bitmap Image" r:id="rId3" imgW="4828571" imgH="1771429" progId="PBrush">
              <p:embed/>
            </p:oleObj>
          </a:graphicData>
        </a:graphic>
      </p:graphicFrame>
      <p:sp>
        <p:nvSpPr>
          <p:cNvPr id="47121" name="Line 6"/>
          <p:cNvSpPr>
            <a:spLocks noChangeShapeType="1"/>
          </p:cNvSpPr>
          <p:nvPr/>
        </p:nvSpPr>
        <p:spPr bwMode="auto">
          <a:xfrm>
            <a:off x="2409825" y="404813"/>
            <a:ext cx="317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47122" name="Text Box 7"/>
          <p:cNvSpPr txBox="1">
            <a:spLocks noChangeArrowheads="1"/>
          </p:cNvSpPr>
          <p:nvPr/>
        </p:nvSpPr>
        <p:spPr bwMode="auto">
          <a:xfrm>
            <a:off x="1600200" y="3581400"/>
            <a:ext cx="2270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>
                <a:solidFill>
                  <a:srgbClr val="0000FF"/>
                </a:solidFill>
              </a:rPr>
              <a:t>أمراض القلب والشرايين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3" name="Text Box 12"/>
          <p:cNvSpPr txBox="1">
            <a:spLocks noChangeArrowheads="1"/>
          </p:cNvSpPr>
          <p:nvPr/>
        </p:nvSpPr>
        <p:spPr bwMode="auto">
          <a:xfrm>
            <a:off x="1282700" y="3798888"/>
            <a:ext cx="817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/>
              <a:t>ا</a:t>
            </a:r>
            <a:r>
              <a:rPr lang="ar-SA">
                <a:solidFill>
                  <a:srgbClr val="0000FF"/>
                </a:solidFill>
              </a:rPr>
              <a:t>لسرطان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4" name="Text Box 13"/>
          <p:cNvSpPr txBox="1">
            <a:spLocks noChangeArrowheads="1"/>
          </p:cNvSpPr>
          <p:nvPr/>
        </p:nvSpPr>
        <p:spPr bwMode="auto">
          <a:xfrm>
            <a:off x="1166813" y="4184650"/>
            <a:ext cx="78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الحوادث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5" name="Text Box 15"/>
          <p:cNvSpPr txBox="1">
            <a:spLocks noChangeArrowheads="1"/>
          </p:cNvSpPr>
          <p:nvPr/>
        </p:nvSpPr>
        <p:spPr bwMode="auto">
          <a:xfrm>
            <a:off x="1611313" y="4394200"/>
            <a:ext cx="750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الإنتحار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6" name="Text Box 17"/>
          <p:cNvSpPr txBox="1">
            <a:spLocks noChangeArrowheads="1"/>
          </p:cNvSpPr>
          <p:nvPr/>
        </p:nvSpPr>
        <p:spPr bwMode="auto">
          <a:xfrm>
            <a:off x="2151063" y="4700588"/>
            <a:ext cx="1249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أمراض التنفس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7" name="Text Box 19"/>
          <p:cNvSpPr txBox="1">
            <a:spLocks noChangeArrowheads="1"/>
          </p:cNvSpPr>
          <p:nvPr/>
        </p:nvSpPr>
        <p:spPr bwMode="auto">
          <a:xfrm>
            <a:off x="1173163" y="2584450"/>
            <a:ext cx="9604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سبب الوفاة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47128" name="Text Box 20"/>
          <p:cNvSpPr txBox="1">
            <a:spLocks noChangeArrowheads="1"/>
          </p:cNvSpPr>
          <p:nvPr/>
        </p:nvSpPr>
        <p:spPr bwMode="auto">
          <a:xfrm>
            <a:off x="5041900" y="1981200"/>
            <a:ext cx="3506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>
                <a:solidFill>
                  <a:srgbClr val="0000FF"/>
                </a:solidFill>
              </a:rPr>
              <a:t>مؤشر النشاط البدني (سعر حراري /</a:t>
            </a:r>
            <a:r>
              <a:rPr lang="ar-EG">
                <a:solidFill>
                  <a:srgbClr val="0000FF"/>
                </a:solidFill>
              </a:rPr>
              <a:t> </a:t>
            </a:r>
            <a:r>
              <a:rPr lang="ar-SA">
                <a:solidFill>
                  <a:srgbClr val="0000FF"/>
                </a:solidFill>
              </a:rPr>
              <a:t>الأسبوع)</a:t>
            </a:r>
            <a:endParaRPr lang="en-US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4000" b="1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هل ارتفاع اللياقة البدني يخفض احتمالية الإصابة بالمرض؟؟؟؟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en-US" sz="3000" b="1" smtClean="0">
                <a:solidFill>
                  <a:srgbClr val="11488B"/>
                </a:solidFill>
                <a:cs typeface="Arial" pitchFamily="34" charset="0"/>
              </a:rPr>
              <a:t> </a:t>
            </a:r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ليس بالضرورة!!!!!</a:t>
            </a:r>
          </a:p>
          <a:p>
            <a:pPr rtl="1"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لماذا ؟؟؟؟؟؟</a:t>
            </a: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DB9A1E91-404C-459C-A31F-48B5B175D36E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/>
            <a:r>
              <a:rPr lang="ar-SA" b="1" smtClean="0">
                <a:cs typeface="Arial" pitchFamily="34" charset="0"/>
              </a:rPr>
              <a:t>مــــــــثال </a:t>
            </a:r>
            <a:r>
              <a:rPr lang="en-US" b="1" smtClean="0">
                <a:cs typeface="Arial" pitchFamily="34" charset="0"/>
              </a:rPr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شخص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يجري 3 كم يوميا 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يتدرب  بالأثقال بانتظام 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يقوم بتدريبات مرونة 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يحافظ على وزنه المثالي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14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400" b="1" smtClean="0">
                <a:solidFill>
                  <a:srgbClr val="11488B"/>
                </a:solidFill>
                <a:cs typeface="Arial" pitchFamily="34" charset="0"/>
              </a:rPr>
              <a:t>لياقة بدنية ممتازة                </a:t>
            </a:r>
            <a:endParaRPr lang="en-US" sz="34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707004A3-F7AC-49DA-B79B-0D85523ACFCC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9157" name="Line 6"/>
          <p:cNvSpPr>
            <a:spLocks noChangeShapeType="1"/>
          </p:cNvSpPr>
          <p:nvPr/>
        </p:nvSpPr>
        <p:spPr bwMode="auto">
          <a:xfrm>
            <a:off x="7239000" y="4343400"/>
            <a:ext cx="0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/>
            <a:r>
              <a:rPr lang="ar-SA" b="1" smtClean="0">
                <a:cs typeface="Arial" pitchFamily="34" charset="0"/>
              </a:rPr>
              <a:t>لكن إذا كان</a:t>
            </a:r>
            <a:r>
              <a:rPr lang="ar-SA" b="1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</a:t>
            </a:r>
            <a:r>
              <a:rPr lang="en-US" b="1" smtClean="0">
                <a:cs typeface="Arial" pitchFamily="34" charset="0"/>
              </a:rPr>
              <a:t>But if 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يعاني من ضغط دم مرتفع  + </a:t>
            </a:r>
          </a:p>
          <a:p>
            <a:pPr rtl="1" eaLnBrk="1" hangingPunct="1">
              <a:buFont typeface="Arial" pitchFamily="34" charset="0"/>
              <a:buNone/>
            </a:pPr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تحت ضغوط دائمة +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يتناول أطعمة دهنية بكثرة +</a:t>
            </a:r>
          </a:p>
          <a:p>
            <a:pPr rtl="1" eaLnBrk="1" hangingPunct="1">
              <a:buFont typeface="Wingdings" pitchFamily="2" charset="2"/>
              <a:buChar char="Ø"/>
            </a:pPr>
            <a:endParaRPr lang="ar-SA" sz="2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18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    خطورة الإصابة بأمراض القلب والشرايين</a:t>
            </a:r>
            <a:endParaRPr lang="en-US" sz="30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82AA20DA-B0EC-432C-83E0-F19C90FE9EA1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29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0181" name="Line 7"/>
          <p:cNvSpPr>
            <a:spLocks noChangeShapeType="1"/>
          </p:cNvSpPr>
          <p:nvPr/>
        </p:nvSpPr>
        <p:spPr bwMode="auto">
          <a:xfrm>
            <a:off x="6934200" y="4321175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50182" name="Line 8"/>
          <p:cNvSpPr>
            <a:spLocks noChangeShapeType="1"/>
          </p:cNvSpPr>
          <p:nvPr/>
        </p:nvSpPr>
        <p:spPr bwMode="auto">
          <a:xfrm flipV="1">
            <a:off x="8839200" y="5013325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b="1" smtClean="0">
                <a:cs typeface="Arial" pitchFamily="34" charset="0"/>
              </a:rPr>
              <a:t>Good wellness &amp; fitness program</a:t>
            </a:r>
            <a:r>
              <a:rPr lang="ar-SA" sz="4000" b="1" smtClean="0">
                <a:cs typeface="Arial" pitchFamily="34" charset="0"/>
              </a:rPr>
              <a:t/>
            </a:r>
            <a:br>
              <a:rPr lang="ar-SA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برنامج الصحة واللياقة الجيد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طول الحياة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يتضمن: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EG" sz="2000" b="1" smtClean="0">
                <a:solidFill>
                  <a:srgbClr val="11488B"/>
                </a:solidFill>
                <a:cs typeface="Arial" pitchFamily="34" charset="0"/>
              </a:rPr>
              <a:t>     </a:t>
            </a:r>
            <a:r>
              <a:rPr lang="ar-SA" sz="2000" b="1" smtClean="0">
                <a:solidFill>
                  <a:srgbClr val="11488B"/>
                </a:solidFill>
                <a:cs typeface="Arial" pitchFamily="34" charset="0"/>
              </a:rPr>
              <a:t>1- النوم 7-8 ساعات كل ليلة</a:t>
            </a:r>
          </a:p>
          <a:p>
            <a:pPr rtl="1" eaLnBrk="1" hangingPunct="1">
              <a:buFont typeface="Arial" pitchFamily="34" charset="0"/>
              <a:buNone/>
            </a:pPr>
            <a:endParaRPr lang="ar-SA" sz="9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None/>
            </a:pPr>
            <a:r>
              <a:rPr lang="ar-EG" sz="2000" b="1" smtClean="0">
                <a:solidFill>
                  <a:srgbClr val="11488B"/>
                </a:solidFill>
                <a:cs typeface="Arial" pitchFamily="34" charset="0"/>
              </a:rPr>
              <a:t>     </a:t>
            </a:r>
            <a:r>
              <a:rPr lang="ar-SA" sz="2000" b="1" smtClean="0">
                <a:solidFill>
                  <a:srgbClr val="11488B"/>
                </a:solidFill>
                <a:cs typeface="Arial" pitchFamily="34" charset="0"/>
              </a:rPr>
              <a:t>2- تناول وجبة الإفطار يوميا</a:t>
            </a:r>
          </a:p>
          <a:p>
            <a:pPr rtl="1" eaLnBrk="1" hangingPunct="1">
              <a:buFont typeface="Arial" pitchFamily="34" charset="0"/>
              <a:buNone/>
            </a:pPr>
            <a:endParaRPr lang="ar-SA" sz="9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None/>
            </a:pPr>
            <a:r>
              <a:rPr lang="ar-EG" sz="2000" b="1" smtClean="0">
                <a:solidFill>
                  <a:srgbClr val="11488B"/>
                </a:solidFill>
                <a:cs typeface="Arial" pitchFamily="34" charset="0"/>
              </a:rPr>
              <a:t>     </a:t>
            </a:r>
            <a:r>
              <a:rPr lang="ar-SA" sz="2000" b="1" smtClean="0">
                <a:solidFill>
                  <a:srgbClr val="11488B"/>
                </a:solidFill>
                <a:cs typeface="Arial" pitchFamily="34" charset="0"/>
              </a:rPr>
              <a:t>3- عدم الأكل بين الوجبات</a:t>
            </a:r>
          </a:p>
          <a:p>
            <a:pPr rtl="1" eaLnBrk="1" hangingPunct="1"/>
            <a:endParaRPr lang="ar-SA" sz="9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عدم التدخين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المحافظة على الوزن المثالي</a:t>
            </a:r>
          </a:p>
          <a:p>
            <a:pPr rtl="1" eaLnBrk="1" hangingPunct="1"/>
            <a:endParaRPr lang="ar-SA" sz="1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2600" b="1" smtClean="0">
                <a:solidFill>
                  <a:srgbClr val="11488B"/>
                </a:solidFill>
                <a:cs typeface="Arial" pitchFamily="34" charset="0"/>
              </a:rPr>
              <a:t>ممارسة النشاط البدني بانتظا</a:t>
            </a:r>
            <a:r>
              <a:rPr lang="ar-EG" sz="2600" b="1" smtClean="0">
                <a:solidFill>
                  <a:srgbClr val="11488B"/>
                </a:solidFill>
                <a:cs typeface="Arial" pitchFamily="34" charset="0"/>
              </a:rPr>
              <a:t>م</a:t>
            </a:r>
            <a:endParaRPr lang="en-US" sz="2600" b="1" smtClean="0">
              <a:solidFill>
                <a:srgbClr val="11488B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04D5A879-54C6-4634-9A78-A013A7C8443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30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1205" name="Line 7"/>
          <p:cNvSpPr>
            <a:spLocks noChangeShapeType="1"/>
          </p:cNvSpPr>
          <p:nvPr/>
        </p:nvSpPr>
        <p:spPr bwMode="auto">
          <a:xfrm flipV="1">
            <a:off x="9067800" y="13716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b="1" smtClean="0">
                <a:cs typeface="Arial" pitchFamily="34" charset="0"/>
              </a:rPr>
              <a:t>Physical Fitness</a:t>
            </a:r>
            <a:br>
              <a:rPr lang="en-US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اللياقة البدنية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تعريف</a:t>
            </a:r>
          </a:p>
          <a:p>
            <a:pPr eaLnBrk="1" hangingPunct="1"/>
            <a:endParaRPr lang="ar-SA" sz="3000" b="1" smtClean="0">
              <a:solidFill>
                <a:srgbClr val="11488B"/>
              </a:solidFill>
              <a:cs typeface="Arial" pitchFamily="34" charset="0"/>
            </a:endParaRPr>
          </a:p>
          <a:p>
            <a:pPr rtl="1" eaLnBrk="1" hangingPunct="1"/>
            <a:r>
              <a:rPr lang="ar-SA" sz="3000" b="1" smtClean="0">
                <a:solidFill>
                  <a:srgbClr val="11488B"/>
                </a:solidFill>
                <a:cs typeface="Arial" pitchFamily="34" charset="0"/>
              </a:rPr>
              <a:t>” القدرة العامة على التكيف الاستجابة المرغوبة لأي جهد بدني“</a:t>
            </a:r>
            <a:r>
              <a:rPr lang="ar-SA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</a:t>
            </a:r>
            <a:endParaRPr lang="en-US" smtClean="0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5025" y="6376988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4A42CEA2-1703-40B4-B8A6-14C1CF0A62E2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31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b="1" smtClean="0">
                <a:cs typeface="Arial" pitchFamily="34" charset="0"/>
              </a:rPr>
              <a:t>Physical fitness components</a:t>
            </a:r>
            <a:r>
              <a:rPr lang="ar-SA" sz="4000" b="1" smtClean="0">
                <a:cs typeface="Arial" pitchFamily="34" charset="0"/>
              </a:rPr>
              <a:t/>
            </a:r>
            <a:br>
              <a:rPr lang="ar-SA" sz="4000" b="1" smtClean="0">
                <a:cs typeface="Arial" pitchFamily="34" charset="0"/>
              </a:rPr>
            </a:br>
            <a:r>
              <a:rPr lang="ar-SA" sz="4000" b="1" smtClean="0">
                <a:cs typeface="Arial" pitchFamily="34" charset="0"/>
              </a:rPr>
              <a:t>مكونات اللياقة البدنية</a:t>
            </a:r>
            <a:endParaRPr lang="en-US" sz="4000" b="1" smtClean="0">
              <a:cs typeface="Arial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2108200" y="6378575"/>
            <a:ext cx="5715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/>
            <a:fld id="{3229522B-4B9E-49C1-A99E-6F33CF51F99F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32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53253" name="Object 6"/>
          <p:cNvGraphicFramePr>
            <a:graphicFrameLocks noChangeAspect="1"/>
          </p:cNvGraphicFramePr>
          <p:nvPr/>
        </p:nvGraphicFramePr>
        <p:xfrm>
          <a:off x="520700" y="1371600"/>
          <a:ext cx="8424863" cy="4419600"/>
        </p:xfrm>
        <a:graphic>
          <a:graphicData uri="http://schemas.openxmlformats.org/presentationml/2006/ole">
            <p:oleObj spid="_x0000_s6146" name="Bitmap Image" r:id="rId3" imgW="4686954" imgH="2419048" progId="PBrush">
              <p:embed/>
            </p:oleObj>
          </a:graphicData>
        </a:graphic>
      </p:graphicFrame>
      <p:sp>
        <p:nvSpPr>
          <p:cNvPr id="53254" name="Text Box 9"/>
          <p:cNvSpPr txBox="1">
            <a:spLocks noChangeArrowheads="1"/>
          </p:cNvSpPr>
          <p:nvPr/>
        </p:nvSpPr>
        <p:spPr bwMode="auto">
          <a:xfrm>
            <a:off x="76200" y="22352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>
                <a:solidFill>
                  <a:srgbClr val="000000"/>
                </a:solidFill>
              </a:rPr>
              <a:t>اللياقة القلبية التنفسية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55" name="Text Box 10"/>
          <p:cNvSpPr txBox="1">
            <a:spLocks noChangeArrowheads="1"/>
          </p:cNvSpPr>
          <p:nvPr/>
        </p:nvSpPr>
        <p:spPr bwMode="auto">
          <a:xfrm>
            <a:off x="-33338" y="3119438"/>
            <a:ext cx="1773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القوة والتحمل العضلي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56" name="Text Box 11"/>
          <p:cNvSpPr txBox="1">
            <a:spLocks noChangeArrowheads="1"/>
          </p:cNvSpPr>
          <p:nvPr/>
        </p:nvSpPr>
        <p:spPr bwMode="auto">
          <a:xfrm>
            <a:off x="981075" y="4056063"/>
            <a:ext cx="720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00"/>
                </a:solidFill>
              </a:rPr>
              <a:t>المرونة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57" name="Text Box 12"/>
          <p:cNvSpPr txBox="1">
            <a:spLocks noChangeArrowheads="1"/>
          </p:cNvSpPr>
          <p:nvPr/>
        </p:nvSpPr>
        <p:spPr bwMode="auto">
          <a:xfrm>
            <a:off x="215900" y="4919663"/>
            <a:ext cx="162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التركيب الجسماني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58" name="Text Box 13"/>
          <p:cNvSpPr txBox="1">
            <a:spLocks noChangeArrowheads="1"/>
          </p:cNvSpPr>
          <p:nvPr/>
        </p:nvSpPr>
        <p:spPr bwMode="auto">
          <a:xfrm>
            <a:off x="7848600" y="2235200"/>
            <a:ext cx="71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الرشاقة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59" name="Text Box 14"/>
          <p:cNvSpPr txBox="1">
            <a:spLocks noChangeArrowheads="1"/>
          </p:cNvSpPr>
          <p:nvPr/>
        </p:nvSpPr>
        <p:spPr bwMode="auto">
          <a:xfrm>
            <a:off x="7848600" y="2884488"/>
            <a:ext cx="712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00"/>
                </a:solidFill>
              </a:rPr>
              <a:t>التوازن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60" name="Text Box 17"/>
          <p:cNvSpPr txBox="1">
            <a:spLocks noChangeArrowheads="1"/>
          </p:cNvSpPr>
          <p:nvPr/>
        </p:nvSpPr>
        <p:spPr bwMode="auto">
          <a:xfrm>
            <a:off x="7848600" y="3532188"/>
            <a:ext cx="676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التوافق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61" name="Text Box 18"/>
          <p:cNvSpPr txBox="1">
            <a:spLocks noChangeArrowheads="1"/>
          </p:cNvSpPr>
          <p:nvPr/>
        </p:nvSpPr>
        <p:spPr bwMode="auto">
          <a:xfrm>
            <a:off x="7869238" y="3962400"/>
            <a:ext cx="1503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00"/>
                </a:solidFill>
              </a:rPr>
              <a:t>القدرة العضلية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62" name="Text Box 19"/>
          <p:cNvSpPr txBox="1">
            <a:spLocks noChangeArrowheads="1"/>
          </p:cNvSpPr>
          <p:nvPr/>
        </p:nvSpPr>
        <p:spPr bwMode="auto">
          <a:xfrm>
            <a:off x="7924800" y="4611688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زمن رد الفعل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63" name="Text Box 20"/>
          <p:cNvSpPr txBox="1">
            <a:spLocks noChangeArrowheads="1"/>
          </p:cNvSpPr>
          <p:nvPr/>
        </p:nvSpPr>
        <p:spPr bwMode="auto">
          <a:xfrm>
            <a:off x="7866063" y="5116513"/>
            <a:ext cx="1008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>
                <a:solidFill>
                  <a:srgbClr val="000000"/>
                </a:solidFill>
              </a:rPr>
              <a:t>السرعة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3264" name="Text Box 21"/>
          <p:cNvSpPr txBox="1">
            <a:spLocks noChangeArrowheads="1"/>
          </p:cNvSpPr>
          <p:nvPr/>
        </p:nvSpPr>
        <p:spPr bwMode="auto">
          <a:xfrm>
            <a:off x="1384300" y="1371600"/>
            <a:ext cx="2092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العناصر المرتبطة بالصحة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53265" name="Text Box 22"/>
          <p:cNvSpPr txBox="1">
            <a:spLocks noChangeArrowheads="1"/>
          </p:cNvSpPr>
          <p:nvPr/>
        </p:nvSpPr>
        <p:spPr bwMode="auto">
          <a:xfrm>
            <a:off x="6065838" y="1371600"/>
            <a:ext cx="210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>
                <a:solidFill>
                  <a:srgbClr val="0000FF"/>
                </a:solidFill>
              </a:rPr>
              <a:t>العناصر المرتبطة بالمهارة</a:t>
            </a:r>
            <a:endParaRPr lang="en-US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737</Words>
  <Application>Microsoft Office PowerPoint</Application>
  <PresentationFormat>A4 Paper (210x297 mm)‎</PresentationFormat>
  <Paragraphs>259</Paragraphs>
  <Slides>33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35" baseType="lpstr">
      <vt:lpstr>Office Theme</vt:lpstr>
      <vt:lpstr>Bitmap Image</vt:lpstr>
      <vt:lpstr>الشريحة 1</vt:lpstr>
      <vt:lpstr>المحاضرة الأولى</vt:lpstr>
      <vt:lpstr>مفهوم الصحة</vt:lpstr>
      <vt:lpstr>مكونات الصحة</vt:lpstr>
      <vt:lpstr>مستويات الصحة</vt:lpstr>
      <vt:lpstr>مستويات الصحة</vt:lpstr>
      <vt:lpstr>الصحة الشاملة</vt:lpstr>
      <vt:lpstr>العوامل التي تحدد مستويات الصحة</vt:lpstr>
      <vt:lpstr>العوامل المتعلقة بالمسببات</vt:lpstr>
      <vt:lpstr>العوامل المتعلقة بالمسببات</vt:lpstr>
      <vt:lpstr>العوامل المتعلقة بالإنسان</vt:lpstr>
      <vt:lpstr>العوامل المتعلقة بالبيئة </vt:lpstr>
      <vt:lpstr>العوامل المتعلقة بالبيئة </vt:lpstr>
      <vt:lpstr>مكونات الصحة العامة</vt:lpstr>
      <vt:lpstr>مكونات الصحة العامة</vt:lpstr>
      <vt:lpstr>أسباب زيادة عدد المشاركين في برامج الصحة واللياقة  </vt:lpstr>
      <vt:lpstr>Common Health Problems  المشاكل الصحية الشائعة</vt:lpstr>
      <vt:lpstr>Common Health Problems  المشاكل الصحية الشائعة</vt:lpstr>
      <vt:lpstr>أسباب الوفاة في الولايات المتحدة الأمريكية من 1900-1985(كنسبة من اجمالي الوفيات)</vt:lpstr>
      <vt:lpstr> أكثر أسباب الوفاة في الولايات المتحدة الأمريكية (1985)</vt:lpstr>
      <vt:lpstr>ما هو الحــــــــــــــــــل؟</vt:lpstr>
      <vt:lpstr>الصحة الشاملة – Wellness</vt:lpstr>
      <vt:lpstr>Fitness/ wellness/ health اللياقة / الصحة</vt:lpstr>
      <vt:lpstr>Benefits of wellness programs فائدة برامج اللياقة والصحة</vt:lpstr>
      <vt:lpstr>Benefits of wellness programs فائدة برامج اللياقة والصحة</vt:lpstr>
      <vt:lpstr>معدل الوفيات ومؤشر النشاط البدني</vt:lpstr>
      <vt:lpstr>هل ارتفاع اللياقة البدني يخفض احتمالية الإصابة بالمرض؟؟؟؟</vt:lpstr>
      <vt:lpstr>مــــــــثال Example</vt:lpstr>
      <vt:lpstr>لكن إذا كان But if he</vt:lpstr>
      <vt:lpstr>Good wellness &amp; fitness program برنامج الصحة واللياقة الجيد</vt:lpstr>
      <vt:lpstr>Physical Fitness اللياقة البدنية</vt:lpstr>
      <vt:lpstr>Physical fitness components مكونات اللياقة البدنية</vt:lpstr>
      <vt:lpstr>الشريحة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raldossery</cp:lastModifiedBy>
  <cp:revision>87</cp:revision>
  <dcterms:created xsi:type="dcterms:W3CDTF">2009-10-14T19:14:34Z</dcterms:created>
  <dcterms:modified xsi:type="dcterms:W3CDTF">2012-04-09T06:53:52Z</dcterms:modified>
</cp:coreProperties>
</file>