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266" r:id="rId5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0" d="100"/>
          <a:sy n="70" d="100"/>
        </p:scale>
        <p:origin x="-121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asnanaka.com/m/FirstAid1/Bleeding/ExternalBleeding/MedicalEncyclopedia/MedicalGlossary/Hemorrhage.htm" TargetMode="External"/><Relationship Id="rId2" Type="http://schemas.openxmlformats.org/officeDocument/2006/relationships/hyperlink" Target="http://www.asnanaka.com/m/FirstAid1/Bleeding/ExternalBleeding/MedicalEncyclopedia/MedicalGlossary/Tetanus.htm" TargetMode="External"/><Relationship Id="rId1" Type="http://schemas.openxmlformats.org/officeDocument/2006/relationships/slideLayout" Target="../slideLayouts/slideLayout7.xml"/><Relationship Id="rId4" Type="http://schemas.openxmlformats.org/officeDocument/2006/relationships/hyperlink" Target="http://www.asnanaka.com/m/FirstAid1/Bleeding/ExternalBleeding/FirstAid1/FirstAidTools/VitalSigns/VitalSigns.ht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www.asnanaka.com/m/FirstAid1/Bleeding/ExternalBleeding/MedicalEncyclopedia/MedicalGlossary/Artery.htm"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www.asnanaka.com/m/FirstAid1/Bleeding/InternalBleeding/FirstAid1/FirstAidTools/OxygenCylinder/OxygenCylinder.htm"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www.asnanaka.com/m/FirstAid1/Bleeding/NoseBleeding/MedicalEncyclopedia/MedicalGlossary/Hypertension.htm"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www.asnanaka.com/m/FirstAid1/Bleeding/NoseBleeding/MedicalEncyclopedia/MedicalGlossary/Antibiotic.htm" TargetMode="External"/><Relationship Id="rId2" Type="http://schemas.openxmlformats.org/officeDocument/2006/relationships/hyperlink" Target="http://www.asnanaka.com/m/FirstAid1/Bleeding/NoseBleeding/MedicalEncyclopedia/MedicalGlossary/Hemorrhage.htm"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sehha.com/medical/injuries/burns.htm"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asnanaka.com/m/FirstAid1/HeadInjuries/MedicalEncyclopedia/MedicalGlossary/Nausea.htm"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asnanaka.com/m/FirstAid1/HeadInjuries/MedicalEncyclopedia/MedicalGlossary/Pain.htm" TargetMode="External"/><Relationship Id="rId2" Type="http://schemas.openxmlformats.org/officeDocument/2006/relationships/hyperlink" Target="http://www.asnanaka.com/m/FirstAid1/HeadInjuries/MedicalEncyclopedia/MedicalGlossary/Memoryloss.htm" TargetMode="External"/><Relationship Id="rId1" Type="http://schemas.openxmlformats.org/officeDocument/2006/relationships/slideLayout" Target="../slideLayouts/slideLayout7.xml"/><Relationship Id="rId5" Type="http://schemas.openxmlformats.org/officeDocument/2006/relationships/hyperlink" Target="http://www.asnanaka.com/m/FirstAid1/HeadInjuries/MedicalEncyclopedia/MedicalGlossary/Vomiting.htm" TargetMode="External"/><Relationship Id="rId4" Type="http://schemas.openxmlformats.org/officeDocument/2006/relationships/hyperlink" Target="http://www.asnanaka.com/m/FirstAid1/HeadInjuries/FirstAid1/Bleeding/NoseBleeding/FirstAidForNoseBleeding.ht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www.asnanaka.com/m/FirstAid1/InsectBite/MedicalEncyclopedia/MedicalGlossary/Pain.htm" TargetMode="External"/><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www.asnanaka.com/m/FirstAid1/InsectBite/MedicalEncyclopedia/MedicalGlossary/Nausea.htm" TargetMode="External"/><Relationship Id="rId2" Type="http://schemas.openxmlformats.org/officeDocument/2006/relationships/hyperlink" Target="http://www.asnanaka.com/m/FirstAid1/InsectBite/MedicalEncyclopedia/MedicalGlossary/Wheal.htm"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www.asnanaka.com/m/FirstAid1/InsectBite/MedicalEncyclopedia/MedicalGlossary/Antibiotic.htm" TargetMode="External"/><Relationship Id="rId2" Type="http://schemas.openxmlformats.org/officeDocument/2006/relationships/hyperlink" Target="http://www.asnanaka.com/m/FirstAid1/InsectBite/MedicalEncyclopedia/MedicalGlossary/Infection.htm" TargetMode="External"/><Relationship Id="rId1" Type="http://schemas.openxmlformats.org/officeDocument/2006/relationships/slideLayout" Target="../slideLayouts/slideLayout7.xml"/><Relationship Id="rId4" Type="http://schemas.openxmlformats.org/officeDocument/2006/relationships/hyperlink" Target="http://www.asnanaka.com/m/FirstAid1/InsectBite/MedicalEncyclopedia/MedicalGlossary/Epinephrine.htm"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http://www.angelfire.com/ct3/lolo_ksu/3_L.jpg" TargetMode="External"/><Relationship Id="rId4" Type="http://schemas.openxmlformats.org/officeDocument/2006/relationships/image" Target="../media/image29.jpeg"/></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r>
              <a:rPr lang="ar-SA" sz="3200" b="1" dirty="0" smtClean="0">
                <a:solidFill>
                  <a:srgbClr val="376092"/>
                </a:solidFill>
              </a:rPr>
              <a:t>الصحة واللياقة </a:t>
            </a:r>
          </a:p>
          <a:p>
            <a:pPr algn="ct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د.عبدالحكيم جواد المطر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dirty="0" smtClean="0">
                <a:solidFill>
                  <a:srgbClr val="E6582C"/>
                </a:solidFill>
                <a:cs typeface="Arial" pitchFamily="34" charset="0"/>
              </a:rPr>
              <a:t>الإسعافات الأولية</a:t>
            </a:r>
            <a:endParaRPr lang="en-US" dirty="0" smtClean="0">
              <a:solidFill>
                <a:srgbClr val="E6582C"/>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EG" dirty="0" smtClean="0"/>
              <a:t>الفهرس</a:t>
            </a:r>
            <a:endParaRPr lang="en-US" dirty="0"/>
          </a:p>
        </p:txBody>
      </p:sp>
      <p:sp>
        <p:nvSpPr>
          <p:cNvPr id="7171" name="Text Placeholder 5"/>
          <p:cNvSpPr>
            <a:spLocks noGrp="1"/>
          </p:cNvSpPr>
          <p:nvPr>
            <p:ph idx="1"/>
          </p:nvPr>
        </p:nvSpPr>
        <p:spPr/>
        <p:txBody>
          <a:bodyPr/>
          <a:lstStyle/>
          <a:p>
            <a:pPr rtl="1"/>
            <a:r>
              <a:rPr lang="ar-SA" b="1" smtClean="0">
                <a:cs typeface="Arial" pitchFamily="34" charset="0"/>
              </a:rPr>
              <a:t>الإسعافات الأولية</a:t>
            </a:r>
            <a:endParaRPr lang="en-US" smtClean="0">
              <a:cs typeface="Arial" pitchFamily="34" charset="0"/>
            </a:endParaRPr>
          </a:p>
          <a:p>
            <a:pPr rtl="1"/>
            <a:r>
              <a:rPr lang="ar-SA" b="1" smtClean="0">
                <a:cs typeface="Arial" pitchFamily="34" charset="0"/>
              </a:rPr>
              <a:t>تعريف الإسعافات الأولية</a:t>
            </a:r>
            <a:endParaRPr lang="en-US" smtClean="0">
              <a:cs typeface="Arial" pitchFamily="34" charset="0"/>
            </a:endParaRPr>
          </a:p>
          <a:p>
            <a:pPr rtl="1"/>
            <a:r>
              <a:rPr lang="ar-SA" b="1" smtClean="0">
                <a:cs typeface="Arial" pitchFamily="34" charset="0"/>
              </a:rPr>
              <a:t>أهمية الإسعافات الأولية</a:t>
            </a:r>
            <a:endParaRPr lang="en-US" smtClean="0">
              <a:cs typeface="Arial" pitchFamily="34" charset="0"/>
            </a:endParaRPr>
          </a:p>
          <a:p>
            <a:pPr rtl="1"/>
            <a:r>
              <a:rPr lang="ar-SA" b="1" smtClean="0">
                <a:cs typeface="Arial" pitchFamily="34" charset="0"/>
              </a:rPr>
              <a:t>محتويات حقيبة الإسعافات الأولية</a:t>
            </a:r>
            <a:endParaRPr lang="en-US" smtClean="0">
              <a:cs typeface="Arial" pitchFamily="34" charset="0"/>
            </a:endParaRPr>
          </a:p>
          <a:p>
            <a:pPr rtl="1"/>
            <a:r>
              <a:rPr lang="ar-SA" b="1" smtClean="0">
                <a:cs typeface="Arial" pitchFamily="34" charset="0"/>
              </a:rPr>
              <a:t>بعض الحالات وإسعافاتها الأولية</a:t>
            </a:r>
            <a:endParaRPr lang="en-US" smtClean="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99013" y="430213"/>
            <a:ext cx="4583112" cy="684212"/>
          </a:xfrm>
          <a:solidFill>
            <a:srgbClr val="FFFF00"/>
          </a:solidFill>
          <a:ln>
            <a:solidFill>
              <a:srgbClr val="FF9933"/>
            </a:solidFill>
          </a:ln>
        </p:spPr>
        <p:txBody>
          <a:bodyPr anchor="t"/>
          <a:lstStyle/>
          <a:p>
            <a:r>
              <a:rPr lang="ar-EG" sz="3600" b="1" smtClean="0">
                <a:solidFill>
                  <a:srgbClr val="C00000"/>
                </a:solidFill>
                <a:cs typeface="Arial" pitchFamily="34" charset="0"/>
              </a:rPr>
              <a:t>ما معنى الاسعافات الأوليه </a:t>
            </a:r>
          </a:p>
        </p:txBody>
      </p:sp>
      <p:sp useBgFill="1">
        <p:nvSpPr>
          <p:cNvPr id="3075" name="Text Placeholder 2"/>
          <p:cNvSpPr>
            <a:spLocks noGrp="1"/>
          </p:cNvSpPr>
          <p:nvPr>
            <p:ph type="body" idx="4294967295"/>
          </p:nvPr>
        </p:nvSpPr>
        <p:spPr>
          <a:xfrm>
            <a:off x="155575" y="2000250"/>
            <a:ext cx="9440863" cy="3571875"/>
          </a:xfrm>
        </p:spPr>
        <p:txBody>
          <a:bodyPr anchor="b"/>
          <a:lstStyle/>
          <a:p>
            <a:pPr marL="0" indent="0">
              <a:buFont typeface="Wingdings" pitchFamily="2" charset="2"/>
              <a:buNone/>
            </a:pPr>
            <a:r>
              <a:rPr lang="ar-EG" sz="4800" b="1" smtClean="0">
                <a:solidFill>
                  <a:srgbClr val="FF9933"/>
                </a:solidFill>
                <a:cs typeface="Arial" pitchFamily="34" charset="0"/>
              </a:rPr>
              <a:t>الإسعافات الأولية : هي رعاية وعناية أولية وفورية ومؤقتة للإصابات أو نوبات المرض المفاجئة حتى يتم تقديم الرعاية الطبية المتخصصة.</a:t>
            </a:r>
            <a:endParaRPr lang="ar-EG" sz="4800" smtClean="0">
              <a:solidFill>
                <a:srgbClr val="FF9933"/>
              </a:solidFill>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fade">
                                      <p:cBhvr>
                                        <p:cTn id="7" dur="20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5">
                                            <p:txEl>
                                              <p:pRg st="0" end="0"/>
                                            </p:txEl>
                                          </p:spTgt>
                                        </p:tgtEl>
                                        <p:attrNameLst>
                                          <p:attrName>style.visibility</p:attrName>
                                        </p:attrNameLst>
                                      </p:cBhvr>
                                      <p:to>
                                        <p:strVal val="visible"/>
                                      </p:to>
                                    </p:set>
                                    <p:animEffect transition="in" filter="fade">
                                      <p:cBhvr>
                                        <p:cTn id="12" dur="20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7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92388" y="536575"/>
            <a:ext cx="6761162" cy="546100"/>
          </a:xfrm>
          <a:solidFill>
            <a:srgbClr val="92D050"/>
          </a:solidFill>
          <a:ln>
            <a:solidFill>
              <a:srgbClr val="92D050"/>
            </a:solidFill>
          </a:ln>
        </p:spPr>
        <p:txBody>
          <a:bodyPr anchor="t">
            <a:normAutofit fontScale="90000"/>
          </a:bodyPr>
          <a:lstStyle/>
          <a:p>
            <a:pPr algn="l">
              <a:defRPr/>
            </a:pPr>
            <a:r>
              <a:rPr lang="ar-EG" sz="3600" b="1"/>
              <a:t>من المسئول عند تقديم الإسعافات الأولية </a:t>
            </a:r>
          </a:p>
        </p:txBody>
      </p:sp>
      <p:sp>
        <p:nvSpPr>
          <p:cNvPr id="7171" name="Text Placeholder 2"/>
          <p:cNvSpPr>
            <a:spLocks noGrp="1"/>
          </p:cNvSpPr>
          <p:nvPr>
            <p:ph type="body" idx="4294967295"/>
          </p:nvPr>
        </p:nvSpPr>
        <p:spPr>
          <a:xfrm>
            <a:off x="541338" y="1557338"/>
            <a:ext cx="9132887" cy="4872037"/>
          </a:xfrm>
          <a:solidFill>
            <a:schemeClr val="accent6">
              <a:lumMod val="40000"/>
              <a:lumOff val="60000"/>
            </a:schemeClr>
          </a:solidFill>
          <a:ln>
            <a:solidFill>
              <a:srgbClr val="00B050"/>
            </a:solidFill>
          </a:ln>
        </p:spPr>
        <p:txBody>
          <a:bodyPr anchor="b">
            <a:normAutofit/>
          </a:bodyPr>
          <a:lstStyle/>
          <a:p>
            <a:pPr marL="0" indent="0">
              <a:buFont typeface="Wingdings" pitchFamily="2" charset="2"/>
              <a:buNone/>
              <a:defRPr/>
            </a:pPr>
            <a:r>
              <a:rPr lang="ar-EG" sz="3600" b="1">
                <a:solidFill>
                  <a:srgbClr val="632523"/>
                </a:solidFill>
              </a:rPr>
              <a:t>يستطيع أي شخص أن يقدم خدمة الإسعافات الأولية بشرط أن يكون مدربا بطريقة صحيحة على عمل مثل هذه الإجراءات الأولية في مراكز مخصصة لذلك أو في المنزل أو الشارع ويتم اللجوء إلى الإسعافات الأولية </a:t>
            </a:r>
            <a:r>
              <a:rPr lang="ar-EG" sz="3600" b="1">
                <a:solidFill>
                  <a:srgbClr val="FF0000"/>
                </a:solidFill>
              </a:rPr>
              <a:t>إمـــــــــا: </a:t>
            </a:r>
            <a:r>
              <a:rPr lang="ar-EG" sz="3600" b="1">
                <a:solidFill>
                  <a:srgbClr val="632523"/>
                </a:solidFill>
              </a:rPr>
              <a:t/>
            </a:r>
            <a:br>
              <a:rPr lang="ar-EG" sz="3600" b="1">
                <a:solidFill>
                  <a:srgbClr val="632523"/>
                </a:solidFill>
              </a:rPr>
            </a:br>
            <a:r>
              <a:rPr lang="ar-EG" sz="3600" b="1">
                <a:solidFill>
                  <a:srgbClr val="632523"/>
                </a:solidFill>
              </a:rPr>
              <a:t>- لتعذر وجود الطبيب وذلك بالنسبة للحالات الحرجة . </a:t>
            </a:r>
            <a:br>
              <a:rPr lang="ar-EG" sz="3600" b="1">
                <a:solidFill>
                  <a:srgbClr val="632523"/>
                </a:solidFill>
              </a:rPr>
            </a:br>
            <a:r>
              <a:rPr lang="ar-EG" sz="3600" b="1">
                <a:solidFill>
                  <a:srgbClr val="632523"/>
                </a:solidFill>
              </a:rPr>
              <a:t>- أو عندما تكون الإصابة لا تحتاج للتدخل الطبي . </a:t>
            </a:r>
            <a:br>
              <a:rPr lang="ar-EG" sz="3600" b="1">
                <a:solidFill>
                  <a:srgbClr val="632523"/>
                </a:solidFill>
              </a:rPr>
            </a:br>
            <a:endParaRPr lang="ar-EG" sz="3600">
              <a:solidFill>
                <a:srgbClr val="632523"/>
              </a:solidFill>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fade">
                                      <p:cBhvr>
                                        <p:cTn id="7" dur="800" decel="100000"/>
                                        <p:tgtEl>
                                          <p:spTgt spid="2">
                                            <p:txEl>
                                              <p:charRg st="4294967295" end="4294967295"/>
                                            </p:txEl>
                                          </p:spTgt>
                                        </p:tgtEl>
                                      </p:cBhvr>
                                    </p:animEffect>
                                    <p:anim calcmode="lin" valueType="num">
                                      <p:cBhvr>
                                        <p:cTn id="8" dur="800" decel="100000" fill="hold"/>
                                        <p:tgtEl>
                                          <p:spTgt spid="2">
                                            <p:txEl>
                                              <p:charRg st="4294967295" end="4294967295"/>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
                                            <p:txEl>
                                              <p:charRg st="4294967295" end="4294967295"/>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
                                            <p:txEl>
                                              <p:charRg st="4294967295" end="4294967295"/>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xEl>
                                              <p:charRg st="4294967295" end="4294967295"/>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xEl>
                                              <p:charRg st="4294967295" end="4294967295"/>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7171">
                                            <p:txEl>
                                              <p:pRg st="0" end="0"/>
                                            </p:txEl>
                                          </p:spTgt>
                                        </p:tgtEl>
                                        <p:attrNameLst>
                                          <p:attrName>style.visibility</p:attrName>
                                        </p:attrNameLst>
                                      </p:cBhvr>
                                      <p:to>
                                        <p:strVal val="visible"/>
                                      </p:to>
                                    </p:set>
                                    <p:animEffect transition="in" filter="fade">
                                      <p:cBhvr>
                                        <p:cTn id="17" dur="1000"/>
                                        <p:tgtEl>
                                          <p:spTgt spid="7171">
                                            <p:txEl>
                                              <p:pRg st="0" end="0"/>
                                            </p:txEl>
                                          </p:spTgt>
                                        </p:tgtEl>
                                      </p:cBhvr>
                                    </p:animEffect>
                                    <p:anim calcmode="lin" valueType="num">
                                      <p:cBhvr>
                                        <p:cTn id="1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68738" y="214313"/>
            <a:ext cx="5883275" cy="541337"/>
          </a:xfrm>
          <a:solidFill>
            <a:schemeClr val="tx2">
              <a:lumMod val="40000"/>
              <a:lumOff val="60000"/>
            </a:schemeClr>
          </a:solidFill>
          <a:ln>
            <a:solidFill>
              <a:schemeClr val="accent1">
                <a:lumMod val="75000"/>
              </a:schemeClr>
            </a:solidFill>
          </a:ln>
        </p:spPr>
        <p:txBody>
          <a:bodyPr anchor="t">
            <a:normAutofit fontScale="90000"/>
          </a:bodyPr>
          <a:lstStyle/>
          <a:p>
            <a:pPr algn="l">
              <a:defRPr/>
            </a:pPr>
            <a:r>
              <a:rPr lang="ar-EG" sz="3600" b="1"/>
              <a:t>الهدف من تقديم الإسعافات الأولية </a:t>
            </a:r>
            <a:r>
              <a:rPr lang="ar-SA" sz="3600" b="1"/>
              <a:t>:</a:t>
            </a:r>
            <a:endParaRPr lang="ar-EG" sz="3600" b="1"/>
          </a:p>
        </p:txBody>
      </p:sp>
      <p:sp>
        <p:nvSpPr>
          <p:cNvPr id="8195" name="Text Placeholder 2"/>
          <p:cNvSpPr>
            <a:spLocks noGrp="1"/>
          </p:cNvSpPr>
          <p:nvPr>
            <p:ph type="body" idx="4294967295"/>
          </p:nvPr>
        </p:nvSpPr>
        <p:spPr>
          <a:xfrm>
            <a:off x="309563" y="1000125"/>
            <a:ext cx="9209087" cy="5643563"/>
          </a:xfrm>
          <a:solidFill>
            <a:schemeClr val="accent1">
              <a:lumMod val="20000"/>
              <a:lumOff val="80000"/>
            </a:schemeClr>
          </a:solidFill>
          <a:ln>
            <a:solidFill>
              <a:schemeClr val="tx2">
                <a:lumMod val="60000"/>
                <a:lumOff val="40000"/>
              </a:schemeClr>
            </a:solidFill>
          </a:ln>
        </p:spPr>
        <p:txBody>
          <a:bodyPr anchor="b">
            <a:normAutofit/>
          </a:bodyPr>
          <a:lstStyle/>
          <a:p>
            <a:pPr marL="0" indent="0">
              <a:buFont typeface="Wingdings" pitchFamily="2" charset="2"/>
              <a:buNone/>
              <a:defRPr/>
            </a:pPr>
            <a:r>
              <a:rPr lang="ar-EG" sz="4400" b="1">
                <a:solidFill>
                  <a:srgbClr val="254061"/>
                </a:solidFill>
              </a:rPr>
              <a:t>الحد من تداعيات الجرح أو الإعاقة . تدعيم الحياة في الحالات الحرجة .</a:t>
            </a:r>
            <a:br>
              <a:rPr lang="ar-EG" sz="4400" b="1">
                <a:solidFill>
                  <a:srgbClr val="254061"/>
                </a:solidFill>
              </a:rPr>
            </a:br>
            <a:r>
              <a:rPr lang="ar-EG" sz="4400" b="1">
                <a:solidFill>
                  <a:srgbClr val="254061"/>
                </a:solidFill>
              </a:rPr>
              <a:t>- تنمية روح العون والمساعدة في الآخرين </a:t>
            </a:r>
            <a:br>
              <a:rPr lang="ar-EG" sz="4400" b="1">
                <a:solidFill>
                  <a:srgbClr val="254061"/>
                </a:solidFill>
              </a:rPr>
            </a:br>
            <a:r>
              <a:rPr lang="ar-EG" sz="4400" b="1">
                <a:solidFill>
                  <a:srgbClr val="254061"/>
                </a:solidFill>
              </a:rPr>
              <a:t>- فالشخص الذي يقوم بتقديم الإسعافات الأولية هو شخص عادي لا يشترط أن يكون في مجال الطب وانما تتوافر لديه المعلومات التي تمكنه من إنقاذ حياة المريض أو المصاب.</a:t>
            </a:r>
            <a:br>
              <a:rPr lang="ar-EG" sz="4400" b="1">
                <a:solidFill>
                  <a:srgbClr val="254061"/>
                </a:solidFill>
              </a:rPr>
            </a:br>
            <a:endParaRPr lang="ar-EG" sz="4400">
              <a:solidFill>
                <a:srgbClr val="254061"/>
              </a:solidFill>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 calcmode="lin" valueType="num">
                                      <p:cBhvr>
                                        <p:cTn id="7" dur="2000" fill="hold"/>
                                        <p:tgtEl>
                                          <p:spTgt spid="2">
                                            <p:txEl>
                                              <p:charRg st="4294967295" end="4294967295"/>
                                            </p:txEl>
                                          </p:spTgt>
                                        </p:tgtEl>
                                        <p:attrNameLst>
                                          <p:attrName>ppt_w</p:attrName>
                                        </p:attrNameLst>
                                      </p:cBhvr>
                                      <p:tavLst>
                                        <p:tav tm="0">
                                          <p:val>
                                            <p:strVal val="#ppt_w*2.5"/>
                                          </p:val>
                                        </p:tav>
                                        <p:tav tm="100000">
                                          <p:val>
                                            <p:strVal val="#ppt_w"/>
                                          </p:val>
                                        </p:tav>
                                      </p:tavLst>
                                    </p:anim>
                                    <p:anim calcmode="lin" valueType="num">
                                      <p:cBhvr>
                                        <p:cTn id="8" dur="2000" fill="hold"/>
                                        <p:tgtEl>
                                          <p:spTgt spid="2">
                                            <p:txEl>
                                              <p:charRg st="4294967295" end="4294967295"/>
                                            </p:txEl>
                                          </p:spTgt>
                                        </p:tgtEl>
                                        <p:attrNameLst>
                                          <p:attrName>ppt_h</p:attrName>
                                        </p:attrNameLst>
                                      </p:cBhvr>
                                      <p:tavLst>
                                        <p:tav tm="0">
                                          <p:val>
                                            <p:strVal val="#ppt_h"/>
                                          </p:val>
                                        </p:tav>
                                        <p:tav tm="100000">
                                          <p:val>
                                            <p:strVal val="#ppt_h"/>
                                          </p:val>
                                        </p:tav>
                                      </p:tavLst>
                                    </p:anim>
                                    <p:anim calcmode="lin" valueType="num">
                                      <p:cBhvr>
                                        <p:cTn id="9" dur="2000" fill="hold"/>
                                        <p:tgtEl>
                                          <p:spTgt spid="2">
                                            <p:txEl>
                                              <p:charRg st="4294967295" end="4294967295"/>
                                            </p:txEl>
                                          </p:spTgt>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
                                            <p:txEl>
                                              <p:charRg st="4294967295" end="4294967295"/>
                                            </p:txEl>
                                          </p:spTgt>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195">
                                            <p:txEl>
                                              <p:pRg st="0" end="0"/>
                                            </p:txEl>
                                          </p:spTgt>
                                        </p:tgtEl>
                                        <p:attrNameLst>
                                          <p:attrName>style.visibility</p:attrName>
                                        </p:attrNameLst>
                                      </p:cBhvr>
                                      <p:to>
                                        <p:strVal val="visible"/>
                                      </p:to>
                                    </p:set>
                                    <p:animEffect transition="in" filter="wipe(left)">
                                      <p:cBhvr>
                                        <p:cTn id="16" dur="5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60800" y="333375"/>
            <a:ext cx="5480050" cy="660400"/>
          </a:xfrm>
          <a:solidFill>
            <a:schemeClr val="accent6">
              <a:lumMod val="40000"/>
              <a:lumOff val="60000"/>
            </a:schemeClr>
          </a:solidFill>
          <a:ln>
            <a:solidFill>
              <a:schemeClr val="accent2"/>
            </a:solidFill>
          </a:ln>
        </p:spPr>
        <p:txBody>
          <a:bodyPr anchor="t">
            <a:normAutofit fontScale="90000"/>
          </a:bodyPr>
          <a:lstStyle/>
          <a:p>
            <a:pPr>
              <a:defRPr/>
            </a:pPr>
            <a:r>
              <a:rPr lang="ar-EG" sz="4000" b="1">
                <a:solidFill>
                  <a:srgbClr val="10253F"/>
                </a:solidFill>
              </a:rPr>
              <a:t>أساسيات الإسعافات الأولية:</a:t>
            </a:r>
          </a:p>
        </p:txBody>
      </p:sp>
      <p:sp>
        <p:nvSpPr>
          <p:cNvPr id="3" name="Text Placeholder 2"/>
          <p:cNvSpPr>
            <a:spLocks noGrp="1"/>
          </p:cNvSpPr>
          <p:nvPr>
            <p:ph type="body" idx="4294967295"/>
          </p:nvPr>
        </p:nvSpPr>
        <p:spPr>
          <a:xfrm>
            <a:off x="0" y="3000375"/>
            <a:ext cx="9364663" cy="3857625"/>
          </a:xfrm>
        </p:spPr>
        <p:txBody>
          <a:bodyPr anchor="b"/>
          <a:lstStyle/>
          <a:p>
            <a:pPr marL="0" indent="0">
              <a:lnSpc>
                <a:spcPct val="90000"/>
              </a:lnSpc>
              <a:buClr>
                <a:srgbClr val="9BBB59"/>
              </a:buClr>
              <a:buFont typeface="Wingdings" pitchFamily="2" charset="2"/>
              <a:buNone/>
            </a:pPr>
            <a:r>
              <a:rPr lang="ar-EG" sz="3300" b="1" smtClean="0">
                <a:solidFill>
                  <a:srgbClr val="414507"/>
                </a:solidFill>
                <a:cs typeface="Arial" pitchFamily="34" charset="0"/>
              </a:rPr>
              <a:t/>
            </a:r>
            <a:br>
              <a:rPr lang="ar-EG" sz="3300" b="1" smtClean="0">
                <a:solidFill>
                  <a:srgbClr val="414507"/>
                </a:solidFill>
                <a:cs typeface="Arial" pitchFamily="34" charset="0"/>
              </a:rPr>
            </a:br>
            <a:r>
              <a:rPr lang="ar-EG" sz="3300" b="1" smtClean="0">
                <a:solidFill>
                  <a:srgbClr val="414507"/>
                </a:solidFill>
                <a:cs typeface="Arial" pitchFamily="34" charset="0"/>
              </a:rPr>
              <a:t> </a:t>
            </a:r>
            <a:r>
              <a:rPr lang="ar-SA" sz="3300" b="1" smtClean="0">
                <a:solidFill>
                  <a:schemeClr val="hlink"/>
                </a:solidFill>
                <a:cs typeface="Arial" pitchFamily="34" charset="0"/>
              </a:rPr>
              <a:t>-</a:t>
            </a:r>
            <a:r>
              <a:rPr lang="ar-EG" sz="3300" b="1" smtClean="0">
                <a:solidFill>
                  <a:schemeClr val="hlink"/>
                </a:solidFill>
                <a:cs typeface="Arial" pitchFamily="34" charset="0"/>
              </a:rPr>
              <a:t>فهم قواعد الإسعافات الأولية ومسئولياتها </a:t>
            </a:r>
          </a:p>
          <a:p>
            <a:pPr marL="0" indent="0">
              <a:lnSpc>
                <a:spcPct val="90000"/>
              </a:lnSpc>
              <a:buClr>
                <a:srgbClr val="9BBB59"/>
              </a:buClr>
              <a:buFont typeface="Wingdings" pitchFamily="2" charset="2"/>
              <a:buNone/>
            </a:pPr>
            <a:r>
              <a:rPr lang="ar-SA" sz="3300" b="1" smtClean="0">
                <a:solidFill>
                  <a:schemeClr val="hlink"/>
                </a:solidFill>
                <a:cs typeface="Arial" pitchFamily="34" charset="0"/>
              </a:rPr>
              <a:t>-</a:t>
            </a:r>
            <a:r>
              <a:rPr lang="ar-EG" sz="3300" b="1" smtClean="0">
                <a:solidFill>
                  <a:schemeClr val="hlink"/>
                </a:solidFill>
                <a:cs typeface="Arial" pitchFamily="34" charset="0"/>
              </a:rPr>
              <a:t>إدراك أهمية تأمين موقع الحادث ، وعزل الجسم </a:t>
            </a:r>
          </a:p>
          <a:p>
            <a:pPr marL="0" indent="0">
              <a:lnSpc>
                <a:spcPct val="90000"/>
              </a:lnSpc>
              <a:buClr>
                <a:srgbClr val="9BBB59"/>
              </a:buClr>
              <a:buFont typeface="Wingdings" pitchFamily="2" charset="2"/>
              <a:buNone/>
            </a:pPr>
            <a:r>
              <a:rPr lang="ar-SA" sz="3300" b="1" smtClean="0">
                <a:solidFill>
                  <a:schemeClr val="hlink"/>
                </a:solidFill>
                <a:cs typeface="Arial" pitchFamily="34" charset="0"/>
              </a:rPr>
              <a:t>-</a:t>
            </a:r>
            <a:r>
              <a:rPr lang="ar-EG" sz="3300" b="1" smtClean="0">
                <a:solidFill>
                  <a:schemeClr val="hlink"/>
                </a:solidFill>
                <a:cs typeface="Arial" pitchFamily="34" charset="0"/>
              </a:rPr>
              <a:t>تقييم مكان الحادث </a:t>
            </a:r>
            <a:endParaRPr lang="ar-SA" sz="3300" b="1" smtClean="0">
              <a:solidFill>
                <a:schemeClr val="hlink"/>
              </a:solidFill>
              <a:cs typeface="Arial" pitchFamily="34" charset="0"/>
            </a:endParaRPr>
          </a:p>
          <a:p>
            <a:pPr marL="0" indent="0">
              <a:lnSpc>
                <a:spcPct val="90000"/>
              </a:lnSpc>
              <a:buClr>
                <a:srgbClr val="9BBB59"/>
              </a:buClr>
              <a:buFont typeface="Wingdings" pitchFamily="2" charset="2"/>
              <a:buNone/>
            </a:pPr>
            <a:r>
              <a:rPr lang="ar-SA" sz="3300" b="1" smtClean="0">
                <a:solidFill>
                  <a:schemeClr val="hlink"/>
                </a:solidFill>
                <a:cs typeface="Arial" pitchFamily="34" charset="0"/>
              </a:rPr>
              <a:t>-</a:t>
            </a:r>
            <a:r>
              <a:rPr lang="ar-EG" sz="3300" b="1" smtClean="0">
                <a:solidFill>
                  <a:schemeClr val="hlink"/>
                </a:solidFill>
                <a:cs typeface="Arial" pitchFamily="34" charset="0"/>
              </a:rPr>
              <a:t>الوضع الملائم للمريض أو المصاب </a:t>
            </a:r>
          </a:p>
          <a:p>
            <a:pPr marL="0" indent="0">
              <a:lnSpc>
                <a:spcPct val="90000"/>
              </a:lnSpc>
              <a:buClr>
                <a:srgbClr val="9BBB59"/>
              </a:buClr>
              <a:buFont typeface="Wingdings" pitchFamily="2" charset="2"/>
              <a:buNone/>
            </a:pPr>
            <a:r>
              <a:rPr lang="ar-SA" sz="3300" b="1" smtClean="0">
                <a:solidFill>
                  <a:schemeClr val="hlink"/>
                </a:solidFill>
                <a:cs typeface="Arial" pitchFamily="34" charset="0"/>
              </a:rPr>
              <a:t>-</a:t>
            </a:r>
            <a:r>
              <a:rPr lang="ar-EG" sz="3300" b="1" smtClean="0">
                <a:solidFill>
                  <a:schemeClr val="hlink"/>
                </a:solidFill>
                <a:cs typeface="Arial" pitchFamily="34" charset="0"/>
              </a:rPr>
              <a:t>توافر المعلومات العامة لديه عن جسم الإنسان وتشريحه ، وأعضائه وأجهزته المختلفة .</a:t>
            </a:r>
            <a:r>
              <a:rPr lang="ar-EG" sz="3300" b="1" smtClean="0">
                <a:solidFill>
                  <a:srgbClr val="414507"/>
                </a:solidFill>
                <a:cs typeface="Arial" pitchFamily="34" charset="0"/>
              </a:rPr>
              <a:t> </a:t>
            </a:r>
          </a:p>
          <a:p>
            <a:pPr marL="0" indent="0">
              <a:lnSpc>
                <a:spcPct val="90000"/>
              </a:lnSpc>
              <a:buClr>
                <a:srgbClr val="9BBB59"/>
              </a:buClr>
              <a:buFont typeface="Wingdings 2" pitchFamily="18" charset="2"/>
              <a:buNone/>
            </a:pPr>
            <a:endParaRPr lang="ar-EG" sz="1700" b="1" smtClean="0">
              <a:solidFill>
                <a:srgbClr val="414507"/>
              </a:solidFill>
              <a:cs typeface="Arial" pitchFamily="34" charset="0"/>
            </a:endParaRPr>
          </a:p>
          <a:p>
            <a:pPr marL="0" indent="0">
              <a:lnSpc>
                <a:spcPct val="90000"/>
              </a:lnSpc>
              <a:buClr>
                <a:srgbClr val="9BBB59"/>
              </a:buClr>
              <a:buFont typeface="Wingdings 2" pitchFamily="18" charset="2"/>
              <a:buNone/>
            </a:pPr>
            <a:endParaRPr lang="ar-EG" sz="1700" b="1" smtClean="0">
              <a:solidFill>
                <a:srgbClr val="898989"/>
              </a:solidFill>
              <a:cs typeface="Arial" pitchFamily="34" charset="0"/>
            </a:endParaRPr>
          </a:p>
          <a:p>
            <a:pPr marL="0" indent="0">
              <a:lnSpc>
                <a:spcPct val="90000"/>
              </a:lnSpc>
              <a:buClr>
                <a:srgbClr val="9BBB59"/>
              </a:buClr>
              <a:buFont typeface="Wingdings 2" pitchFamily="18" charset="2"/>
              <a:buNone/>
            </a:pPr>
            <a:endParaRPr lang="ar-EG" sz="1700" b="1" smtClean="0">
              <a:solidFill>
                <a:srgbClr val="898989"/>
              </a:solidFill>
              <a:cs typeface="Arial" pitchFamily="34" charset="0"/>
            </a:endParaRPr>
          </a:p>
          <a:p>
            <a:pPr marL="0" indent="0">
              <a:lnSpc>
                <a:spcPct val="90000"/>
              </a:lnSpc>
              <a:buClr>
                <a:srgbClr val="9BBB59"/>
              </a:buClr>
              <a:buFont typeface="Wingdings 2" pitchFamily="18" charset="2"/>
              <a:buNone/>
            </a:pPr>
            <a:endParaRPr lang="ar-EG" sz="1700" smtClean="0">
              <a:solidFill>
                <a:srgbClr val="898989"/>
              </a:solidFill>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2">
                                            <p:txEl>
                                              <p:charRg st="4294967295" end="4294967295"/>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898"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898"/>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79888" y="430213"/>
            <a:ext cx="1857375" cy="857250"/>
          </a:xfrm>
          <a:solidFill>
            <a:schemeClr val="accent1">
              <a:lumMod val="20000"/>
              <a:lumOff val="80000"/>
            </a:schemeClr>
          </a:solidFill>
          <a:ln>
            <a:solidFill>
              <a:schemeClr val="tx2">
                <a:lumMod val="60000"/>
                <a:lumOff val="40000"/>
              </a:schemeClr>
            </a:solidFill>
          </a:ln>
        </p:spPr>
        <p:txBody>
          <a:bodyPr anchor="t">
            <a:normAutofit/>
          </a:bodyPr>
          <a:lstStyle/>
          <a:p>
            <a:pPr>
              <a:defRPr/>
            </a:pPr>
            <a:r>
              <a:rPr lang="ar-EG" sz="4000" b="1">
                <a:solidFill>
                  <a:srgbClr val="FF0000"/>
                </a:solidFill>
              </a:rPr>
              <a:t>النبض</a:t>
            </a:r>
            <a:r>
              <a:rPr lang="ar-EG" sz="4000" b="1"/>
              <a:t> </a:t>
            </a:r>
          </a:p>
        </p:txBody>
      </p:sp>
      <p:sp>
        <p:nvSpPr>
          <p:cNvPr id="10243" name="Text Placeholder 2"/>
          <p:cNvSpPr>
            <a:spLocks noGrp="1"/>
          </p:cNvSpPr>
          <p:nvPr>
            <p:ph type="body" idx="4294967295"/>
          </p:nvPr>
        </p:nvSpPr>
        <p:spPr>
          <a:xfrm>
            <a:off x="4953000" y="1643063"/>
            <a:ext cx="4705350" cy="571500"/>
          </a:xfrm>
        </p:spPr>
        <p:txBody>
          <a:bodyPr anchor="b"/>
          <a:lstStyle/>
          <a:p>
            <a:pPr marL="0" indent="0">
              <a:lnSpc>
                <a:spcPct val="90000"/>
              </a:lnSpc>
              <a:buFont typeface="Wingdings" pitchFamily="2" charset="2"/>
              <a:buNone/>
            </a:pPr>
            <a:r>
              <a:rPr lang="ar-EG" sz="3300" smtClean="0">
                <a:solidFill>
                  <a:srgbClr val="FF0000"/>
                </a:solidFill>
                <a:cs typeface="Arial" pitchFamily="34" charset="0"/>
              </a:rPr>
              <a:t>كيف يتم تقييم النبض </a:t>
            </a:r>
            <a:r>
              <a:rPr lang="ar-SA" sz="3300" smtClean="0">
                <a:solidFill>
                  <a:srgbClr val="FF0000"/>
                </a:solidFill>
                <a:cs typeface="Arial" pitchFamily="34" charset="0"/>
              </a:rPr>
              <a:t>؟</a:t>
            </a:r>
            <a:endParaRPr lang="ar-EG" sz="3300" smtClean="0">
              <a:solidFill>
                <a:srgbClr val="FF0000"/>
              </a:solidFill>
              <a:cs typeface="Arial" pitchFamily="34" charset="0"/>
            </a:endParaRPr>
          </a:p>
          <a:p>
            <a:pPr marL="0" indent="0">
              <a:lnSpc>
                <a:spcPct val="90000"/>
              </a:lnSpc>
              <a:buFont typeface="Wingdings" pitchFamily="2" charset="2"/>
              <a:buNone/>
            </a:pPr>
            <a:endParaRPr lang="ar-EG" sz="1700" smtClean="0">
              <a:solidFill>
                <a:srgbClr val="898989"/>
              </a:solidFill>
              <a:cs typeface="Arial" pitchFamily="34" charset="0"/>
            </a:endParaRPr>
          </a:p>
        </p:txBody>
      </p:sp>
      <p:pic>
        <p:nvPicPr>
          <p:cNvPr id="12292" name="Picture 3" descr="http://img.webmd.com/dtmcms/live/webmd/consumer_assets/site_images/media/medical/hw/hwkb17_071.jpg"/>
          <p:cNvPicPr>
            <a:picLocks noChangeAspect="1" noChangeArrowheads="1"/>
          </p:cNvPicPr>
          <p:nvPr/>
        </p:nvPicPr>
        <p:blipFill>
          <a:blip r:embed="rId2" cstate="print"/>
          <a:srcRect/>
          <a:stretch>
            <a:fillRect/>
          </a:stretch>
        </p:blipFill>
        <p:spPr bwMode="auto">
          <a:xfrm>
            <a:off x="584200" y="3500438"/>
            <a:ext cx="6784975" cy="2857500"/>
          </a:xfrm>
          <a:prstGeom prst="rect">
            <a:avLst/>
          </a:prstGeom>
          <a:solidFill>
            <a:schemeClr val="hlink"/>
          </a:solidFill>
          <a:ln w="9525">
            <a:noFill/>
            <a:miter lim="800000"/>
            <a:headEnd/>
            <a:tailEnd/>
          </a:ln>
        </p:spPr>
      </p:pic>
      <p:sp>
        <p:nvSpPr>
          <p:cNvPr id="10245" name="Rectangle 4"/>
          <p:cNvSpPr>
            <a:spLocks noChangeArrowheads="1"/>
          </p:cNvSpPr>
          <p:nvPr/>
        </p:nvSpPr>
        <p:spPr bwMode="auto">
          <a:xfrm>
            <a:off x="2690813" y="2420938"/>
            <a:ext cx="4289425" cy="650875"/>
          </a:xfrm>
          <a:prstGeom prst="rect">
            <a:avLst/>
          </a:prstGeom>
          <a:solidFill>
            <a:schemeClr val="accent2">
              <a:lumMod val="20000"/>
              <a:lumOff val="80000"/>
            </a:schemeClr>
          </a:solidFill>
          <a:ln w="9525">
            <a:solidFill>
              <a:schemeClr val="tx2">
                <a:lumMod val="40000"/>
                <a:lumOff val="60000"/>
              </a:schemeClr>
            </a:solidFill>
            <a:miter lim="800000"/>
            <a:headEnd/>
            <a:tailEnd/>
          </a:ln>
        </p:spPr>
        <p:txBody>
          <a:bodyPr>
            <a:spAutoFit/>
          </a:bodyPr>
          <a:lstStyle/>
          <a:p>
            <a:pPr>
              <a:defRPr/>
            </a:pPr>
            <a:r>
              <a:rPr lang="ar-SA" sz="3600" b="1" dirty="0">
                <a:solidFill>
                  <a:schemeClr val="accent2">
                    <a:lumMod val="75000"/>
                  </a:schemeClr>
                </a:solidFill>
                <a:latin typeface="Constantia" pitchFamily="18" charset="0"/>
                <a:cs typeface="Majalla UI"/>
              </a:rPr>
              <a:t>الشريان الكعبري </a:t>
            </a:r>
            <a:endParaRPr lang="ar-EG" sz="3600" dirty="0">
              <a:solidFill>
                <a:schemeClr val="accent2">
                  <a:lumMod val="75000"/>
                </a:schemeClr>
              </a:solidFill>
              <a:latin typeface="Constantia" pitchFamily="18" charset="0"/>
              <a:cs typeface="Majalla UI"/>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fade">
                                      <p:cBhvr>
                                        <p:cTn id="7" dur="768" decel="100000"/>
                                        <p:tgtEl>
                                          <p:spTgt spid="2">
                                            <p:txEl>
                                              <p:charRg st="4294967295" end="4294967295"/>
                                            </p:txEl>
                                          </p:spTgt>
                                        </p:tgtEl>
                                      </p:cBhvr>
                                    </p:animEffect>
                                    <p:animScale>
                                      <p:cBhvr>
                                        <p:cTn id="8" dur="768" decel="100000"/>
                                        <p:tgtEl>
                                          <p:spTgt spid="2">
                                            <p:txEl>
                                              <p:charRg st="4294967295" end="4294967295"/>
                                            </p:txEl>
                                          </p:spTgt>
                                        </p:tgtEl>
                                      </p:cBhvr>
                                      <p:from x="10000" y="10000"/>
                                      <p:to x="200000" y="450000"/>
                                    </p:animScale>
                                    <p:animScale>
                                      <p:cBhvr>
                                        <p:cTn id="9" dur="1230" accel="100000" fill="hold">
                                          <p:stCondLst>
                                            <p:cond delay="768"/>
                                          </p:stCondLst>
                                        </p:cTn>
                                        <p:tgtEl>
                                          <p:spTgt spid="2">
                                            <p:txEl>
                                              <p:charRg st="4294967295" end="4294967295"/>
                                            </p:txEl>
                                          </p:spTgt>
                                        </p:tgtEl>
                                      </p:cBhvr>
                                      <p:from x="200000" y="450000"/>
                                      <p:to x="100000" y="100000"/>
                                    </p:animScale>
                                    <p:set>
                                      <p:cBhvr>
                                        <p:cTn id="10" dur="768" fill="hold"/>
                                        <p:tgtEl>
                                          <p:spTgt spid="2">
                                            <p:txEl>
                                              <p:charRg st="4294967295" end="4294967295"/>
                                            </p:txEl>
                                          </p:spTgt>
                                        </p:tgtEl>
                                        <p:attrNameLst>
                                          <p:attrName>ppt_x</p:attrName>
                                        </p:attrNameLst>
                                      </p:cBhvr>
                                      <p:to>
                                        <p:strVal val="(0.5)"/>
                                      </p:to>
                                    </p:set>
                                    <p:anim from="(0.5)" to="(#ppt_x)" calcmode="lin" valueType="num">
                                      <p:cBhvr>
                                        <p:cTn id="11" dur="1230" accel="100000" fill="hold">
                                          <p:stCondLst>
                                            <p:cond delay="768"/>
                                          </p:stCondLst>
                                        </p:cTn>
                                        <p:tgtEl>
                                          <p:spTgt spid="2">
                                            <p:txEl>
                                              <p:charRg st="4294967295" end="4294967295"/>
                                            </p:txEl>
                                          </p:spTgt>
                                        </p:tgtEl>
                                        <p:attrNameLst>
                                          <p:attrName>ppt_x</p:attrName>
                                        </p:attrNameLst>
                                      </p:cBhvr>
                                    </p:anim>
                                    <p:set>
                                      <p:cBhvr>
                                        <p:cTn id="12" dur="768" fill="hold"/>
                                        <p:tgtEl>
                                          <p:spTgt spid="2">
                                            <p:txEl>
                                              <p:charRg st="4294967295" end="4294967295"/>
                                            </p:txEl>
                                          </p:spTgt>
                                        </p:tgtEl>
                                        <p:attrNameLst>
                                          <p:attrName>ppt_y</p:attrName>
                                        </p:attrNameLst>
                                      </p:cBhvr>
                                      <p:to>
                                        <p:strVal val="(#ppt_y+0.4)"/>
                                      </p:to>
                                    </p:set>
                                    <p:anim from="(#ppt_y+0.4)" to="(#ppt_y)" calcmode="lin" valueType="num">
                                      <p:cBhvr>
                                        <p:cTn id="13" dur="1230" accel="100000" fill="hold">
                                          <p:stCondLst>
                                            <p:cond delay="768"/>
                                          </p:stCondLst>
                                        </p:cTn>
                                        <p:tgtEl>
                                          <p:spTgt spid="2">
                                            <p:txEl>
                                              <p:charRg st="4294967295" end="4294967295"/>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0243">
                                            <p:txEl>
                                              <p:pRg st="0" end="0"/>
                                            </p:txEl>
                                          </p:spTgt>
                                        </p:tgtEl>
                                        <p:attrNameLst>
                                          <p:attrName>style.visibility</p:attrName>
                                        </p:attrNameLst>
                                      </p:cBhvr>
                                      <p:to>
                                        <p:strVal val="visible"/>
                                      </p:to>
                                    </p:set>
                                    <p:anim calcmode="lin" valueType="num">
                                      <p:cBhvr>
                                        <p:cTn id="18" dur="500" fill="hold"/>
                                        <p:tgtEl>
                                          <p:spTgt spid="1024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0243">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24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3" descr="http://img.webmd.com/dtmcms/live/webmd/consumer_assets/site_images/media/medical/hw/hwkb17_070.jpg"/>
          <p:cNvPicPr>
            <a:picLocks noChangeAspect="1" noChangeArrowheads="1"/>
          </p:cNvPicPr>
          <p:nvPr/>
        </p:nvPicPr>
        <p:blipFill>
          <a:blip r:embed="rId2" cstate="print"/>
          <a:srcRect/>
          <a:stretch>
            <a:fillRect/>
          </a:stretch>
        </p:blipFill>
        <p:spPr bwMode="auto">
          <a:xfrm>
            <a:off x="1470025" y="1214438"/>
            <a:ext cx="6810375" cy="5143500"/>
          </a:xfrm>
          <a:prstGeom prst="rect">
            <a:avLst/>
          </a:prstGeom>
          <a:noFill/>
          <a:ln w="9525">
            <a:noFill/>
            <a:miter lim="800000"/>
            <a:headEnd/>
            <a:tailEnd/>
          </a:ln>
        </p:spPr>
      </p:pic>
      <p:sp>
        <p:nvSpPr>
          <p:cNvPr id="11268" name="Rectangle 5"/>
          <p:cNvSpPr>
            <a:spLocks noChangeArrowheads="1"/>
          </p:cNvSpPr>
          <p:nvPr/>
        </p:nvSpPr>
        <p:spPr bwMode="auto">
          <a:xfrm>
            <a:off x="1911350" y="188913"/>
            <a:ext cx="5381625" cy="833437"/>
          </a:xfrm>
          <a:prstGeom prst="rect">
            <a:avLst/>
          </a:prstGeom>
          <a:solidFill>
            <a:srgbClr val="CCC1DA"/>
          </a:solidFill>
          <a:ln w="9525">
            <a:solidFill>
              <a:srgbClr val="17375E"/>
            </a:solidFill>
            <a:miter lim="800000"/>
            <a:headEnd/>
            <a:tailEnd/>
          </a:ln>
        </p:spPr>
        <p:txBody>
          <a:bodyPr>
            <a:spAutoFit/>
          </a:bodyPr>
          <a:lstStyle/>
          <a:p>
            <a:pPr>
              <a:defRPr/>
            </a:pPr>
            <a:r>
              <a:rPr lang="ar-SA" sz="4800" b="1" dirty="0">
                <a:solidFill>
                  <a:schemeClr val="tx1">
                    <a:lumMod val="95000"/>
                    <a:lumOff val="5000"/>
                  </a:schemeClr>
                </a:solidFill>
                <a:latin typeface="Constantia" pitchFamily="18" charset="0"/>
                <a:cs typeface="Majalla UI"/>
              </a:rPr>
              <a:t>الشريان السباتي </a:t>
            </a:r>
            <a:endParaRPr lang="ar-EG" sz="4800" dirty="0">
              <a:solidFill>
                <a:schemeClr val="tx1">
                  <a:lumMod val="95000"/>
                  <a:lumOff val="5000"/>
                </a:schemeClr>
              </a:solidFill>
              <a:latin typeface="Constantia" pitchFamily="18" charset="0"/>
              <a:cs typeface="Majalla UI"/>
            </a:endParaRPr>
          </a:p>
        </p:txBody>
      </p:sp>
    </p:spTree>
  </p:cSld>
  <p:clrMapOvr>
    <a:masterClrMapping/>
  </p:clrMapOvr>
  <p:transition>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4675" y="428625"/>
            <a:ext cx="8712200" cy="5786438"/>
          </a:xfrm>
          <a:solidFill>
            <a:schemeClr val="accent2">
              <a:lumMod val="20000"/>
              <a:lumOff val="80000"/>
            </a:schemeClr>
          </a:solidFill>
          <a:ln>
            <a:solidFill>
              <a:schemeClr val="tx2">
                <a:lumMod val="60000"/>
                <a:lumOff val="40000"/>
              </a:schemeClr>
            </a:solidFill>
          </a:ln>
        </p:spPr>
        <p:txBody>
          <a:bodyPr anchor="t">
            <a:normAutofit fontScale="90000"/>
          </a:bodyPr>
          <a:lstStyle/>
          <a:p>
            <a:pPr>
              <a:defRPr/>
            </a:pPr>
            <a:r>
              <a:rPr lang="ar-EG" sz="4900" b="1">
                <a:solidFill>
                  <a:srgbClr val="262626"/>
                </a:solidFill>
              </a:rPr>
              <a:t>طريقة قياس النبض :</a:t>
            </a:r>
            <a:r>
              <a:rPr lang="ar-EG" sz="4900" b="1"/>
              <a:t/>
            </a:r>
            <a:br>
              <a:rPr lang="ar-EG" sz="4900" b="1"/>
            </a:br>
            <a:r>
              <a:rPr lang="ar-EG" sz="4900" b="1"/>
              <a:t>- </a:t>
            </a:r>
            <a:r>
              <a:rPr lang="ar-EG" sz="4900" b="1">
                <a:solidFill>
                  <a:srgbClr val="FF0000"/>
                </a:solidFill>
              </a:rPr>
              <a:t>ضع المريض في وضع مريح</a:t>
            </a:r>
            <a:br>
              <a:rPr lang="ar-EG" sz="4900" b="1">
                <a:solidFill>
                  <a:srgbClr val="FF0000"/>
                </a:solidFill>
              </a:rPr>
            </a:br>
            <a:r>
              <a:rPr lang="ar-EG" sz="4900" b="1">
                <a:solidFill>
                  <a:srgbClr val="FF0000"/>
                </a:solidFill>
              </a:rPr>
              <a:t>- حرك اصبعك السبابة والوسطى وثبتهما على مكان النبض</a:t>
            </a:r>
            <a:br>
              <a:rPr lang="ar-EG" sz="4900" b="1">
                <a:solidFill>
                  <a:srgbClr val="FF0000"/>
                </a:solidFill>
              </a:rPr>
            </a:br>
            <a:r>
              <a:rPr lang="ar-EG" sz="4900" b="1">
                <a:solidFill>
                  <a:srgbClr val="FF0000"/>
                </a:solidFill>
              </a:rPr>
              <a:t>- احسب عدد النبضات لمدة دقيقة</a:t>
            </a:r>
            <a:br>
              <a:rPr lang="ar-EG" sz="4900" b="1">
                <a:solidFill>
                  <a:srgbClr val="FF0000"/>
                </a:solidFill>
              </a:rPr>
            </a:br>
            <a:r>
              <a:rPr lang="ar-EG" sz="4900" b="1">
                <a:solidFill>
                  <a:srgbClr val="FF0000"/>
                </a:solidFill>
              </a:rPr>
              <a:t>- اثناء قياس النبض لاحظ قوة النبض وسرعته</a:t>
            </a:r>
            <a:br>
              <a:rPr lang="ar-EG" sz="4900" b="1">
                <a:solidFill>
                  <a:srgbClr val="FF0000"/>
                </a:solidFill>
              </a:rPr>
            </a:br>
            <a:endParaRPr lang="ar-EG" sz="49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fade">
                                      <p:cBhvr>
                                        <p:cTn id="7" dur="600">
                                          <p:stCondLst>
                                            <p:cond delay="0"/>
                                          </p:stCondLst>
                                        </p:cTn>
                                        <p:tgtEl>
                                          <p:spTgt spid="2">
                                            <p:txEl>
                                              <p:charRg st="4294967295" end="4294967295"/>
                                            </p:txEl>
                                          </p:spTgt>
                                        </p:tgtEl>
                                      </p:cBhvr>
                                    </p:animEffect>
                                    <p:anim calcmode="lin" valueType="num">
                                      <p:cBhvr>
                                        <p:cTn id="8" dur="600" fill="hold">
                                          <p:stCondLst>
                                            <p:cond delay="0"/>
                                          </p:stCondLst>
                                        </p:cTn>
                                        <p:tgtEl>
                                          <p:spTgt spid="2">
                                            <p:txEl>
                                              <p:charRg st="4294967295" end="4294967295"/>
                                            </p:txEl>
                                          </p:spTgt>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2">
                                            <p:txEl>
                                              <p:charRg st="4294967295" end="4294967295"/>
                                            </p:txEl>
                                          </p:spTgt>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2">
                                            <p:txEl>
                                              <p:charRg st="4294967295" end="4294967295"/>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547813" y="430213"/>
            <a:ext cx="7850187" cy="984250"/>
          </a:xfrm>
          <a:solidFill>
            <a:schemeClr val="accent1">
              <a:lumMod val="20000"/>
              <a:lumOff val="80000"/>
            </a:schemeClr>
          </a:solidFill>
          <a:ln>
            <a:solidFill>
              <a:schemeClr val="accent2">
                <a:lumMod val="50000"/>
              </a:schemeClr>
            </a:solidFill>
          </a:ln>
        </p:spPr>
        <p:txBody>
          <a:bodyPr>
            <a:normAutofit/>
          </a:bodyPr>
          <a:lstStyle/>
          <a:p>
            <a:pPr>
              <a:defRPr/>
            </a:pPr>
            <a:r>
              <a:rPr lang="ar-EG" sz="5700">
                <a:solidFill>
                  <a:srgbClr val="FF0000"/>
                </a:solidFill>
              </a:rPr>
              <a:t>التعرف على الوظائف الحيوية</a:t>
            </a:r>
          </a:p>
        </p:txBody>
      </p:sp>
      <p:sp>
        <p:nvSpPr>
          <p:cNvPr id="13315" name="Subtitle 2"/>
          <p:cNvSpPr>
            <a:spLocks noGrp="1"/>
          </p:cNvSpPr>
          <p:nvPr>
            <p:ph type="subTitle" idx="4294967295"/>
          </p:nvPr>
        </p:nvSpPr>
        <p:spPr>
          <a:xfrm>
            <a:off x="0" y="1500188"/>
            <a:ext cx="9906000" cy="5357812"/>
          </a:xfrm>
        </p:spPr>
        <p:txBody>
          <a:bodyPr/>
          <a:lstStyle/>
          <a:p>
            <a:pPr marL="0" indent="0">
              <a:lnSpc>
                <a:spcPct val="90000"/>
              </a:lnSpc>
              <a:buFont typeface="Wingdings" pitchFamily="2" charset="2"/>
              <a:buNone/>
            </a:pPr>
            <a:r>
              <a:rPr lang="ar-EG" sz="2800" b="1" smtClean="0">
                <a:solidFill>
                  <a:srgbClr val="898989"/>
                </a:solidFill>
                <a:cs typeface="Arial" pitchFamily="34" charset="0"/>
              </a:rPr>
              <a:t/>
            </a:r>
            <a:br>
              <a:rPr lang="ar-EG" sz="2800" b="1" smtClean="0">
                <a:solidFill>
                  <a:srgbClr val="898989"/>
                </a:solidFill>
                <a:cs typeface="Arial" pitchFamily="34" charset="0"/>
              </a:rPr>
            </a:br>
            <a:r>
              <a:rPr lang="ar-EG" sz="2800" b="1" smtClean="0">
                <a:solidFill>
                  <a:srgbClr val="E3C069"/>
                </a:solidFill>
                <a:cs typeface="Arial" pitchFamily="34" charset="0"/>
              </a:rPr>
              <a:t>(1)-</a:t>
            </a:r>
            <a:r>
              <a:rPr lang="ar-EG" sz="3400" b="1" smtClean="0">
                <a:solidFill>
                  <a:srgbClr val="E3C069"/>
                </a:solidFill>
                <a:cs typeface="Arial" pitchFamily="34" charset="0"/>
              </a:rPr>
              <a:t>لون الجلد: فلون الجلد الأحمر يتفق مع الإصابة بالتوتر الشرياني وجلطات الدماغ , واللون الشاحب يدل على وجود النزف ونقص الدم , والجلطة والذبحة القلبية , واللون الأزرق يدل على نقص الأكسجين والاختناق.</a:t>
            </a:r>
            <a:br>
              <a:rPr lang="ar-EG" sz="3400" b="1" smtClean="0">
                <a:solidFill>
                  <a:srgbClr val="E3C069"/>
                </a:solidFill>
                <a:cs typeface="Arial" pitchFamily="34" charset="0"/>
              </a:rPr>
            </a:br>
            <a:r>
              <a:rPr lang="ar-EG" sz="3400" b="1" smtClean="0">
                <a:solidFill>
                  <a:srgbClr val="E3C069"/>
                </a:solidFill>
                <a:cs typeface="Arial" pitchFamily="34" charset="0"/>
              </a:rPr>
              <a:t/>
            </a:r>
            <a:br>
              <a:rPr lang="ar-EG" sz="3400" b="1" smtClean="0">
                <a:solidFill>
                  <a:srgbClr val="E3C069"/>
                </a:solidFill>
                <a:cs typeface="Arial" pitchFamily="34" charset="0"/>
              </a:rPr>
            </a:br>
            <a:r>
              <a:rPr lang="ar-EG" sz="3400" b="1" smtClean="0">
                <a:solidFill>
                  <a:srgbClr val="E3C069"/>
                </a:solidFill>
                <a:cs typeface="Arial" pitchFamily="34" charset="0"/>
              </a:rPr>
              <a:t>(2)التنفس : يجب ملاحظة وجود التنفس أو عدمه , ومعرفة مرات التنفس في الدقيقة , وأن كان تتاليها سريعاً أو بطيئاً, ووجود رائحة كرائحة الكحول والأسيتون.</a:t>
            </a:r>
            <a:br>
              <a:rPr lang="ar-EG" sz="3400" b="1" smtClean="0">
                <a:solidFill>
                  <a:srgbClr val="E3C069"/>
                </a:solidFill>
                <a:cs typeface="Arial" pitchFamily="34" charset="0"/>
              </a:rPr>
            </a:br>
            <a:r>
              <a:rPr lang="ar-EG" sz="2800" b="1" smtClean="0">
                <a:solidFill>
                  <a:schemeClr val="hlink"/>
                </a:solidFill>
                <a:cs typeface="Arial" pitchFamily="34" charset="0"/>
              </a:rPr>
              <a:t/>
            </a:r>
            <a:br>
              <a:rPr lang="ar-EG" sz="2800" b="1" smtClean="0">
                <a:solidFill>
                  <a:schemeClr val="hlink"/>
                </a:solidFill>
                <a:cs typeface="Arial" pitchFamily="34" charset="0"/>
              </a:rPr>
            </a:br>
            <a:endParaRPr lang="ar-EG" sz="2800" smtClean="0">
              <a:solidFill>
                <a:schemeClr val="hlink"/>
              </a:solidFill>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2">
                                            <p:txEl>
                                              <p:charRg st="4294967295" end="4294967295"/>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13315">
                                            <p:txEl>
                                              <p:pRg st="0" end="0"/>
                                            </p:txEl>
                                          </p:spTgt>
                                        </p:tgtEl>
                                        <p:attrNameLst>
                                          <p:attrName>style.visibility</p:attrName>
                                        </p:attrNameLst>
                                      </p:cBhvr>
                                      <p:to>
                                        <p:strVal val="visible"/>
                                      </p:to>
                                    </p:set>
                                    <p:animEffect transition="in" filter="fade">
                                      <p:cBhvr>
                                        <p:cTn id="11" dur="1000"/>
                                        <p:tgtEl>
                                          <p:spTgt spid="13315">
                                            <p:txEl>
                                              <p:pRg st="0" end="0"/>
                                            </p:txEl>
                                          </p:spTgt>
                                        </p:tgtEl>
                                      </p:cBhvr>
                                    </p:animEffect>
                                    <p:anim calcmode="lin" valueType="num">
                                      <p:cBhvr>
                                        <p:cTn id="12"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13315">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13315">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31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Text Placeholder 2"/>
          <p:cNvSpPr>
            <a:spLocks noGrp="1"/>
          </p:cNvSpPr>
          <p:nvPr>
            <p:ph type="body" idx="4294967295"/>
          </p:nvPr>
        </p:nvSpPr>
        <p:spPr>
          <a:xfrm>
            <a:off x="0" y="857250"/>
            <a:ext cx="9518650" cy="3500438"/>
          </a:xfrm>
        </p:spPr>
        <p:txBody>
          <a:bodyPr anchor="b"/>
          <a:lstStyle/>
          <a:p>
            <a:pPr marL="0" indent="0">
              <a:buFont typeface="Wingdings" pitchFamily="2" charset="2"/>
              <a:buNone/>
            </a:pPr>
            <a:r>
              <a:rPr lang="ar-SA" sz="4800" b="1" smtClean="0">
                <a:solidFill>
                  <a:srgbClr val="FF9933"/>
                </a:solidFill>
                <a:cs typeface="Arial" pitchFamily="34" charset="0"/>
              </a:rPr>
              <a:t>3</a:t>
            </a:r>
            <a:r>
              <a:rPr lang="ar-SA" sz="4000" b="1" smtClean="0">
                <a:solidFill>
                  <a:srgbClr val="FF9933"/>
                </a:solidFill>
                <a:cs typeface="Arial" pitchFamily="34" charset="0"/>
              </a:rPr>
              <a:t>-</a:t>
            </a:r>
            <a:r>
              <a:rPr lang="ar-EG" sz="4000" b="1" smtClean="0">
                <a:solidFill>
                  <a:srgbClr val="FF9933"/>
                </a:solidFill>
                <a:cs typeface="Arial" pitchFamily="34" charset="0"/>
              </a:rPr>
              <a:t>النبض : يلاحظ النبض عند الرسغ , فان لم يحس هناك ففي الرقبة مكان الشريان</a:t>
            </a:r>
            <a:r>
              <a:rPr lang="ar-SA" sz="4000" b="1" smtClean="0">
                <a:solidFill>
                  <a:srgbClr val="FF9933"/>
                </a:solidFill>
                <a:cs typeface="Arial" pitchFamily="34" charset="0"/>
              </a:rPr>
              <a:t> </a:t>
            </a:r>
            <a:r>
              <a:rPr lang="ar-EG" sz="4000" b="1" smtClean="0">
                <a:solidFill>
                  <a:srgbClr val="FF9933"/>
                </a:solidFill>
                <a:cs typeface="Arial" pitchFamily="34" charset="0"/>
              </a:rPr>
              <a:t>السباتي</a:t>
            </a:r>
            <a:r>
              <a:rPr lang="ar-EG" sz="4000" b="1" smtClean="0">
                <a:solidFill>
                  <a:srgbClr val="4A452A"/>
                </a:solidFill>
                <a:cs typeface="Arial" pitchFamily="34" charset="0"/>
              </a:rPr>
              <a:t> </a:t>
            </a:r>
            <a:r>
              <a:rPr lang="ar-EG" sz="4000" b="1" smtClean="0">
                <a:solidFill>
                  <a:srgbClr val="FFFF00"/>
                </a:solidFill>
                <a:cs typeface="Arial" pitchFamily="34" charset="0"/>
              </a:rPr>
              <a:t/>
            </a:r>
            <a:br>
              <a:rPr lang="ar-EG" sz="4000" b="1" smtClean="0">
                <a:solidFill>
                  <a:srgbClr val="FFFF00"/>
                </a:solidFill>
                <a:cs typeface="Arial" pitchFamily="34" charset="0"/>
              </a:rPr>
            </a:br>
            <a:endParaRPr lang="ar-EG" sz="4000" b="1" smtClean="0">
              <a:solidFill>
                <a:srgbClr val="FFFF00"/>
              </a:solidFill>
              <a:cs typeface="Arial" pitchFamily="34" charset="0"/>
            </a:endParaRPr>
          </a:p>
          <a:p>
            <a:pPr marL="0" indent="0">
              <a:buFont typeface="Wingdings" pitchFamily="2" charset="2"/>
              <a:buNone/>
            </a:pPr>
            <a:r>
              <a:rPr lang="ar-EG" sz="4000" b="1" smtClean="0">
                <a:solidFill>
                  <a:srgbClr val="C00000"/>
                </a:solidFill>
                <a:cs typeface="Arial" pitchFamily="34" charset="0"/>
              </a:rPr>
              <a:t>(4)درجة حرارة الجسم : فقد يكون الجسم بارداً أوساخناً, ويلاحظ وجود العرق أو عدمه </a:t>
            </a:r>
            <a:endParaRPr lang="ar-EG" sz="4000" smtClean="0">
              <a:solidFill>
                <a:srgbClr val="C00000"/>
              </a:solidFill>
              <a:cs typeface="Arial" pitchFamily="34"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wipe(left)">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wipe(left)">
                                      <p:cBhvr>
                                        <p:cTn id="12" dur="500"/>
                                        <p:tgtEl>
                                          <p:spTgt spid="143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0" y="928688"/>
            <a:ext cx="9674225" cy="5929312"/>
          </a:xfrm>
        </p:spPr>
        <p:txBody>
          <a:bodyPr anchor="b"/>
          <a:lstStyle/>
          <a:p>
            <a:pPr marL="0" indent="0">
              <a:buClr>
                <a:srgbClr val="9BBB59"/>
              </a:buClr>
              <a:buFont typeface="Wingdings 2" pitchFamily="18" charset="2"/>
              <a:buNone/>
            </a:pPr>
            <a:r>
              <a:rPr lang="ar-EG" sz="3300" b="1" smtClean="0">
                <a:solidFill>
                  <a:schemeClr val="tx2"/>
                </a:solidFill>
                <a:cs typeface="Arial" pitchFamily="34" charset="0"/>
              </a:rPr>
              <a:t>لبس قفازات يتم التخلص منها علي الفور بعد القيام بالإسعافات الأولية وذلك لأن الشخص المسعف يكون عرضة للمس دم الشخص المصاب (أو سوائل الجسم المختلفة : بول - قئ أو جروح مفتوحة - أغشية مخاطية - براز).</a:t>
            </a:r>
            <a:endParaRPr lang="ar-SA" sz="3300" b="1" smtClean="0">
              <a:solidFill>
                <a:schemeClr val="tx2"/>
              </a:solidFill>
              <a:cs typeface="Arial" pitchFamily="34" charset="0"/>
            </a:endParaRPr>
          </a:p>
          <a:p>
            <a:pPr marL="0" indent="0">
              <a:buClr>
                <a:srgbClr val="9BBB59"/>
              </a:buClr>
              <a:buFont typeface="Wingdings 2" pitchFamily="18" charset="2"/>
              <a:buNone/>
            </a:pPr>
            <a:r>
              <a:rPr lang="ar-EG" sz="3300" b="1" smtClean="0">
                <a:solidFill>
                  <a:schemeClr val="tx2"/>
                </a:solidFill>
                <a:cs typeface="Arial" pitchFamily="34" charset="0"/>
              </a:rPr>
              <a:t> أو في حالة التقاطه لملابس المصاب الملوثة ، أو عند تغيير الضمادات يتم تغيير مثل هذه القفازات بين كل مصاب وآخر أو عند تمزقها أثناء التعامل مع مصاب واحد فقط. </a:t>
            </a:r>
            <a:br>
              <a:rPr lang="ar-EG" sz="3300" b="1" smtClean="0">
                <a:solidFill>
                  <a:schemeClr val="tx2"/>
                </a:solidFill>
                <a:cs typeface="Arial" pitchFamily="34" charset="0"/>
              </a:rPr>
            </a:br>
            <a:r>
              <a:rPr lang="ar-EG" sz="3300" b="1" smtClean="0">
                <a:solidFill>
                  <a:schemeClr val="tx2"/>
                </a:solidFill>
                <a:cs typeface="Arial" pitchFamily="34" charset="0"/>
              </a:rPr>
              <a:t/>
            </a:r>
            <a:br>
              <a:rPr lang="ar-EG" sz="3300" b="1" smtClean="0">
                <a:solidFill>
                  <a:schemeClr val="tx2"/>
                </a:solidFill>
                <a:cs typeface="Arial" pitchFamily="34" charset="0"/>
              </a:rPr>
            </a:br>
            <a:r>
              <a:rPr lang="ar-EG" sz="3300" b="1" smtClean="0">
                <a:solidFill>
                  <a:schemeClr val="tx2"/>
                </a:solidFill>
                <a:cs typeface="Arial" pitchFamily="34" charset="0"/>
              </a:rPr>
              <a:t>غسل الأيدي مباشرة بعد التخلص من هذه القفازات. </a:t>
            </a:r>
            <a:br>
              <a:rPr lang="ar-EG" sz="3300" b="1" smtClean="0">
                <a:solidFill>
                  <a:schemeClr val="tx2"/>
                </a:solidFill>
                <a:cs typeface="Arial" pitchFamily="34" charset="0"/>
              </a:rPr>
            </a:br>
            <a:r>
              <a:rPr lang="ar-EG" sz="3300" b="1" smtClean="0">
                <a:solidFill>
                  <a:schemeClr val="tx2"/>
                </a:solidFill>
                <a:cs typeface="Arial" pitchFamily="34" charset="0"/>
              </a:rPr>
              <a:t>ل</a:t>
            </a:r>
            <a:r>
              <a:rPr lang="ar-SA" sz="3300" b="1" smtClean="0">
                <a:solidFill>
                  <a:schemeClr val="tx2"/>
                </a:solidFill>
                <a:cs typeface="Arial" pitchFamily="34" charset="0"/>
              </a:rPr>
              <a:t>ب</a:t>
            </a:r>
            <a:r>
              <a:rPr lang="ar-EG" sz="3300" b="1" smtClean="0">
                <a:solidFill>
                  <a:schemeClr val="tx2"/>
                </a:solidFill>
                <a:cs typeface="Arial" pitchFamily="34" charset="0"/>
              </a:rPr>
              <a:t>س قناع واق للمحافظة علي الأنف والفم. </a:t>
            </a:r>
            <a:br>
              <a:rPr lang="ar-EG" sz="3300" b="1" smtClean="0">
                <a:solidFill>
                  <a:schemeClr val="tx2"/>
                </a:solidFill>
                <a:cs typeface="Arial" pitchFamily="34" charset="0"/>
              </a:rPr>
            </a:br>
            <a:endParaRPr lang="ar-EG" sz="3300" smtClean="0">
              <a:solidFill>
                <a:schemeClr val="tx2"/>
              </a:solidFill>
              <a:cs typeface="Arial" pitchFamily="34" charset="0"/>
            </a:endParaRPr>
          </a:p>
        </p:txBody>
      </p:sp>
      <p:sp>
        <p:nvSpPr>
          <p:cNvPr id="4" name="Rectangle 3"/>
          <p:cNvSpPr/>
          <p:nvPr/>
        </p:nvSpPr>
        <p:spPr>
          <a:xfrm>
            <a:off x="3405188" y="500063"/>
            <a:ext cx="4356100" cy="588962"/>
          </a:xfrm>
          <a:prstGeom prst="rect">
            <a:avLst/>
          </a:prstGeom>
          <a:solidFill>
            <a:schemeClr val="accent1">
              <a:lumMod val="40000"/>
              <a:lumOff val="60000"/>
            </a:schemeClr>
          </a:solidFill>
          <a:ln>
            <a:solidFill>
              <a:schemeClr val="tx2">
                <a:lumMod val="75000"/>
              </a:schemeClr>
            </a:solidFill>
          </a:ln>
        </p:spPr>
        <p:txBody>
          <a:bodyPr>
            <a:spAutoFit/>
          </a:bodyPr>
          <a:lstStyle/>
          <a:p>
            <a:pPr>
              <a:defRPr/>
            </a:pPr>
            <a:r>
              <a:rPr lang="ar-EG" sz="3200" b="1" dirty="0">
                <a:solidFill>
                  <a:srgbClr val="C00000"/>
                </a:solidFill>
                <a:cs typeface="Majalla UI"/>
              </a:rPr>
              <a:t>كيفية حماية المسعف</a:t>
            </a:r>
            <a:endParaRPr lang="en-US" sz="3200" b="1" dirty="0">
              <a:solidFill>
                <a:srgbClr val="C00000"/>
              </a:solidFill>
              <a:cs typeface="Majalla UI"/>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ext Placeholder 2"/>
          <p:cNvSpPr>
            <a:spLocks noGrp="1"/>
          </p:cNvSpPr>
          <p:nvPr>
            <p:ph type="body" idx="4294967295"/>
          </p:nvPr>
        </p:nvSpPr>
        <p:spPr>
          <a:xfrm>
            <a:off x="0" y="357188"/>
            <a:ext cx="9674225" cy="2928937"/>
          </a:xfrm>
        </p:spPr>
        <p:txBody>
          <a:bodyPr anchor="b"/>
          <a:lstStyle/>
          <a:p>
            <a:pPr marL="0" indent="0">
              <a:buFont typeface="Wingdings" pitchFamily="2" charset="2"/>
              <a:buNone/>
            </a:pPr>
            <a:r>
              <a:rPr lang="ar-EG" sz="4300" b="1" smtClean="0">
                <a:solidFill>
                  <a:srgbClr val="FF9933"/>
                </a:solidFill>
                <a:cs typeface="Arial" pitchFamily="34" charset="0"/>
              </a:rPr>
              <a:t>إذا تعرضت العين لبعض قطرات من الدم او أية أجسام أخرى فلا بد من غسلها علي الفور </a:t>
            </a:r>
            <a:r>
              <a:rPr lang="ar-EG" sz="4000" b="1" smtClean="0">
                <a:solidFill>
                  <a:srgbClr val="FF9933"/>
                </a:solidFill>
                <a:cs typeface="Arial" pitchFamily="34" charset="0"/>
              </a:rPr>
              <a:t>بالماء او بمحلول الملح</a:t>
            </a:r>
            <a:endParaRPr lang="ar-EG" sz="4000" smtClean="0">
              <a:solidFill>
                <a:srgbClr val="FF9933"/>
              </a:solidFill>
              <a:cs typeface="Arial" pitchFamily="34" charset="0"/>
            </a:endParaRPr>
          </a:p>
        </p:txBody>
      </p:sp>
      <p:sp>
        <p:nvSpPr>
          <p:cNvPr id="18435" name="Rectangle 2"/>
          <p:cNvSpPr>
            <a:spLocks noChangeArrowheads="1"/>
          </p:cNvSpPr>
          <p:nvPr/>
        </p:nvSpPr>
        <p:spPr bwMode="auto">
          <a:xfrm>
            <a:off x="1911350" y="3789363"/>
            <a:ext cx="7645400" cy="708025"/>
          </a:xfrm>
          <a:prstGeom prst="rect">
            <a:avLst/>
          </a:prstGeom>
          <a:noFill/>
          <a:ln w="9525">
            <a:noFill/>
            <a:miter lim="800000"/>
            <a:headEnd/>
            <a:tailEnd/>
          </a:ln>
        </p:spPr>
        <p:txBody>
          <a:bodyPr>
            <a:spAutoFit/>
          </a:bodyPr>
          <a:lstStyle/>
          <a:p>
            <a:r>
              <a:rPr lang="ar-EG" sz="4000">
                <a:solidFill>
                  <a:schemeClr val="tx2"/>
                </a:solidFill>
                <a:ea typeface="Majalla UI"/>
                <a:cs typeface="Majalla UI"/>
              </a:rPr>
              <a:t>يتم غسل الأيدي والوجه بعد التعرض لأي شئ </a:t>
            </a:r>
            <a:endParaRPr lang="en-US" sz="4000">
              <a:solidFill>
                <a:schemeClr val="tx2"/>
              </a:solidFill>
              <a:ea typeface="Majalla UI"/>
              <a:cs typeface="Majalla UI"/>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fade">
                                      <p:cBhvr>
                                        <p:cTn id="7" dur="1000"/>
                                        <p:tgtEl>
                                          <p:spTgt spid="17410">
                                            <p:txEl>
                                              <p:pRg st="0" end="0"/>
                                            </p:txEl>
                                          </p:spTgt>
                                        </p:tgtEl>
                                      </p:cBhvr>
                                    </p:animEffect>
                                    <p:anim calcmode="lin" valueType="num">
                                      <p:cBhvr>
                                        <p:cTn id="8" dur="1000" fill="hold"/>
                                        <p:tgtEl>
                                          <p:spTgt spid="174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Placeholder 2"/>
          <p:cNvSpPr>
            <a:spLocks noGrp="1"/>
          </p:cNvSpPr>
          <p:nvPr>
            <p:ph type="body" idx="4294967295"/>
          </p:nvPr>
        </p:nvSpPr>
        <p:spPr>
          <a:xfrm>
            <a:off x="387350" y="2000250"/>
            <a:ext cx="9209088" cy="4286250"/>
          </a:xfrm>
        </p:spPr>
        <p:txBody>
          <a:bodyPr anchor="b"/>
          <a:lstStyle/>
          <a:p>
            <a:pPr marL="0" indent="0">
              <a:buFont typeface="Wingdings" pitchFamily="2" charset="2"/>
              <a:buNone/>
            </a:pPr>
            <a:r>
              <a:rPr lang="ar-EG" sz="4400" b="1" smtClean="0">
                <a:solidFill>
                  <a:srgbClr val="FF0000"/>
                </a:solidFill>
                <a:cs typeface="Arial" pitchFamily="34" charset="0"/>
              </a:rPr>
              <a:t>يستخدم حوض بعيدا عن أماكن الطعام . </a:t>
            </a:r>
            <a:br>
              <a:rPr lang="ar-EG" sz="4400" b="1" smtClean="0">
                <a:solidFill>
                  <a:srgbClr val="FF0000"/>
                </a:solidFill>
                <a:cs typeface="Arial" pitchFamily="34" charset="0"/>
              </a:rPr>
            </a:br>
            <a:r>
              <a:rPr lang="ar-EG" sz="4400" b="1" smtClean="0">
                <a:solidFill>
                  <a:srgbClr val="FF0000"/>
                </a:solidFill>
                <a:cs typeface="Arial" pitchFamily="34" charset="0"/>
              </a:rPr>
              <a:t>تغسل الأيدي بالماء . </a:t>
            </a:r>
            <a:br>
              <a:rPr lang="ar-EG" sz="4400" b="1" smtClean="0">
                <a:solidFill>
                  <a:srgbClr val="FF0000"/>
                </a:solidFill>
                <a:cs typeface="Arial" pitchFamily="34" charset="0"/>
              </a:rPr>
            </a:br>
            <a:r>
              <a:rPr lang="ar-EG" sz="4400" b="1" smtClean="0">
                <a:solidFill>
                  <a:srgbClr val="FF0000"/>
                </a:solidFill>
                <a:cs typeface="Arial" pitchFamily="34" charset="0"/>
              </a:rPr>
              <a:t>تغسل بالصابون وخاصة الصابون السائل . </a:t>
            </a:r>
            <a:br>
              <a:rPr lang="ar-EG" sz="4400" b="1" smtClean="0">
                <a:solidFill>
                  <a:srgbClr val="FF0000"/>
                </a:solidFill>
                <a:cs typeface="Arial" pitchFamily="34" charset="0"/>
              </a:rPr>
            </a:br>
            <a:r>
              <a:rPr lang="ar-EG" sz="4400" b="1" smtClean="0">
                <a:solidFill>
                  <a:srgbClr val="FF0000"/>
                </a:solidFill>
                <a:cs typeface="Arial" pitchFamily="34" charset="0"/>
              </a:rPr>
              <a:t>تدلك بالصابون جيدا لمدة 15 ثانية . </a:t>
            </a:r>
            <a:br>
              <a:rPr lang="ar-EG" sz="4400" b="1" smtClean="0">
                <a:solidFill>
                  <a:srgbClr val="FF0000"/>
                </a:solidFill>
                <a:cs typeface="Arial" pitchFamily="34" charset="0"/>
              </a:rPr>
            </a:br>
            <a:r>
              <a:rPr lang="ar-EG" sz="4400" b="1" smtClean="0">
                <a:solidFill>
                  <a:srgbClr val="FF0000"/>
                </a:solidFill>
                <a:cs typeface="Arial" pitchFamily="34" charset="0"/>
              </a:rPr>
              <a:t>تغسل بالماء الجاري لإزالة الصابون . </a:t>
            </a:r>
            <a:br>
              <a:rPr lang="ar-EG" sz="4400" b="1" smtClean="0">
                <a:solidFill>
                  <a:srgbClr val="FF0000"/>
                </a:solidFill>
                <a:cs typeface="Arial" pitchFamily="34" charset="0"/>
              </a:rPr>
            </a:br>
            <a:r>
              <a:rPr lang="ar-EG" sz="4400" b="1" smtClean="0">
                <a:solidFill>
                  <a:srgbClr val="FF0000"/>
                </a:solidFill>
                <a:cs typeface="Arial" pitchFamily="34" charset="0"/>
              </a:rPr>
              <a:t>يغلق الصنبور بواسطة منشفة جافة </a:t>
            </a:r>
            <a:endParaRPr lang="ar-EG" sz="4400" smtClean="0">
              <a:solidFill>
                <a:srgbClr val="FF0000"/>
              </a:solidFill>
              <a:cs typeface="Arial" pitchFamily="34" charset="0"/>
            </a:endParaRPr>
          </a:p>
        </p:txBody>
      </p:sp>
      <p:sp>
        <p:nvSpPr>
          <p:cNvPr id="6" name="Rectangle 5"/>
          <p:cNvSpPr/>
          <p:nvPr/>
        </p:nvSpPr>
        <p:spPr>
          <a:xfrm>
            <a:off x="1520825" y="836613"/>
            <a:ext cx="7800975" cy="771525"/>
          </a:xfrm>
          <a:prstGeom prst="rect">
            <a:avLst/>
          </a:prstGeom>
          <a:solidFill>
            <a:srgbClr val="FFFF00"/>
          </a:solidFill>
          <a:ln>
            <a:solidFill>
              <a:schemeClr val="accent2">
                <a:lumMod val="50000"/>
              </a:schemeClr>
            </a:solidFill>
          </a:ln>
        </p:spPr>
        <p:txBody>
          <a:bodyPr>
            <a:spAutoFit/>
          </a:bodyPr>
          <a:lstStyle/>
          <a:p>
            <a:pPr algn="ctr">
              <a:defRPr/>
            </a:pPr>
            <a:r>
              <a:rPr lang="ar-EG" sz="4400" dirty="0">
                <a:solidFill>
                  <a:srgbClr val="FF0000"/>
                </a:solidFill>
                <a:cs typeface="Majalla UI"/>
              </a:rPr>
              <a:t>كيفية تنظيف الأيدي</a:t>
            </a:r>
            <a:endParaRPr lang="en-US" sz="4400" dirty="0">
              <a:solidFill>
                <a:srgbClr val="FF0000"/>
              </a:solidFill>
              <a:cs typeface="Majalla UI"/>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slide(fromBottom)">
                                      <p:cBhvr>
                                        <p:cTn id="7" dur="500">
                                          <p:stCondLst>
                                            <p:cond delay="0"/>
                                          </p:stCondLst>
                                        </p:cTn>
                                        <p:tgtEl>
                                          <p:spTgt spid="204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Picture 2" descr="http://www.wechealthunit.org/inspect/emergency-preparedness/pandemic-flu/images/hand_washing_image_May2006.jpg"/>
          <p:cNvPicPr>
            <a:picLocks noChangeAspect="1" noChangeArrowheads="1"/>
          </p:cNvPicPr>
          <p:nvPr/>
        </p:nvPicPr>
        <p:blipFill>
          <a:blip r:embed="rId2" cstate="print"/>
          <a:srcRect/>
          <a:stretch>
            <a:fillRect/>
          </a:stretch>
        </p:blipFill>
        <p:spPr bwMode="auto">
          <a:xfrm>
            <a:off x="774700" y="785813"/>
            <a:ext cx="8280400" cy="5857875"/>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2222500" y="549275"/>
            <a:ext cx="5338763" cy="528638"/>
          </a:xfrm>
          <a:prstGeom prst="rect">
            <a:avLst/>
          </a:prstGeom>
          <a:solidFill>
            <a:srgbClr val="D7E4BD"/>
          </a:solidFill>
          <a:ln w="9525">
            <a:solidFill>
              <a:srgbClr val="17375E"/>
            </a:solidFill>
            <a:miter lim="800000"/>
            <a:headEnd/>
            <a:tailEnd/>
          </a:ln>
        </p:spPr>
        <p:txBody>
          <a:bodyPr>
            <a:spAutoFit/>
          </a:bodyPr>
          <a:lstStyle/>
          <a:p>
            <a:pPr algn="ctr"/>
            <a:r>
              <a:rPr lang="ar-SA" sz="2800" b="1">
                <a:solidFill>
                  <a:srgbClr val="FF0000"/>
                </a:solidFill>
                <a:ea typeface="Majalla UI"/>
                <a:cs typeface="Majalla UI"/>
              </a:rPr>
              <a:t>حقيبة للإسعافات الأولية</a:t>
            </a:r>
            <a:endParaRPr lang="en-US" sz="2800">
              <a:solidFill>
                <a:srgbClr val="FF0000"/>
              </a:solidFill>
              <a:ea typeface="Majalla UI"/>
              <a:cs typeface="Majalla UI"/>
            </a:endParaRPr>
          </a:p>
        </p:txBody>
      </p:sp>
      <p:sp>
        <p:nvSpPr>
          <p:cNvPr id="22531" name="Rectangle 2"/>
          <p:cNvSpPr>
            <a:spLocks noChangeArrowheads="1"/>
          </p:cNvSpPr>
          <p:nvPr/>
        </p:nvSpPr>
        <p:spPr bwMode="auto">
          <a:xfrm>
            <a:off x="1833563" y="1700213"/>
            <a:ext cx="6362700" cy="3046412"/>
          </a:xfrm>
          <a:prstGeom prst="rect">
            <a:avLst/>
          </a:prstGeom>
          <a:noFill/>
          <a:ln w="9525">
            <a:solidFill>
              <a:schemeClr val="tx2">
                <a:lumMod val="60000"/>
                <a:lumOff val="40000"/>
              </a:schemeClr>
            </a:solidFill>
            <a:miter lim="800000"/>
            <a:headEnd/>
            <a:tailEnd/>
          </a:ln>
        </p:spPr>
        <p:txBody>
          <a:bodyPr>
            <a:spAutoFit/>
          </a:bodyPr>
          <a:lstStyle/>
          <a:p>
            <a:pPr algn="r">
              <a:defRPr/>
            </a:pPr>
            <a:r>
              <a:rPr lang="ar-SA" sz="3200" dirty="0">
                <a:solidFill>
                  <a:schemeClr val="tx2">
                    <a:lumMod val="75000"/>
                  </a:schemeClr>
                </a:solidFill>
                <a:cs typeface="Majalla UI"/>
              </a:rPr>
              <a:t>ضرورة وجود صندوق للإسعافات الأولية </a:t>
            </a:r>
          </a:p>
          <a:p>
            <a:pPr algn="r">
              <a:defRPr/>
            </a:pPr>
            <a:r>
              <a:rPr lang="ar-SA" sz="3200" dirty="0">
                <a:solidFill>
                  <a:schemeClr val="tx2">
                    <a:lumMod val="75000"/>
                  </a:schemeClr>
                </a:solidFill>
                <a:cs typeface="Majalla UI"/>
              </a:rPr>
              <a:t>وجود بعض الأدوية و الأدوات لاستخدامها في إسعاف الحالات المرضية أو الحوادث الطارئة التي تحتاج إلى خدمة طبية عاجلة لإسعافها وهذه الأدوية و الأدوات توضع داخل صندوق يسمى </a:t>
            </a:r>
            <a:r>
              <a:rPr lang="ar-EG" sz="3200" dirty="0">
                <a:solidFill>
                  <a:schemeClr val="tx2">
                    <a:lumMod val="75000"/>
                  </a:schemeClr>
                </a:solidFill>
                <a:cs typeface="Majalla UI"/>
              </a:rPr>
              <a:t>    </a:t>
            </a:r>
            <a:r>
              <a:rPr lang="ar-SA" sz="3200" dirty="0">
                <a:solidFill>
                  <a:schemeClr val="tx2">
                    <a:lumMod val="75000"/>
                  </a:schemeClr>
                </a:solidFill>
                <a:cs typeface="Majalla UI"/>
              </a:rPr>
              <a:t>"صندوق الإسعاف</a:t>
            </a:r>
            <a:endParaRPr lang="en-US" sz="3200" dirty="0">
              <a:solidFill>
                <a:schemeClr val="tx2">
                  <a:lumMod val="75000"/>
                </a:schemeClr>
              </a:solidFill>
              <a:cs typeface="Majalla UI"/>
            </a:endParaRPr>
          </a:p>
        </p:txBody>
      </p:sp>
    </p:spTree>
  </p:cSld>
  <p:clrMapOvr>
    <a:masterClrMapping/>
  </p:clrMapOvr>
  <p:transition>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30" name="Picture 107" descr="صندوق الإسعافات الأولية First aid kit"/>
          <p:cNvPicPr>
            <a:picLocks noChangeAspect="1" noChangeArrowheads="1"/>
          </p:cNvPicPr>
          <p:nvPr/>
        </p:nvPicPr>
        <p:blipFill>
          <a:blip r:embed="rId2" cstate="print"/>
          <a:srcRect/>
          <a:stretch>
            <a:fillRect/>
          </a:stretch>
        </p:blipFill>
        <p:spPr bwMode="auto">
          <a:xfrm>
            <a:off x="895350" y="908050"/>
            <a:ext cx="8281988" cy="521493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428625" y="536575"/>
            <a:ext cx="8821738" cy="2614613"/>
          </a:xfrm>
          <a:prstGeom prst="rect">
            <a:avLst/>
          </a:prstGeom>
          <a:noFill/>
          <a:ln w="9525">
            <a:noFill/>
            <a:miter lim="800000"/>
            <a:headEnd/>
            <a:tailEnd/>
          </a:ln>
        </p:spPr>
        <p:txBody>
          <a:bodyPr anchor="ctr">
            <a:spAutoFit/>
          </a:bodyPr>
          <a:lstStyle/>
          <a:p>
            <a:pPr eaLnBrk="0" hangingPunct="0">
              <a:defRPr/>
            </a:pPr>
            <a:endParaRPr lang="en-US" sz="1200" b="1" dirty="0">
              <a:solidFill>
                <a:srgbClr val="000000"/>
              </a:solidFill>
              <a:latin typeface="Arial Unicode MS" pitchFamily="34" charset="-128"/>
              <a:ea typeface="Arial Unicode MS" pitchFamily="34" charset="-128"/>
              <a:cs typeface="Arial Unicode MS" pitchFamily="34" charset="-128"/>
            </a:endParaRPr>
          </a:p>
          <a:p>
            <a:pPr eaLnBrk="0" hangingPunct="0">
              <a:defRPr/>
            </a:pPr>
            <a:endParaRPr lang="en-US" sz="1200" b="1" dirty="0">
              <a:solidFill>
                <a:srgbClr val="000000"/>
              </a:solidFill>
              <a:latin typeface="Arial Unicode MS" pitchFamily="34" charset="-128"/>
              <a:ea typeface="Arial Unicode MS" pitchFamily="34" charset="-128"/>
              <a:cs typeface="Arial Unicode MS" pitchFamily="34" charset="-128"/>
            </a:endParaRPr>
          </a:p>
          <a:p>
            <a:pPr eaLnBrk="0" hangingPunct="0">
              <a:defRPr/>
            </a:pPr>
            <a:endParaRPr lang="en-US" sz="1200" b="1" dirty="0">
              <a:solidFill>
                <a:srgbClr val="000000"/>
              </a:solidFill>
              <a:latin typeface="Arial Unicode MS" pitchFamily="34" charset="-128"/>
              <a:ea typeface="Arial Unicode MS" pitchFamily="34" charset="-128"/>
              <a:cs typeface="Arial Unicode MS" pitchFamily="34" charset="-128"/>
            </a:endParaRPr>
          </a:p>
          <a:p>
            <a:pPr algn="r" eaLnBrk="0" hangingPunct="0">
              <a:defRPr/>
            </a:pPr>
            <a:r>
              <a:rPr lang="ar-SA" sz="3200" b="1" dirty="0">
                <a:solidFill>
                  <a:srgbClr val="FF0000"/>
                </a:solidFill>
                <a:latin typeface="AngsanaUPC" pitchFamily="18" charset="-34"/>
                <a:ea typeface="Arial Unicode MS" pitchFamily="34" charset="-128"/>
                <a:cs typeface="Arabic Transparent" pitchFamily="2" charset="-78"/>
              </a:rPr>
              <a:t>مكانه</a:t>
            </a:r>
            <a:r>
              <a:rPr lang="en-US" sz="3200" b="1" dirty="0">
                <a:solidFill>
                  <a:schemeClr val="tx2">
                    <a:lumMod val="75000"/>
                  </a:schemeClr>
                </a:solidFill>
                <a:latin typeface="Arial Unicode MS" pitchFamily="34" charset="-128"/>
                <a:ea typeface="Arial Unicode MS" pitchFamily="34" charset="-128"/>
                <a:cs typeface="Arial Unicode MS" pitchFamily="34" charset="-128"/>
              </a:rPr>
              <a:t/>
            </a:r>
            <a:br>
              <a:rPr lang="en-US" sz="3200" b="1" dirty="0">
                <a:solidFill>
                  <a:schemeClr val="tx2">
                    <a:lumMod val="75000"/>
                  </a:schemeClr>
                </a:solidFill>
                <a:latin typeface="Arial Unicode MS" pitchFamily="34" charset="-128"/>
                <a:ea typeface="Arial Unicode MS" pitchFamily="34" charset="-128"/>
                <a:cs typeface="Arial Unicode MS" pitchFamily="34" charset="-128"/>
              </a:rPr>
            </a:br>
            <a:r>
              <a:rPr lang="ar-SA" sz="3200" b="1" dirty="0">
                <a:solidFill>
                  <a:schemeClr val="tx2">
                    <a:lumMod val="75000"/>
                  </a:schemeClr>
                </a:solidFill>
                <a:latin typeface="Arial Unicode MS" pitchFamily="34" charset="-128"/>
                <a:cs typeface="Arabic Transparent" pitchFamily="2" charset="-78"/>
              </a:rPr>
              <a:t>يجب توفير "صندوق الإسعاف " في المنزل و في المدرسة و في السيارة و أثناء القيام بالرحلات الجماعية . و يجب أن يكون موضوعا في مكانٍ مرتفع و آمن. </a:t>
            </a:r>
            <a:endParaRPr lang="ar-SA" sz="3200" b="1" dirty="0">
              <a:solidFill>
                <a:schemeClr val="tx2">
                  <a:lumMod val="75000"/>
                </a:schemeClr>
              </a:solidFill>
              <a:cs typeface="Arabic Transparent" pitchFamily="2" charset="-78"/>
            </a:endParaRPr>
          </a:p>
        </p:txBody>
      </p:sp>
    </p:spTree>
  </p:cSld>
  <p:clrMapOvr>
    <a:masterClrMapping/>
  </p:clrMapOvr>
  <p:transition>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0" y="-1477963"/>
            <a:ext cx="9364663" cy="8956676"/>
          </a:xfrm>
          <a:prstGeom prst="rect">
            <a:avLst/>
          </a:prstGeom>
          <a:noFill/>
          <a:ln w="9525">
            <a:noFill/>
            <a:miter lim="800000"/>
            <a:headEnd/>
            <a:tailEnd/>
          </a:ln>
        </p:spPr>
        <p:txBody>
          <a:bodyPr anchor="ctr">
            <a:spAutoFit/>
          </a:bodyPr>
          <a:lstStyle/>
          <a:p>
            <a:pPr eaLnBrk="0" hangingPunct="0"/>
            <a:endParaRPr lang="ar-SA" sz="3200" u="sng">
              <a:solidFill>
                <a:srgbClr val="FF0000"/>
              </a:solidFill>
              <a:latin typeface="Arial Unicode MS" pitchFamily="34" charset="-128"/>
              <a:ea typeface="Arial Unicode MS" pitchFamily="34" charset="-128"/>
              <a:cs typeface="Arabic Transparent" pitchFamily="2" charset="-78"/>
            </a:endParaRPr>
          </a:p>
          <a:p>
            <a:pPr eaLnBrk="0" hangingPunct="0"/>
            <a:endParaRPr lang="ar-SA" sz="3200" u="sng">
              <a:solidFill>
                <a:srgbClr val="FF0000"/>
              </a:solidFill>
              <a:latin typeface="Arial Unicode MS" pitchFamily="34" charset="-128"/>
              <a:ea typeface="Arial Unicode MS" pitchFamily="34" charset="-128"/>
              <a:cs typeface="Arabic Transparent" pitchFamily="2" charset="-78"/>
            </a:endParaRPr>
          </a:p>
          <a:p>
            <a:pPr eaLnBrk="0" hangingPunct="0"/>
            <a:endParaRPr lang="ar-SA" sz="3200" u="sng">
              <a:solidFill>
                <a:srgbClr val="FF0000"/>
              </a:solidFill>
              <a:latin typeface="Arial Unicode MS" pitchFamily="34" charset="-128"/>
              <a:ea typeface="Arial Unicode MS" pitchFamily="34" charset="-128"/>
              <a:cs typeface="Arabic Transparent" pitchFamily="2" charset="-78"/>
            </a:endParaRPr>
          </a:p>
          <a:p>
            <a:pPr eaLnBrk="0" hangingPunct="0"/>
            <a:endParaRPr lang="ar-SA" sz="3200" u="sng">
              <a:solidFill>
                <a:srgbClr val="FF0000"/>
              </a:solidFill>
              <a:latin typeface="Arial Unicode MS" pitchFamily="34" charset="-128"/>
              <a:ea typeface="Arial Unicode MS" pitchFamily="34" charset="-128"/>
              <a:cs typeface="Arabic Transparent" pitchFamily="2" charset="-78"/>
            </a:endParaRPr>
          </a:p>
          <a:p>
            <a:pPr algn="r" eaLnBrk="0" hangingPunct="0"/>
            <a:r>
              <a:rPr lang="ar-SA" sz="3200" b="1">
                <a:solidFill>
                  <a:srgbClr val="FF0000"/>
                </a:solidFill>
                <a:ea typeface="Arial Unicode MS" pitchFamily="34" charset="-128"/>
                <a:cs typeface="Arabic Transparent" pitchFamily="2" charset="-78"/>
              </a:rPr>
              <a:t>محتوياته</a:t>
            </a:r>
            <a:r>
              <a:rPr lang="en-US" sz="3200" b="1">
                <a:ea typeface="Arial Unicode MS" pitchFamily="34" charset="-128"/>
                <a:cs typeface="Arabic Transparent" pitchFamily="2" charset="-78"/>
              </a:rPr>
              <a:t/>
            </a:r>
            <a:br>
              <a:rPr lang="en-US" sz="3200" b="1">
                <a:ea typeface="Arial Unicode MS" pitchFamily="34" charset="-128"/>
                <a:cs typeface="Arabic Transparent" pitchFamily="2" charset="-78"/>
              </a:rPr>
            </a:br>
            <a:r>
              <a:rPr lang="ar-SA" sz="3200" b="1">
                <a:ea typeface="Arial Unicode MS" pitchFamily="34" charset="-128"/>
                <a:cs typeface="Arabic Transparent" pitchFamily="2" charset="-78"/>
              </a:rPr>
              <a:t>يحتوي الصندوق على الأدوات و الأدوية التالية: </a:t>
            </a:r>
            <a:endParaRPr lang="en-US" sz="3200" b="1">
              <a:ea typeface="Arial Unicode MS" pitchFamily="34" charset="-128"/>
              <a:cs typeface="Arabic Transparent" pitchFamily="2" charset="-78"/>
            </a:endParaRPr>
          </a:p>
          <a:p>
            <a:pPr algn="r" eaLnBrk="0" hangingPunct="0"/>
            <a:r>
              <a:rPr lang="ar-SA" sz="3200" u="sng">
                <a:solidFill>
                  <a:srgbClr val="FF0000"/>
                </a:solidFill>
                <a:latin typeface="Arial Unicode MS" pitchFamily="34" charset="-128"/>
                <a:ea typeface="Arial Unicode MS" pitchFamily="34" charset="-128"/>
                <a:cs typeface="Arabic Transparent" pitchFamily="2" charset="-78"/>
              </a:rPr>
              <a:t>الأدوات:</a:t>
            </a:r>
            <a:endParaRPr lang="en-US" sz="3200">
              <a:solidFill>
                <a:srgbClr val="17375E"/>
              </a:solidFill>
              <a:latin typeface="Arial Unicode MS" pitchFamily="34" charset="-128"/>
              <a:ea typeface="Arial Unicode MS" pitchFamily="34" charset="-128"/>
              <a:cs typeface="Arabic Transparent" pitchFamily="2" charset="-78"/>
            </a:endParaRPr>
          </a:p>
          <a:p>
            <a:pPr algn="r" eaLnBrk="0" hangingPunct="0"/>
            <a:r>
              <a:rPr lang="ar-SA" sz="3200" b="1">
                <a:solidFill>
                  <a:srgbClr val="17375E"/>
                </a:solidFill>
                <a:latin typeface="Arial Unicode MS" pitchFamily="34" charset="-128"/>
                <a:cs typeface="Arabic Transparent" pitchFamily="2" charset="-78"/>
              </a:rPr>
              <a:t>قطن وشاش طبي – أربطة مختلفة المقاسات</a:t>
            </a:r>
            <a:r>
              <a:rPr lang="en-US" sz="3200">
                <a:solidFill>
                  <a:srgbClr val="17375E"/>
                </a:solidFill>
                <a:latin typeface="Arial Unicode MS" pitchFamily="34" charset="-128"/>
                <a:cs typeface="Arabic Transparent" pitchFamily="2" charset="-78"/>
              </a:rPr>
              <a:t> </a:t>
            </a:r>
            <a:r>
              <a:rPr lang="ar-SA" sz="3200" b="1">
                <a:solidFill>
                  <a:srgbClr val="17375E"/>
                </a:solidFill>
                <a:latin typeface="Arial Unicode MS" pitchFamily="34" charset="-128"/>
                <a:cs typeface="Arabic Transparent" pitchFamily="2" charset="-78"/>
              </a:rPr>
              <a:t>مشمع لاصق –حقن بلاستيك </a:t>
            </a:r>
            <a:r>
              <a:rPr lang="ar-EG" sz="3200" b="1">
                <a:solidFill>
                  <a:srgbClr val="17375E"/>
                </a:solidFill>
                <a:latin typeface="Arial Unicode MS" pitchFamily="34" charset="-128"/>
                <a:cs typeface="Arabic Transparent" pitchFamily="2" charset="-78"/>
              </a:rPr>
              <a:t>وت</a:t>
            </a:r>
            <a:r>
              <a:rPr lang="ar-SA" sz="3200" b="1">
                <a:solidFill>
                  <a:srgbClr val="17375E"/>
                </a:solidFill>
                <a:latin typeface="Arial Unicode MS" pitchFamily="34" charset="-128"/>
                <a:cs typeface="Arabic Transparent" pitchFamily="2" charset="-78"/>
              </a:rPr>
              <a:t>ستخدم مرة واحدة و </a:t>
            </a:r>
            <a:r>
              <a:rPr lang="ar-EG" sz="3200" b="1">
                <a:solidFill>
                  <a:srgbClr val="17375E"/>
                </a:solidFill>
                <a:latin typeface="Arial Unicode MS" pitchFamily="34" charset="-128"/>
                <a:cs typeface="Arabic Transparent" pitchFamily="2" charset="-78"/>
              </a:rPr>
              <a:t>ت</a:t>
            </a:r>
            <a:r>
              <a:rPr lang="ar-SA" sz="3200" b="1">
                <a:solidFill>
                  <a:srgbClr val="17375E"/>
                </a:solidFill>
                <a:latin typeface="Arial Unicode MS" pitchFamily="34" charset="-128"/>
                <a:cs typeface="Arabic Transparent" pitchFamily="2" charset="-78"/>
              </a:rPr>
              <a:t>رمى بعد ذلك – ترمومتر طبي – خافض لسان خشبي للاستعمال مرة واحدة –كيس للماء الساخن – كيس للثلج –– علبة بها قطن وشاش معقم – قطع خشبية تستعمل جبائر</a:t>
            </a:r>
            <a:r>
              <a:rPr lang="ar-SA" sz="3200">
                <a:solidFill>
                  <a:srgbClr val="17375E"/>
                </a:solidFill>
                <a:latin typeface="Arial Unicode MS" pitchFamily="34" charset="-128"/>
                <a:cs typeface="Arabic Transparent" pitchFamily="2" charset="-78"/>
              </a:rPr>
              <a:t> </a:t>
            </a:r>
            <a:endParaRPr lang="ar-SA" sz="3200" u="sng">
              <a:solidFill>
                <a:srgbClr val="17375E"/>
              </a:solidFill>
              <a:latin typeface="Arial Unicode MS" pitchFamily="34" charset="-128"/>
              <a:cs typeface="Arabic Transparent" pitchFamily="2" charset="-78"/>
            </a:endParaRPr>
          </a:p>
          <a:p>
            <a:pPr algn="r" eaLnBrk="0" hangingPunct="0"/>
            <a:endParaRPr lang="ar-SA" sz="3200" u="sng">
              <a:solidFill>
                <a:srgbClr val="17375E"/>
              </a:solidFill>
              <a:latin typeface="Arial Unicode MS" pitchFamily="34" charset="-128"/>
              <a:cs typeface="Arabic Transparent" pitchFamily="2" charset="-78"/>
            </a:endParaRPr>
          </a:p>
          <a:p>
            <a:pPr algn="r" eaLnBrk="0" hangingPunct="0"/>
            <a:r>
              <a:rPr lang="ar-SA" sz="3200" u="sng">
                <a:solidFill>
                  <a:srgbClr val="17375E"/>
                </a:solidFill>
                <a:latin typeface="Arial Unicode MS" pitchFamily="34" charset="-128"/>
                <a:cs typeface="Arabic Transparent" pitchFamily="2" charset="-78"/>
              </a:rPr>
              <a:t>الأدوية</a:t>
            </a:r>
            <a:r>
              <a:rPr lang="en-US" sz="3200" u="sng">
                <a:solidFill>
                  <a:srgbClr val="17375E"/>
                </a:solidFill>
                <a:latin typeface="Arial Unicode MS" pitchFamily="34" charset="-128"/>
                <a:cs typeface="Arabic Transparent" pitchFamily="2" charset="-78"/>
              </a:rPr>
              <a:t> :</a:t>
            </a:r>
          </a:p>
          <a:p>
            <a:pPr algn="r" eaLnBrk="0" hangingPunct="0"/>
            <a:r>
              <a:rPr lang="en-US" sz="3200">
                <a:solidFill>
                  <a:srgbClr val="17375E"/>
                </a:solidFill>
                <a:latin typeface="Arial Unicode MS" pitchFamily="34" charset="-128"/>
                <a:cs typeface="Arabic Transparent" pitchFamily="2" charset="-78"/>
              </a:rPr>
              <a:t> </a:t>
            </a:r>
            <a:r>
              <a:rPr lang="ar-SA" sz="3200">
                <a:solidFill>
                  <a:srgbClr val="17375E"/>
                </a:solidFill>
                <a:latin typeface="Arial Unicode MS" pitchFamily="34" charset="-128"/>
                <a:cs typeface="Arabic Transparent" pitchFamily="2" charset="-78"/>
              </a:rPr>
              <a:t>مطهر طبي – صبغة يود – مسكنات – مضادات للتقلص (للمغص) – بودرة سلفا </a:t>
            </a:r>
            <a:r>
              <a:rPr lang="en-US" sz="3200">
                <a:solidFill>
                  <a:srgbClr val="17375E"/>
                </a:solidFill>
                <a:latin typeface="Arial Unicode MS" pitchFamily="34" charset="-128"/>
                <a:cs typeface="Arabic Transparent" pitchFamily="2" charset="-78"/>
              </a:rPr>
              <a:t/>
            </a:r>
            <a:br>
              <a:rPr lang="en-US" sz="3200">
                <a:solidFill>
                  <a:srgbClr val="17375E"/>
                </a:solidFill>
                <a:latin typeface="Arial Unicode MS" pitchFamily="34" charset="-128"/>
                <a:cs typeface="Arabic Transparent" pitchFamily="2" charset="-78"/>
              </a:rPr>
            </a:br>
            <a:r>
              <a:rPr lang="en-US" sz="3200">
                <a:solidFill>
                  <a:srgbClr val="17375E"/>
                </a:solidFill>
                <a:latin typeface="Arial Unicode MS" pitchFamily="34" charset="-128"/>
                <a:cs typeface="Arabic Transparent" pitchFamily="2" charset="-78"/>
              </a:rPr>
              <a:t/>
            </a:r>
            <a:br>
              <a:rPr lang="en-US" sz="3200">
                <a:solidFill>
                  <a:srgbClr val="17375E"/>
                </a:solidFill>
                <a:latin typeface="Arial Unicode MS" pitchFamily="34" charset="-128"/>
                <a:cs typeface="Arabic Transparent" pitchFamily="2" charset="-78"/>
              </a:rPr>
            </a:br>
            <a:endParaRPr lang="en-US" sz="3200">
              <a:solidFill>
                <a:srgbClr val="17375E"/>
              </a:solidFill>
              <a:cs typeface="Arabic Transparent" pitchFamily="2" charset="-78"/>
            </a:endParaRPr>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27400" y="428625"/>
            <a:ext cx="5959475" cy="1362075"/>
          </a:xfrm>
        </p:spPr>
        <p:txBody>
          <a:bodyPr anchor="t"/>
          <a:lstStyle/>
          <a:p>
            <a:r>
              <a:rPr lang="ar-SA" sz="4000" b="1" smtClean="0">
                <a:cs typeface="Arial" pitchFamily="34" charset="0"/>
              </a:rPr>
              <a:t>لماذا نقدم الإسعافات الأولية؟</a:t>
            </a:r>
          </a:p>
        </p:txBody>
      </p:sp>
      <p:sp>
        <p:nvSpPr>
          <p:cNvPr id="26627" name="Text Placeholder 2"/>
          <p:cNvSpPr>
            <a:spLocks noGrp="1"/>
          </p:cNvSpPr>
          <p:nvPr>
            <p:ph type="body" idx="4294967295"/>
          </p:nvPr>
        </p:nvSpPr>
        <p:spPr>
          <a:xfrm>
            <a:off x="0" y="2060575"/>
            <a:ext cx="9906000" cy="3154363"/>
          </a:xfrm>
          <a:solidFill>
            <a:schemeClr val="accent3">
              <a:lumMod val="20000"/>
              <a:lumOff val="80000"/>
            </a:schemeClr>
          </a:solidFill>
          <a:ln>
            <a:solidFill>
              <a:srgbClr val="FF00FF"/>
            </a:solidFill>
          </a:ln>
        </p:spPr>
        <p:txBody>
          <a:bodyPr anchor="b">
            <a:normAutofit/>
          </a:bodyPr>
          <a:lstStyle/>
          <a:p>
            <a:pPr marL="0" indent="0">
              <a:defRPr/>
            </a:pPr>
            <a:r>
              <a:rPr lang="en-US" sz="2000">
                <a:solidFill>
                  <a:srgbClr val="898989"/>
                </a:solidFill>
                <a:latin typeface="Arial"/>
                <a:ea typeface="Majalla UI"/>
                <a:cs typeface="Majalla UI"/>
              </a:rPr>
              <a:t> </a:t>
            </a:r>
            <a:r>
              <a:rPr lang="ar-SA" sz="2000">
                <a:solidFill>
                  <a:srgbClr val="898989"/>
                </a:solidFill>
                <a:ea typeface="Majalla UI"/>
                <a:cs typeface="Majalla UI"/>
              </a:rPr>
              <a:t>- </a:t>
            </a:r>
            <a:r>
              <a:rPr lang="ar-SA" sz="3600">
                <a:solidFill>
                  <a:srgbClr val="FF0000"/>
                </a:solidFill>
              </a:rPr>
              <a:t>لإنقاذ حياة المصاب أو المريض</a:t>
            </a:r>
            <a:r>
              <a:rPr lang="en-US" sz="3600">
                <a:solidFill>
                  <a:srgbClr val="FF0000"/>
                </a:solidFill>
                <a:ea typeface="Majalla UI"/>
                <a:cs typeface="Majalla UI"/>
              </a:rPr>
              <a:t/>
            </a:r>
            <a:br>
              <a:rPr lang="en-US" sz="3600">
                <a:solidFill>
                  <a:srgbClr val="FF0000"/>
                </a:solidFill>
                <a:ea typeface="Majalla UI"/>
                <a:cs typeface="Majalla UI"/>
              </a:rPr>
            </a:br>
            <a:r>
              <a:rPr lang="en-US" sz="3600">
                <a:solidFill>
                  <a:srgbClr val="FF0000"/>
                </a:solidFill>
                <a:latin typeface="Arial"/>
                <a:ea typeface="Majalla UI"/>
                <a:cs typeface="Majalla UI"/>
              </a:rPr>
              <a:t> </a:t>
            </a:r>
            <a:r>
              <a:rPr lang="ar-SA" sz="3600">
                <a:solidFill>
                  <a:srgbClr val="FF0000"/>
                </a:solidFill>
                <a:ea typeface="Majalla UI"/>
                <a:cs typeface="Majalla UI"/>
              </a:rPr>
              <a:t>- </a:t>
            </a:r>
            <a:r>
              <a:rPr lang="ar-SA" sz="3600">
                <a:solidFill>
                  <a:srgbClr val="FF0000"/>
                </a:solidFill>
              </a:rPr>
              <a:t>المساعدة على سرعة الشفاء و الحد من المضاعفات</a:t>
            </a:r>
            <a:r>
              <a:rPr lang="en-US" sz="3600">
                <a:solidFill>
                  <a:srgbClr val="FF0000"/>
                </a:solidFill>
                <a:ea typeface="Majalla UI"/>
                <a:cs typeface="Majalla UI"/>
              </a:rPr>
              <a:t> </a:t>
            </a:r>
            <a:r>
              <a:rPr lang="en-US" sz="3600">
                <a:solidFill>
                  <a:srgbClr val="FF0000"/>
                </a:solidFill>
                <a:latin typeface="Arial"/>
                <a:ea typeface="Majalla UI"/>
                <a:cs typeface="Majalla UI"/>
              </a:rPr>
              <a:t> </a:t>
            </a:r>
            <a:r>
              <a:rPr lang="ar-SA" sz="3600">
                <a:solidFill>
                  <a:srgbClr val="FF0000"/>
                </a:solidFill>
                <a:ea typeface="Majalla UI"/>
                <a:cs typeface="Majalla UI"/>
              </a:rPr>
              <a:t>- </a:t>
            </a:r>
            <a:r>
              <a:rPr lang="ar-SA" sz="3600">
                <a:solidFill>
                  <a:srgbClr val="FF0000"/>
                </a:solidFill>
              </a:rPr>
              <a:t>تخفيف الألم</a:t>
            </a:r>
            <a:r>
              <a:rPr lang="en-US" sz="3600">
                <a:solidFill>
                  <a:srgbClr val="FF0000"/>
                </a:solidFill>
                <a:ea typeface="Majalla UI"/>
                <a:cs typeface="Majalla UI"/>
              </a:rPr>
              <a:t> </a:t>
            </a:r>
            <a:br>
              <a:rPr lang="en-US" sz="3600">
                <a:solidFill>
                  <a:srgbClr val="FF0000"/>
                </a:solidFill>
                <a:ea typeface="Majalla UI"/>
                <a:cs typeface="Majalla UI"/>
              </a:rPr>
            </a:br>
            <a:r>
              <a:rPr lang="en-US" sz="3600">
                <a:solidFill>
                  <a:srgbClr val="FF0000"/>
                </a:solidFill>
                <a:latin typeface="Arial"/>
                <a:ea typeface="Majalla UI"/>
                <a:cs typeface="Majalla UI"/>
              </a:rPr>
              <a:t> </a:t>
            </a:r>
            <a:r>
              <a:rPr lang="ar-SA" sz="3600">
                <a:solidFill>
                  <a:srgbClr val="FF0000"/>
                </a:solidFill>
                <a:ea typeface="Majalla UI"/>
                <a:cs typeface="Majalla UI"/>
              </a:rPr>
              <a:t>-</a:t>
            </a:r>
            <a:r>
              <a:rPr lang="ar-SA" sz="3600">
                <a:solidFill>
                  <a:srgbClr val="FF0000"/>
                </a:solidFill>
              </a:rPr>
              <a:t>طلب المساعدة</a:t>
            </a:r>
            <a:r>
              <a:rPr lang="en-US" sz="3600">
                <a:solidFill>
                  <a:srgbClr val="FF0000"/>
                </a:solidFill>
                <a:ea typeface="Majalla UI"/>
                <a:cs typeface="Majalla UI"/>
              </a:rPr>
              <a:t> </a:t>
            </a:r>
          </a:p>
          <a:p>
            <a:pPr marL="0" indent="0">
              <a:buFont typeface="Wingdings" pitchFamily="2" charset="2"/>
              <a:buNone/>
              <a:defRPr/>
            </a:pPr>
            <a:endParaRPr lang="en-US" sz="2000">
              <a:solidFill>
                <a:srgbClr val="FF0000"/>
              </a:solidFill>
              <a:ea typeface="Majalla UI"/>
              <a:cs typeface="Majalla UI"/>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26627">
                                            <p:txEl>
                                              <p:pRg st="0" end="0"/>
                                            </p:txEl>
                                          </p:spTgt>
                                        </p:tgtEl>
                                        <p:attrNameLst>
                                          <p:attrName>style.visibility</p:attrName>
                                        </p:attrNameLst>
                                      </p:cBhvr>
                                      <p:to>
                                        <p:strVal val="visible"/>
                                      </p:to>
                                    </p:set>
                                    <p:anim calcmode="lin" valueType="num">
                                      <p:cBhvr>
                                        <p:cTn id="15" dur="500" fill="hold"/>
                                        <p:tgtEl>
                                          <p:spTgt spid="2662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662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26627">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627"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0" y="1457325"/>
            <a:ext cx="9906000" cy="3538538"/>
          </a:xfrm>
          <a:prstGeom prst="rect">
            <a:avLst/>
          </a:prstGeom>
          <a:noFill/>
          <a:ln w="9525">
            <a:noFill/>
            <a:miter lim="800000"/>
            <a:headEnd/>
            <a:tailEnd/>
          </a:ln>
        </p:spPr>
        <p:txBody>
          <a:bodyPr anchor="ctr">
            <a:spAutoFit/>
          </a:bodyPr>
          <a:lstStyle/>
          <a:p>
            <a:pPr algn="r" eaLnBrk="0" hangingPunct="0"/>
            <a:r>
              <a:rPr lang="ar-SA" sz="2800" b="1">
                <a:solidFill>
                  <a:srgbClr val="FF0000"/>
                </a:solidFill>
                <a:cs typeface="Times New Roman" pitchFamily="18" charset="0"/>
              </a:rPr>
              <a:t>أهم الأسباب التي تؤدي للوفاة المفاجئة أو السريعة</a:t>
            </a:r>
            <a:r>
              <a:rPr lang="en-US" sz="2800" b="1">
                <a:solidFill>
                  <a:srgbClr val="FF0000"/>
                </a:solidFill>
                <a:cs typeface="Times New Roman" pitchFamily="18" charset="0"/>
              </a:rPr>
              <a:t>:</a:t>
            </a:r>
            <a:r>
              <a:rPr lang="en-US" sz="2800" b="1">
                <a:solidFill>
                  <a:srgbClr val="FFFF00"/>
                </a:solidFill>
                <a:cs typeface="Times New Roman" pitchFamily="18" charset="0"/>
              </a:rPr>
              <a:t/>
            </a:r>
            <a:br>
              <a:rPr lang="en-US" sz="2800" b="1">
                <a:solidFill>
                  <a:srgbClr val="FFFF00"/>
                </a:solidFill>
                <a:cs typeface="Times New Roman" pitchFamily="18" charset="0"/>
              </a:rPr>
            </a:br>
            <a:r>
              <a:rPr lang="en-US" sz="2800" b="1">
                <a:solidFill>
                  <a:srgbClr val="000000"/>
                </a:solidFill>
                <a:cs typeface="Times New Roman" pitchFamily="18" charset="0"/>
              </a:rPr>
              <a:t>•</a:t>
            </a:r>
            <a:r>
              <a:rPr lang="en-US" sz="2800" b="1">
                <a:solidFill>
                  <a:schemeClr val="tx2"/>
                </a:solidFill>
                <a:cs typeface="Times New Roman" pitchFamily="18" charset="0"/>
              </a:rPr>
              <a:t> </a:t>
            </a:r>
            <a:r>
              <a:rPr lang="ar-SA" sz="2800" b="1">
                <a:solidFill>
                  <a:schemeClr val="tx2"/>
                </a:solidFill>
                <a:cs typeface="Times New Roman" pitchFamily="18" charset="0"/>
              </a:rPr>
              <a:t>توقف القلب</a:t>
            </a:r>
            <a:r>
              <a:rPr lang="en-US" sz="2800" b="1">
                <a:solidFill>
                  <a:schemeClr val="tx2"/>
                </a:solidFill>
                <a:cs typeface="Times New Roman" pitchFamily="18" charset="0"/>
              </a:rPr>
              <a:t> Cardiac Arrest  .</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cs typeface="Times New Roman" pitchFamily="18" charset="0"/>
              </a:rPr>
              <a:t>الغرق</a:t>
            </a:r>
            <a:r>
              <a:rPr lang="en-US" sz="2800" b="1">
                <a:solidFill>
                  <a:schemeClr val="tx2"/>
                </a:solidFill>
                <a:cs typeface="Times New Roman" pitchFamily="18" charset="0"/>
              </a:rPr>
              <a:t>.</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cs typeface="Times New Roman" pitchFamily="18" charset="0"/>
              </a:rPr>
              <a:t>الاختناق</a:t>
            </a:r>
            <a:r>
              <a:rPr lang="en-US" sz="2800" b="1">
                <a:solidFill>
                  <a:schemeClr val="tx2"/>
                </a:solidFill>
                <a:cs typeface="Times New Roman" pitchFamily="18" charset="0"/>
              </a:rPr>
              <a:t>.</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cs typeface="Times New Roman" pitchFamily="18" charset="0"/>
              </a:rPr>
              <a:t>الصدمات الكهربائية</a:t>
            </a:r>
            <a:r>
              <a:rPr lang="en-US" sz="2800" b="1">
                <a:solidFill>
                  <a:schemeClr val="tx2"/>
                </a:solidFill>
                <a:cs typeface="Times New Roman" pitchFamily="18" charset="0"/>
              </a:rPr>
              <a:t>.</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cs typeface="Times New Roman" pitchFamily="18" charset="0"/>
              </a:rPr>
              <a:t>ردة فعل لبعض أنواع التحسس ( الأدوية، قرص الحشرات)</a:t>
            </a:r>
            <a:r>
              <a:rPr lang="en-US" sz="2800" b="1">
                <a:solidFill>
                  <a:schemeClr val="tx2"/>
                </a:solidFill>
                <a:cs typeface="Times New Roman" pitchFamily="18" charset="0"/>
              </a:rPr>
              <a:t/>
            </a:r>
            <a:br>
              <a:rPr lang="en-US" sz="2800" b="1">
                <a:solidFill>
                  <a:schemeClr val="tx2"/>
                </a:solidFill>
                <a:cs typeface="Times New Roman" pitchFamily="18" charset="0"/>
              </a:rPr>
            </a:br>
            <a:r>
              <a:rPr lang="ar-SA" sz="2800" b="1">
                <a:solidFill>
                  <a:schemeClr val="tx2"/>
                </a:solidFill>
                <a:cs typeface="Times New Roman" pitchFamily="18" charset="0"/>
              </a:rPr>
              <a:t>إن أهم أسباب الوفاة لدى البالغين هو توقف القلب نتيجة النوبة القلبية، </a:t>
            </a:r>
            <a:endParaRPr lang="en-US" sz="2800" b="1">
              <a:solidFill>
                <a:schemeClr val="tx2"/>
              </a:solidFill>
              <a:cs typeface="Times New Roman" pitchFamily="18" charset="0"/>
            </a:endParaRPr>
          </a:p>
          <a:p>
            <a:pPr algn="r" eaLnBrk="0" hangingPunct="0"/>
            <a:r>
              <a:rPr lang="ar-SA" sz="2800" b="1">
                <a:solidFill>
                  <a:schemeClr val="tx2"/>
                </a:solidFill>
                <a:cs typeface="Times New Roman" pitchFamily="18" charset="0"/>
              </a:rPr>
              <a:t>أما الأطفال و الرضع هو توقف القلب نتيجة توقف التنفس ( الاختناق)</a:t>
            </a:r>
            <a:r>
              <a:rPr lang="en-US" sz="2800" b="1">
                <a:solidFill>
                  <a:schemeClr val="tx2"/>
                </a:solidFill>
                <a:cs typeface="Times New Roman" pitchFamily="18" charset="0"/>
              </a:rPr>
              <a:t>.</a:t>
            </a:r>
          </a:p>
        </p:txBody>
      </p:sp>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ChangeArrowheads="1"/>
          </p:cNvSpPr>
          <p:nvPr/>
        </p:nvSpPr>
        <p:spPr bwMode="auto">
          <a:xfrm>
            <a:off x="609600" y="990600"/>
            <a:ext cx="8077200" cy="3046413"/>
          </a:xfrm>
          <a:prstGeom prst="rect">
            <a:avLst/>
          </a:prstGeom>
          <a:noFill/>
          <a:ln w="9525">
            <a:noFill/>
            <a:miter lim="800000"/>
            <a:headEnd/>
            <a:tailEnd/>
          </a:ln>
        </p:spPr>
        <p:txBody>
          <a:bodyPr>
            <a:spAutoFit/>
          </a:bodyPr>
          <a:lstStyle/>
          <a:p>
            <a:pPr algn="r" eaLnBrk="0" hangingPunct="0"/>
            <a:r>
              <a:rPr lang="ar-SA" sz="3200" b="1">
                <a:cs typeface="Times New Roman" pitchFamily="18" charset="0"/>
              </a:rPr>
              <a:t>خطوات تقديم المساعدة</a:t>
            </a:r>
            <a:r>
              <a:rPr lang="en-US" sz="3200" b="1">
                <a:solidFill>
                  <a:srgbClr val="FF0000"/>
                </a:solidFill>
                <a:cs typeface="Times New Roman" pitchFamily="18" charset="0"/>
              </a:rPr>
              <a:t> :</a:t>
            </a:r>
            <a:br>
              <a:rPr lang="en-US" sz="3200" b="1">
                <a:solidFill>
                  <a:srgbClr val="FF0000"/>
                </a:solidFill>
                <a:cs typeface="Times New Roman" pitchFamily="18" charset="0"/>
              </a:rPr>
            </a:br>
            <a:r>
              <a:rPr lang="en-US" sz="3200" b="1">
                <a:solidFill>
                  <a:srgbClr val="FF0000"/>
                </a:solidFill>
                <a:cs typeface="Times New Roman" pitchFamily="18" charset="0"/>
              </a:rPr>
              <a:t> - </a:t>
            </a:r>
            <a:r>
              <a:rPr lang="ar-SA" sz="3200" b="1">
                <a:solidFill>
                  <a:srgbClr val="FF0000"/>
                </a:solidFill>
                <a:cs typeface="Times New Roman" pitchFamily="18" charset="0"/>
              </a:rPr>
              <a:t>تفحص المكان و التأكد من عدم وجود خطر على حياتك أو حياة المصاب</a:t>
            </a:r>
            <a:r>
              <a:rPr lang="en-US" sz="3200" b="1">
                <a:solidFill>
                  <a:srgbClr val="FF0000"/>
                </a:solidFill>
                <a:cs typeface="Times New Roman" pitchFamily="18" charset="0"/>
              </a:rPr>
              <a:t> </a:t>
            </a:r>
          </a:p>
          <a:p>
            <a:pPr algn="r" eaLnBrk="0" hangingPunct="0"/>
            <a:r>
              <a:rPr lang="en-US" sz="3200" b="1">
                <a:solidFill>
                  <a:srgbClr val="FF0000"/>
                </a:solidFill>
                <a:cs typeface="Times New Roman" pitchFamily="18" charset="0"/>
              </a:rPr>
              <a:t>-  </a:t>
            </a:r>
            <a:r>
              <a:rPr lang="ar-SA" sz="3200" b="1">
                <a:solidFill>
                  <a:srgbClr val="FF0000"/>
                </a:solidFill>
                <a:cs typeface="Times New Roman" pitchFamily="18" charset="0"/>
              </a:rPr>
              <a:t>تفحص المصاب</a:t>
            </a:r>
            <a:r>
              <a:rPr lang="en-US" sz="3200" b="1">
                <a:solidFill>
                  <a:srgbClr val="FF0000"/>
                </a:solidFill>
                <a:cs typeface="Times New Roman" pitchFamily="18" charset="0"/>
              </a:rPr>
              <a:t> </a:t>
            </a:r>
            <a:br>
              <a:rPr lang="en-US" sz="3200" b="1">
                <a:solidFill>
                  <a:srgbClr val="FF0000"/>
                </a:solidFill>
                <a:cs typeface="Times New Roman" pitchFamily="18" charset="0"/>
              </a:rPr>
            </a:br>
            <a:r>
              <a:rPr lang="en-US" sz="3200" b="1">
                <a:solidFill>
                  <a:srgbClr val="FF0000"/>
                </a:solidFill>
                <a:cs typeface="Times New Roman" pitchFamily="18" charset="0"/>
              </a:rPr>
              <a:t>• </a:t>
            </a:r>
            <a:r>
              <a:rPr lang="ar-SA" sz="3200" b="1">
                <a:solidFill>
                  <a:srgbClr val="FF0000"/>
                </a:solidFill>
                <a:cs typeface="Times New Roman" pitchFamily="18" charset="0"/>
              </a:rPr>
              <a:t>طلب المساعدة</a:t>
            </a:r>
            <a:r>
              <a:rPr lang="en-US" sz="3200" b="1">
                <a:solidFill>
                  <a:srgbClr val="FF0000"/>
                </a:solidFill>
                <a:cs typeface="Times New Roman" pitchFamily="18" charset="0"/>
              </a:rPr>
              <a:t/>
            </a:r>
            <a:br>
              <a:rPr lang="en-US" sz="3200" b="1">
                <a:solidFill>
                  <a:srgbClr val="FF0000"/>
                </a:solidFill>
                <a:cs typeface="Times New Roman" pitchFamily="18" charset="0"/>
              </a:rPr>
            </a:br>
            <a:r>
              <a:rPr lang="en-US" sz="3200" b="1">
                <a:solidFill>
                  <a:srgbClr val="FF0000"/>
                </a:solidFill>
                <a:cs typeface="Times New Roman" pitchFamily="18" charset="0"/>
              </a:rPr>
              <a:t>• </a:t>
            </a:r>
            <a:r>
              <a:rPr lang="ar-SA" sz="3200" b="1">
                <a:solidFill>
                  <a:srgbClr val="FF0000"/>
                </a:solidFill>
                <a:cs typeface="Times New Roman" pitchFamily="18" charset="0"/>
              </a:rPr>
              <a:t>تقديم الإسعاف الأولي اللازم لحين حضور المساعدة</a:t>
            </a:r>
            <a:r>
              <a:rPr lang="en-US" sz="3200" b="1">
                <a:solidFill>
                  <a:srgbClr val="FF0000"/>
                </a:solidFill>
                <a:cs typeface="Times New Roman" pitchFamily="18"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4024313" y="0"/>
            <a:ext cx="5881687" cy="1373188"/>
          </a:xfrm>
          <a:prstGeom prst="rect">
            <a:avLst/>
          </a:prstGeom>
          <a:noFill/>
          <a:ln w="9525">
            <a:noFill/>
            <a:miter lim="800000"/>
            <a:headEnd/>
            <a:tailEnd/>
          </a:ln>
        </p:spPr>
        <p:txBody>
          <a:bodyPr anchor="ctr">
            <a:spAutoFit/>
          </a:bodyPr>
          <a:lstStyle/>
          <a:p>
            <a:pPr algn="r" eaLnBrk="0" hangingPunct="0"/>
            <a:r>
              <a:rPr lang="ar-SA" sz="2800" b="1">
                <a:solidFill>
                  <a:srgbClr val="FF0000"/>
                </a:solidFill>
                <a:cs typeface="Times New Roman" pitchFamily="18" charset="0"/>
              </a:rPr>
              <a:t>الاختناق</a:t>
            </a:r>
            <a:r>
              <a:rPr lang="en-US" sz="2800" b="1">
                <a:solidFill>
                  <a:srgbClr val="FF0000"/>
                </a:solidFill>
                <a:cs typeface="Times New Roman" pitchFamily="18" charset="0"/>
              </a:rPr>
              <a:t>Chocking  :</a:t>
            </a:r>
            <a:r>
              <a:rPr lang="en-US" sz="2800" b="1">
                <a:solidFill>
                  <a:srgbClr val="000000"/>
                </a:solidFill>
                <a:cs typeface="Times New Roman" pitchFamily="18" charset="0"/>
              </a:rPr>
              <a:t/>
            </a:r>
            <a:br>
              <a:rPr lang="en-US" sz="2800" b="1">
                <a:solidFill>
                  <a:srgbClr val="000000"/>
                </a:solidFill>
                <a:cs typeface="Times New Roman" pitchFamily="18" charset="0"/>
              </a:rPr>
            </a:br>
            <a:r>
              <a:rPr lang="ar-SA" sz="2800">
                <a:cs typeface="Times New Roman" pitchFamily="18" charset="0"/>
              </a:rPr>
              <a:t>الاختناق هو انسداد في مجرى التنفس </a:t>
            </a:r>
            <a:r>
              <a:rPr lang="ar-SA" sz="2800"/>
              <a:t>سواء كان جزئي أو كامل</a:t>
            </a:r>
            <a:r>
              <a:rPr lang="en-US" sz="2800">
                <a:cs typeface="Times New Roman" pitchFamily="18" charset="0"/>
              </a:rPr>
              <a:t>.</a:t>
            </a:r>
            <a:endParaRPr lang="en-US" sz="2800">
              <a:ea typeface="Majalla UI"/>
              <a:cs typeface="Majalla UI"/>
            </a:endParaRPr>
          </a:p>
        </p:txBody>
      </p:sp>
      <p:pic>
        <p:nvPicPr>
          <p:cNvPr id="28675" name="Picture 109" descr="mhtml:file://E:\first%20aids\مطوية%20الإسعافات%20الأولية.mht!http://www.qrcs.org/Arabic/What_We_Do/Health_Care/PublishingImages/1.jpg"/>
          <p:cNvPicPr>
            <a:picLocks noChangeAspect="1" noChangeArrowheads="1"/>
          </p:cNvPicPr>
          <p:nvPr/>
        </p:nvPicPr>
        <p:blipFill>
          <a:blip r:embed="rId2" cstate="print"/>
          <a:srcRect/>
          <a:stretch>
            <a:fillRect/>
          </a:stretch>
        </p:blipFill>
        <p:spPr bwMode="auto">
          <a:xfrm>
            <a:off x="0" y="457200"/>
            <a:ext cx="2476500" cy="2257425"/>
          </a:xfrm>
          <a:prstGeom prst="rect">
            <a:avLst/>
          </a:prstGeom>
          <a:solidFill>
            <a:srgbClr val="FF9933"/>
          </a:solidFill>
          <a:ln w="9525">
            <a:noFill/>
            <a:miter lim="800000"/>
            <a:headEnd/>
            <a:tailEnd/>
          </a:ln>
        </p:spPr>
      </p:pic>
      <p:sp>
        <p:nvSpPr>
          <p:cNvPr id="28676" name="Rectangle 3"/>
          <p:cNvSpPr>
            <a:spLocks noChangeArrowheads="1"/>
          </p:cNvSpPr>
          <p:nvPr/>
        </p:nvSpPr>
        <p:spPr bwMode="auto">
          <a:xfrm>
            <a:off x="0" y="846138"/>
            <a:ext cx="266700" cy="460375"/>
          </a:xfrm>
          <a:prstGeom prst="rect">
            <a:avLst/>
          </a:prstGeom>
          <a:noFill/>
          <a:ln w="9525">
            <a:noFill/>
            <a:miter lim="800000"/>
            <a:headEnd/>
            <a:tailEnd/>
          </a:ln>
        </p:spPr>
        <p:txBody>
          <a:bodyPr wrap="none" anchor="ctr">
            <a:spAutoFit/>
          </a:bodyPr>
          <a:lstStyle/>
          <a:p>
            <a:pPr eaLnBrk="0" hangingPunct="0"/>
            <a:endParaRPr lang="en-US" sz="1200">
              <a:solidFill>
                <a:srgbClr val="000000"/>
              </a:solidFill>
              <a:cs typeface="Times New Roman" pitchFamily="18" charset="0"/>
            </a:endParaRPr>
          </a:p>
          <a:p>
            <a:pPr eaLnBrk="0" hangingPunct="0"/>
            <a:r>
              <a:rPr lang="en-US" sz="1200">
                <a:solidFill>
                  <a:srgbClr val="000000"/>
                </a:solidFill>
                <a:cs typeface="Times New Roman" pitchFamily="18" charset="0"/>
              </a:rPr>
              <a:t> </a:t>
            </a:r>
            <a:r>
              <a:rPr lang="en-US" sz="1100">
                <a:ea typeface="Majalla UI"/>
                <a:cs typeface="Majalla UI"/>
              </a:rPr>
              <a:t> </a:t>
            </a:r>
            <a:endParaRPr lang="en-US">
              <a:ea typeface="Majalla UI"/>
              <a:cs typeface="Majalla UI"/>
            </a:endParaRPr>
          </a:p>
        </p:txBody>
      </p:sp>
      <p:sp>
        <p:nvSpPr>
          <p:cNvPr id="28677" name="Rectangle 6"/>
          <p:cNvSpPr>
            <a:spLocks noChangeArrowheads="1"/>
          </p:cNvSpPr>
          <p:nvPr/>
        </p:nvSpPr>
        <p:spPr bwMode="auto">
          <a:xfrm>
            <a:off x="2613025" y="1785938"/>
            <a:ext cx="7138988" cy="4524375"/>
          </a:xfrm>
          <a:prstGeom prst="rect">
            <a:avLst/>
          </a:prstGeom>
          <a:noFill/>
          <a:ln w="9525">
            <a:noFill/>
            <a:miter lim="800000"/>
            <a:headEnd/>
            <a:tailEnd/>
          </a:ln>
        </p:spPr>
        <p:txBody>
          <a:bodyPr>
            <a:spAutoFit/>
          </a:bodyPr>
          <a:lstStyle/>
          <a:p>
            <a:pPr algn="r"/>
            <a:r>
              <a:rPr lang="ar-SA" sz="3200" b="1">
                <a:solidFill>
                  <a:srgbClr val="FF00FF"/>
                </a:solidFill>
                <a:ea typeface="Majalla UI"/>
                <a:cs typeface="Majalla UI"/>
              </a:rPr>
              <a:t>أسباب انسداد مجرى التنفس</a:t>
            </a:r>
            <a:r>
              <a:rPr lang="en-US" sz="3200" b="1">
                <a:solidFill>
                  <a:srgbClr val="FF00FF"/>
                </a:solidFill>
                <a:ea typeface="Majalla UI"/>
                <a:cs typeface="Majalla UI"/>
              </a:rPr>
              <a:t>:</a:t>
            </a:r>
            <a:r>
              <a:rPr lang="en-US" sz="3200">
                <a:ea typeface="Majalla UI"/>
                <a:cs typeface="Majalla UI"/>
              </a:rPr>
              <a:t/>
            </a:r>
            <a:br>
              <a:rPr lang="en-US" sz="3200">
                <a:ea typeface="Majalla UI"/>
                <a:cs typeface="Majalla UI"/>
              </a:rPr>
            </a:br>
            <a:r>
              <a:rPr lang="en-US" sz="3200">
                <a:ea typeface="Majalla UI"/>
                <a:cs typeface="Majalla UI"/>
              </a:rPr>
              <a:t>• </a:t>
            </a:r>
            <a:r>
              <a:rPr lang="ar-SA" sz="3200">
                <a:ea typeface="Majalla UI"/>
                <a:cs typeface="Majalla UI"/>
              </a:rPr>
              <a:t>اللسـان</a:t>
            </a:r>
            <a:r>
              <a:rPr lang="en-US" sz="3200">
                <a:ea typeface="Majalla UI"/>
                <a:cs typeface="Majalla UI"/>
              </a:rPr>
              <a:t>.</a:t>
            </a:r>
            <a:br>
              <a:rPr lang="en-US" sz="3200">
                <a:ea typeface="Majalla UI"/>
                <a:cs typeface="Majalla UI"/>
              </a:rPr>
            </a:br>
            <a:r>
              <a:rPr lang="en-US" sz="3200">
                <a:ea typeface="Majalla UI"/>
                <a:cs typeface="Majalla UI"/>
              </a:rPr>
              <a:t>•  </a:t>
            </a:r>
            <a:r>
              <a:rPr lang="ar-SA" sz="3200">
                <a:ea typeface="Majalla UI"/>
                <a:cs typeface="Majalla UI"/>
              </a:rPr>
              <a:t>الأجسام الغريبة </a:t>
            </a:r>
            <a:endParaRPr lang="ar-EG" sz="3200">
              <a:ea typeface="Majalla UI"/>
              <a:cs typeface="Majalla UI"/>
            </a:endParaRPr>
          </a:p>
          <a:p>
            <a:pPr algn="r"/>
            <a:r>
              <a:rPr lang="ar-SA" sz="3200">
                <a:ea typeface="Majalla UI"/>
                <a:cs typeface="Majalla UI"/>
              </a:rPr>
              <a:t>(طعام، ألعاب الأطفال الخ</a:t>
            </a:r>
            <a:r>
              <a:rPr lang="en-US" sz="3200">
                <a:ea typeface="Majalla UI"/>
                <a:cs typeface="Majalla UI"/>
              </a:rPr>
              <a:t>(</a:t>
            </a:r>
            <a:br>
              <a:rPr lang="en-US" sz="3200">
                <a:ea typeface="Majalla UI"/>
                <a:cs typeface="Majalla UI"/>
              </a:rPr>
            </a:br>
            <a:r>
              <a:rPr lang="en-US" sz="3200">
                <a:ea typeface="Majalla UI"/>
                <a:cs typeface="Majalla UI"/>
              </a:rPr>
              <a:t>•  </a:t>
            </a:r>
            <a:r>
              <a:rPr lang="ar-SA" sz="3200">
                <a:ea typeface="Majalla UI"/>
                <a:cs typeface="Majalla UI"/>
              </a:rPr>
              <a:t>السوائل المختلفة </a:t>
            </a:r>
            <a:endParaRPr lang="ar-EG" sz="3200">
              <a:ea typeface="Majalla UI"/>
              <a:cs typeface="Majalla UI"/>
            </a:endParaRPr>
          </a:p>
          <a:p>
            <a:pPr algn="r"/>
            <a:r>
              <a:rPr lang="ar-SA" sz="3200">
                <a:ea typeface="Majalla UI"/>
                <a:cs typeface="Majalla UI"/>
              </a:rPr>
              <a:t>(دم, قىء, الغرق، الخ</a:t>
            </a:r>
            <a:r>
              <a:rPr lang="en-US" sz="3200">
                <a:ea typeface="Majalla UI"/>
                <a:cs typeface="Majalla UI"/>
              </a:rPr>
              <a:t>(</a:t>
            </a:r>
            <a:br>
              <a:rPr lang="en-US" sz="3200">
                <a:ea typeface="Majalla UI"/>
                <a:cs typeface="Majalla UI"/>
              </a:rPr>
            </a:br>
            <a:r>
              <a:rPr lang="en-US" sz="3200">
                <a:ea typeface="Majalla UI"/>
                <a:cs typeface="Majalla UI"/>
              </a:rPr>
              <a:t>•  </a:t>
            </a:r>
            <a:r>
              <a:rPr lang="ar-SA" sz="3200">
                <a:ea typeface="Majalla UI"/>
                <a:cs typeface="Majalla UI"/>
              </a:rPr>
              <a:t>احتقان وتورم الحنجرة</a:t>
            </a:r>
            <a:r>
              <a:rPr lang="en-US" sz="3200">
                <a:ea typeface="Majalla UI"/>
                <a:cs typeface="Majalla UI"/>
              </a:rPr>
              <a:t> </a:t>
            </a:r>
            <a:r>
              <a:rPr lang="ar-SA" sz="3200">
                <a:ea typeface="Majalla UI"/>
                <a:cs typeface="Majalla UI"/>
              </a:rPr>
              <a:t>،الحروق، الالتهابات</a:t>
            </a:r>
            <a:r>
              <a:rPr lang="en-US" sz="3200">
                <a:ea typeface="Majalla UI"/>
                <a:cs typeface="Majalla UI"/>
              </a:rPr>
              <a:t>.</a:t>
            </a:r>
            <a:br>
              <a:rPr lang="en-US" sz="3200">
                <a:ea typeface="Majalla UI"/>
                <a:cs typeface="Majalla UI"/>
              </a:rPr>
            </a:br>
            <a:r>
              <a:rPr lang="en-US" sz="3200">
                <a:ea typeface="Majalla UI"/>
                <a:cs typeface="Majalla UI"/>
              </a:rPr>
              <a:t>•  </a:t>
            </a:r>
            <a:r>
              <a:rPr lang="ar-SA" sz="3200">
                <a:ea typeface="Majalla UI"/>
                <a:cs typeface="Majalla UI"/>
              </a:rPr>
              <a:t>تضيق القصبات الهوائيّة </a:t>
            </a:r>
            <a:endParaRPr lang="ar-EG" sz="3200">
              <a:ea typeface="Majalla UI"/>
              <a:cs typeface="Majalla UI"/>
            </a:endParaRPr>
          </a:p>
          <a:p>
            <a:pPr algn="r"/>
            <a:r>
              <a:rPr lang="ar-SA" sz="3200">
                <a:ea typeface="Majalla UI"/>
                <a:cs typeface="Majalla UI"/>
              </a:rPr>
              <a:t>(الربو، التحسس الشديد، الخ)</a:t>
            </a:r>
            <a:endParaRPr lang="en-US" sz="3200">
              <a:ea typeface="Majalla UI"/>
              <a:cs typeface="Majalla UI"/>
            </a:endParaRP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482975" y="214313"/>
            <a:ext cx="6423025" cy="2247900"/>
          </a:xfrm>
          <a:prstGeom prst="rect">
            <a:avLst/>
          </a:prstGeom>
          <a:noFill/>
          <a:ln w="9525">
            <a:noFill/>
            <a:miter lim="800000"/>
            <a:headEnd/>
            <a:tailEnd/>
          </a:ln>
        </p:spPr>
        <p:txBody>
          <a:bodyPr anchor="ctr">
            <a:spAutoFit/>
          </a:bodyPr>
          <a:lstStyle/>
          <a:p>
            <a:pPr algn="r" eaLnBrk="0" hangingPunct="0"/>
            <a:r>
              <a:rPr lang="ar-SA" sz="2800" b="1">
                <a:solidFill>
                  <a:schemeClr val="tx2"/>
                </a:solidFill>
                <a:cs typeface="Times New Roman" pitchFamily="18" charset="0"/>
              </a:rPr>
              <a:t>طرق إخراج الجسم الغريب من مجرى التنفس</a:t>
            </a:r>
            <a:r>
              <a:rPr lang="en-US" sz="2800" b="1">
                <a:solidFill>
                  <a:schemeClr val="tx2"/>
                </a:solidFill>
                <a:cs typeface="Times New Roman" pitchFamily="18" charset="0"/>
              </a:rPr>
              <a:t>:</a:t>
            </a:r>
            <a:r>
              <a:rPr lang="en-US" sz="2400">
                <a:solidFill>
                  <a:srgbClr val="000000"/>
                </a:solidFill>
                <a:cs typeface="Times New Roman" pitchFamily="18" charset="0"/>
              </a:rPr>
              <a:t/>
            </a:r>
            <a:br>
              <a:rPr lang="en-US" sz="2400">
                <a:solidFill>
                  <a:srgbClr val="000000"/>
                </a:solidFill>
                <a:cs typeface="Times New Roman" pitchFamily="18" charset="0"/>
              </a:rPr>
            </a:br>
            <a:r>
              <a:rPr lang="en-US" sz="2400">
                <a:solidFill>
                  <a:srgbClr val="000000"/>
                </a:solidFill>
                <a:cs typeface="Times New Roman" pitchFamily="18" charset="0"/>
              </a:rPr>
              <a:t>•</a:t>
            </a:r>
            <a:r>
              <a:rPr lang="en-US" sz="2800" b="1">
                <a:solidFill>
                  <a:srgbClr val="FF9933"/>
                </a:solidFill>
                <a:cs typeface="Times New Roman" pitchFamily="18" charset="0"/>
              </a:rPr>
              <a:t> </a:t>
            </a:r>
            <a:r>
              <a:rPr lang="ar-SA" sz="2800" b="1">
                <a:solidFill>
                  <a:srgbClr val="FF9933"/>
                </a:solidFill>
                <a:cs typeface="Times New Roman" pitchFamily="18" charset="0"/>
              </a:rPr>
              <a:t>تشجعه على </a:t>
            </a:r>
            <a:r>
              <a:rPr lang="ar-SA" sz="2800" b="1">
                <a:solidFill>
                  <a:srgbClr val="FF9933"/>
                </a:solidFill>
              </a:rPr>
              <a:t>السعال</a:t>
            </a:r>
            <a:r>
              <a:rPr lang="en-US" sz="2800" b="1">
                <a:solidFill>
                  <a:srgbClr val="FF9933"/>
                </a:solidFill>
                <a:cs typeface="Times New Roman" pitchFamily="18" charset="0"/>
              </a:rPr>
              <a:t> </a:t>
            </a:r>
            <a:br>
              <a:rPr lang="en-US" sz="2800" b="1">
                <a:solidFill>
                  <a:srgbClr val="FF9933"/>
                </a:solidFill>
                <a:cs typeface="Times New Roman" pitchFamily="18" charset="0"/>
              </a:rPr>
            </a:br>
            <a:r>
              <a:rPr lang="en-US" sz="2800" b="1">
                <a:solidFill>
                  <a:srgbClr val="FF9933"/>
                </a:solidFill>
                <a:cs typeface="Times New Roman" pitchFamily="18" charset="0"/>
              </a:rPr>
              <a:t>• </a:t>
            </a:r>
            <a:r>
              <a:rPr lang="ar-SA" sz="2800" b="1">
                <a:solidFill>
                  <a:srgbClr val="FF9933"/>
                </a:solidFill>
              </a:rPr>
              <a:t>الضرب عل الظهر بين لوحي الكتف لخمس مرات</a:t>
            </a:r>
            <a:r>
              <a:rPr lang="en-US" sz="2800" b="1">
                <a:solidFill>
                  <a:srgbClr val="FF9933"/>
                </a:solidFill>
                <a:cs typeface="Times New Roman" pitchFamily="18" charset="0"/>
              </a:rPr>
              <a:t> </a:t>
            </a:r>
            <a:br>
              <a:rPr lang="en-US" sz="2800" b="1">
                <a:solidFill>
                  <a:srgbClr val="FF9933"/>
                </a:solidFill>
                <a:cs typeface="Times New Roman" pitchFamily="18" charset="0"/>
              </a:rPr>
            </a:br>
            <a:r>
              <a:rPr lang="en-US" sz="2800" b="1">
                <a:solidFill>
                  <a:srgbClr val="FF9933"/>
                </a:solidFill>
                <a:cs typeface="Times New Roman" pitchFamily="18" charset="0"/>
              </a:rPr>
              <a:t>• </a:t>
            </a:r>
            <a:r>
              <a:rPr lang="ar-SA" sz="2800" b="1">
                <a:solidFill>
                  <a:srgbClr val="FF9933"/>
                </a:solidFill>
              </a:rPr>
              <a:t>حاول إزالة مسبب</a:t>
            </a:r>
            <a:r>
              <a:rPr lang="ar-SA" sz="2800" b="1">
                <a:solidFill>
                  <a:srgbClr val="FF9933"/>
                </a:solidFill>
                <a:cs typeface="Times New Roman" pitchFamily="18" charset="0"/>
              </a:rPr>
              <a:t> </a:t>
            </a:r>
            <a:r>
              <a:rPr lang="ar-SA" sz="2800" b="1">
                <a:solidFill>
                  <a:srgbClr val="FF9933"/>
                </a:solidFill>
              </a:rPr>
              <a:t>انسداد طرق التنفس باستخدام الضغطات البطنية</a:t>
            </a:r>
            <a:endParaRPr lang="en-US" sz="2800" b="1">
              <a:solidFill>
                <a:srgbClr val="FF9933"/>
              </a:solidFill>
              <a:ea typeface="Majalla UI"/>
              <a:cs typeface="Majalla UI"/>
            </a:endParaRPr>
          </a:p>
        </p:txBody>
      </p:sp>
      <p:pic>
        <p:nvPicPr>
          <p:cNvPr id="29699" name="Picture 111" descr="mhtml:file://E:\first%20aids\مطوية%20الإسعافات%20الأولية.mht!http://www.qrcs.org/Arabic/What_We_Do/Health_Care/PublishingImages/3.jpg"/>
          <p:cNvPicPr>
            <a:picLocks noChangeAspect="1" noChangeArrowheads="1"/>
          </p:cNvPicPr>
          <p:nvPr/>
        </p:nvPicPr>
        <p:blipFill>
          <a:blip r:embed="rId2" cstate="print"/>
          <a:srcRect/>
          <a:stretch>
            <a:fillRect/>
          </a:stretch>
        </p:blipFill>
        <p:spPr bwMode="auto">
          <a:xfrm>
            <a:off x="0" y="0"/>
            <a:ext cx="2398713" cy="2428875"/>
          </a:xfrm>
          <a:prstGeom prst="rect">
            <a:avLst/>
          </a:prstGeom>
          <a:noFill/>
          <a:ln w="9525">
            <a:noFill/>
            <a:miter lim="800000"/>
            <a:headEnd/>
            <a:tailEnd/>
          </a:ln>
        </p:spPr>
      </p:pic>
      <p:sp>
        <p:nvSpPr>
          <p:cNvPr id="29700" name="Rectangle 3"/>
          <p:cNvSpPr>
            <a:spLocks noChangeArrowheads="1"/>
          </p:cNvSpPr>
          <p:nvPr/>
        </p:nvSpPr>
        <p:spPr bwMode="auto">
          <a:xfrm>
            <a:off x="0" y="722313"/>
            <a:ext cx="266700" cy="460375"/>
          </a:xfrm>
          <a:prstGeom prst="rect">
            <a:avLst/>
          </a:prstGeom>
          <a:noFill/>
          <a:ln w="9525">
            <a:noFill/>
            <a:miter lim="800000"/>
            <a:headEnd/>
            <a:tailEnd/>
          </a:ln>
        </p:spPr>
        <p:txBody>
          <a:bodyPr wrap="none" anchor="ctr">
            <a:spAutoFit/>
          </a:bodyPr>
          <a:lstStyle/>
          <a:p>
            <a:pPr eaLnBrk="0" hangingPunct="0"/>
            <a:endParaRPr lang="en-US" sz="1200">
              <a:solidFill>
                <a:srgbClr val="000000"/>
              </a:solidFill>
              <a:cs typeface="Times New Roman" pitchFamily="18" charset="0"/>
            </a:endParaRPr>
          </a:p>
          <a:p>
            <a:pPr eaLnBrk="0" hangingPunct="0"/>
            <a:r>
              <a:rPr lang="en-US" sz="1200">
                <a:solidFill>
                  <a:srgbClr val="000000"/>
                </a:solidFill>
                <a:cs typeface="Times New Roman" pitchFamily="18" charset="0"/>
              </a:rPr>
              <a:t> </a:t>
            </a:r>
            <a:r>
              <a:rPr lang="en-US" sz="1100">
                <a:ea typeface="Majalla UI"/>
                <a:cs typeface="Majalla UI"/>
              </a:rPr>
              <a:t> </a:t>
            </a:r>
            <a:endParaRPr lang="en-US">
              <a:ea typeface="Majalla UI"/>
              <a:cs typeface="Majalla UI"/>
            </a:endParaRPr>
          </a:p>
        </p:txBody>
      </p:sp>
      <p:pic>
        <p:nvPicPr>
          <p:cNvPr id="29701" name="Picture 112" descr="mhtml:file://E:\first%20aids\مطوية%20الإسعافات%20الأولية.mht!http://www.qrcs.org/Arabic/What_We_Do/Health_Care/PublishingImages/4.gif"/>
          <p:cNvPicPr>
            <a:picLocks noChangeAspect="1" noChangeArrowheads="1"/>
          </p:cNvPicPr>
          <p:nvPr/>
        </p:nvPicPr>
        <p:blipFill>
          <a:blip r:embed="rId3" cstate="print"/>
          <a:srcRect/>
          <a:stretch>
            <a:fillRect/>
          </a:stretch>
        </p:blipFill>
        <p:spPr bwMode="auto">
          <a:xfrm>
            <a:off x="5418138" y="2714625"/>
            <a:ext cx="4256087" cy="3522663"/>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2" name="Picture 113" descr="mhtml:file://E:\first%20aids\مطوية%20الإسعافات%20الأولية.mht!http://www.qrcs.org/Arabic/What_We_Do/Health_Care/PublishingImages/5.jpg"/>
          <p:cNvPicPr>
            <a:picLocks noChangeAspect="1" noChangeArrowheads="1"/>
          </p:cNvPicPr>
          <p:nvPr/>
        </p:nvPicPr>
        <p:blipFill>
          <a:blip r:embed="rId2" cstate="print"/>
          <a:srcRect/>
          <a:stretch>
            <a:fillRect/>
          </a:stretch>
        </p:blipFill>
        <p:spPr bwMode="auto">
          <a:xfrm>
            <a:off x="773113" y="357188"/>
            <a:ext cx="2168525" cy="1643062"/>
          </a:xfrm>
          <a:prstGeom prst="rect">
            <a:avLst/>
          </a:prstGeom>
          <a:noFill/>
          <a:ln w="9525">
            <a:noFill/>
            <a:miter lim="800000"/>
            <a:headEnd/>
            <a:tailEnd/>
          </a:ln>
        </p:spPr>
      </p:pic>
      <p:pic>
        <p:nvPicPr>
          <p:cNvPr id="30723" name="Picture 114" descr="mhtml:file://E:\first%20aids\مطوية%20الإسعافات%20الأولية.mht!http://www.qrcs.org/Arabic/What_We_Do/Health_Care/PublishingImages/6.jpg"/>
          <p:cNvPicPr>
            <a:picLocks noChangeAspect="1" noChangeArrowheads="1"/>
          </p:cNvPicPr>
          <p:nvPr/>
        </p:nvPicPr>
        <p:blipFill>
          <a:blip r:embed="rId3" cstate="print"/>
          <a:srcRect/>
          <a:stretch>
            <a:fillRect/>
          </a:stretch>
        </p:blipFill>
        <p:spPr bwMode="auto">
          <a:xfrm>
            <a:off x="1006475" y="2571750"/>
            <a:ext cx="1238250" cy="1785938"/>
          </a:xfrm>
          <a:prstGeom prst="rect">
            <a:avLst/>
          </a:prstGeom>
          <a:noFill/>
          <a:ln w="9525">
            <a:noFill/>
            <a:miter lim="800000"/>
            <a:headEnd/>
            <a:tailEnd/>
          </a:ln>
        </p:spPr>
      </p:pic>
      <p:sp>
        <p:nvSpPr>
          <p:cNvPr id="30724" name="Rectangle 3"/>
          <p:cNvSpPr>
            <a:spLocks noChangeArrowheads="1"/>
          </p:cNvSpPr>
          <p:nvPr/>
        </p:nvSpPr>
        <p:spPr bwMode="auto">
          <a:xfrm>
            <a:off x="3173413" y="3175"/>
            <a:ext cx="6732587" cy="854075"/>
          </a:xfrm>
          <a:prstGeom prst="rect">
            <a:avLst/>
          </a:prstGeom>
          <a:noFill/>
          <a:ln w="9525">
            <a:noFill/>
            <a:miter lim="800000"/>
            <a:headEnd/>
            <a:tailEnd/>
          </a:ln>
        </p:spPr>
        <p:txBody>
          <a:bodyPr anchor="ctr">
            <a:spAutoFit/>
          </a:bodyPr>
          <a:lstStyle/>
          <a:p>
            <a:pPr eaLnBrk="0" hangingPunct="0"/>
            <a:r>
              <a:rPr lang="en-US" sz="1200">
                <a:solidFill>
                  <a:srgbClr val="000000"/>
                </a:solidFill>
                <a:cs typeface="Times New Roman" pitchFamily="18" charset="0"/>
              </a:rPr>
              <a:t>•</a:t>
            </a:r>
            <a:r>
              <a:rPr lang="en-US" sz="3200">
                <a:solidFill>
                  <a:srgbClr val="000000"/>
                </a:solidFill>
                <a:cs typeface="Times New Roman" pitchFamily="18" charset="0"/>
              </a:rPr>
              <a:t> </a:t>
            </a:r>
            <a:r>
              <a:rPr lang="ar-SA" sz="3200">
                <a:solidFill>
                  <a:schemeClr val="tx2"/>
                </a:solidFill>
                <a:cs typeface="Times New Roman" pitchFamily="18" charset="0"/>
              </a:rPr>
              <a:t>في المرأة الحامل يكون الضغط علي الصدر</a:t>
            </a:r>
            <a:endParaRPr lang="en-US" sz="3200">
              <a:solidFill>
                <a:schemeClr val="tx2"/>
              </a:solidFill>
              <a:ea typeface="Majalla UI"/>
              <a:cs typeface="Majalla UI"/>
            </a:endParaRPr>
          </a:p>
          <a:p>
            <a:pPr eaLnBrk="0" hangingPunct="0"/>
            <a:endParaRPr lang="en-US">
              <a:ea typeface="Majalla UI"/>
              <a:cs typeface="Majalla UI"/>
            </a:endParaRPr>
          </a:p>
        </p:txBody>
      </p:sp>
      <p:sp>
        <p:nvSpPr>
          <p:cNvPr id="30725" name="Rectangle 4"/>
          <p:cNvSpPr>
            <a:spLocks noChangeArrowheads="1"/>
          </p:cNvSpPr>
          <p:nvPr/>
        </p:nvSpPr>
        <p:spPr bwMode="auto">
          <a:xfrm>
            <a:off x="9659938" y="1157288"/>
            <a:ext cx="228600" cy="277812"/>
          </a:xfrm>
          <a:prstGeom prst="rect">
            <a:avLst/>
          </a:prstGeom>
          <a:noFill/>
          <a:ln w="9525">
            <a:noFill/>
            <a:miter lim="800000"/>
            <a:headEnd/>
            <a:tailEnd/>
          </a:ln>
        </p:spPr>
        <p:txBody>
          <a:bodyPr wrap="none" anchor="ctr">
            <a:spAutoFit/>
          </a:bodyPr>
          <a:lstStyle/>
          <a:p>
            <a:pPr eaLnBrk="0" hangingPunct="0"/>
            <a:r>
              <a:rPr lang="en-US" sz="1200">
                <a:solidFill>
                  <a:srgbClr val="000000"/>
                </a:solidFill>
                <a:cs typeface="Times New Roman" pitchFamily="18" charset="0"/>
              </a:rPr>
              <a:t> </a:t>
            </a:r>
            <a:endParaRPr lang="en-US">
              <a:ea typeface="Majalla UI"/>
              <a:cs typeface="Majalla UI"/>
            </a:endParaRPr>
          </a:p>
        </p:txBody>
      </p:sp>
      <p:sp>
        <p:nvSpPr>
          <p:cNvPr id="30726" name="Rectangle 5"/>
          <p:cNvSpPr>
            <a:spLocks noChangeArrowheads="1"/>
          </p:cNvSpPr>
          <p:nvPr/>
        </p:nvSpPr>
        <p:spPr bwMode="auto">
          <a:xfrm>
            <a:off x="2255838" y="1222375"/>
            <a:ext cx="7077075" cy="2555875"/>
          </a:xfrm>
          <a:prstGeom prst="rect">
            <a:avLst/>
          </a:prstGeom>
          <a:noFill/>
          <a:ln w="9525">
            <a:noFill/>
            <a:miter lim="800000"/>
            <a:headEnd/>
            <a:tailEnd/>
          </a:ln>
        </p:spPr>
        <p:txBody>
          <a:bodyPr wrap="none" anchor="ctr">
            <a:spAutoFit/>
          </a:bodyPr>
          <a:lstStyle/>
          <a:p>
            <a:pPr algn="r" eaLnBrk="0" hangingPunct="0"/>
            <a:r>
              <a:rPr lang="en-US" sz="3200">
                <a:solidFill>
                  <a:srgbClr val="000000"/>
                </a:solidFill>
                <a:cs typeface="Times New Roman" pitchFamily="18" charset="0"/>
              </a:rPr>
              <a:t>•</a:t>
            </a:r>
            <a:r>
              <a:rPr lang="en-US" sz="3200">
                <a:solidFill>
                  <a:schemeClr val="tx2"/>
                </a:solidFill>
                <a:cs typeface="Times New Roman" pitchFamily="18" charset="0"/>
              </a:rPr>
              <a:t> </a:t>
            </a:r>
          </a:p>
          <a:p>
            <a:pPr algn="r" eaLnBrk="0" hangingPunct="0"/>
            <a:r>
              <a:rPr lang="ar-SA" sz="3200">
                <a:solidFill>
                  <a:schemeClr val="tx2"/>
                </a:solidFill>
                <a:cs typeface="Times New Roman" pitchFamily="18" charset="0"/>
              </a:rPr>
              <a:t>لو لم تنجح هذه المحاولات فإنّ المصاب سيفقد الوعي</a:t>
            </a:r>
            <a:r>
              <a:rPr lang="en-US" sz="3200">
                <a:solidFill>
                  <a:schemeClr val="tx2"/>
                </a:solidFill>
                <a:cs typeface="Times New Roman" pitchFamily="18" charset="0"/>
              </a:rPr>
              <a:t>.</a:t>
            </a:r>
            <a:br>
              <a:rPr lang="en-US" sz="3200">
                <a:solidFill>
                  <a:schemeClr val="tx2"/>
                </a:solidFill>
                <a:cs typeface="Times New Roman" pitchFamily="18" charset="0"/>
              </a:rPr>
            </a:br>
            <a:r>
              <a:rPr lang="en-US" sz="3200">
                <a:solidFill>
                  <a:schemeClr val="tx2"/>
                </a:solidFill>
                <a:cs typeface="Times New Roman" pitchFamily="18" charset="0"/>
              </a:rPr>
              <a:t>• </a:t>
            </a:r>
            <a:endParaRPr lang="ar-SA" sz="3200">
              <a:solidFill>
                <a:schemeClr val="tx2"/>
              </a:solidFill>
              <a:cs typeface="Times New Roman" pitchFamily="18" charset="0"/>
            </a:endParaRPr>
          </a:p>
          <a:p>
            <a:pPr algn="r" eaLnBrk="0" hangingPunct="0"/>
            <a:r>
              <a:rPr lang="ar-SA" sz="3200">
                <a:solidFill>
                  <a:schemeClr val="tx2"/>
                </a:solidFill>
              </a:rPr>
              <a:t>اذا فقد الوعي  نبدأ</a:t>
            </a:r>
            <a:endParaRPr lang="en-US" sz="3200">
              <a:solidFill>
                <a:schemeClr val="tx2"/>
              </a:solidFill>
            </a:endParaRPr>
          </a:p>
          <a:p>
            <a:pPr algn="r" eaLnBrk="0" hangingPunct="0"/>
            <a:r>
              <a:rPr lang="en-US" sz="3200">
                <a:solidFill>
                  <a:schemeClr val="tx2"/>
                </a:solidFill>
                <a:cs typeface="Times New Roman" pitchFamily="18" charset="0"/>
              </a:rPr>
              <a:t>  </a:t>
            </a:r>
            <a:r>
              <a:rPr lang="ar-SA" sz="3200">
                <a:solidFill>
                  <a:schemeClr val="tx2"/>
                </a:solidFill>
              </a:rPr>
              <a:t>بالإنعاش القلبي الرئوي</a:t>
            </a:r>
            <a:endParaRPr lang="ar-SA" sz="3200">
              <a:solidFill>
                <a:schemeClr val="tx2"/>
              </a:solidFill>
              <a:ea typeface="Majalla UI"/>
              <a:cs typeface="Majalla UI"/>
            </a:endParaRPr>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1676400" y="0"/>
            <a:ext cx="7970838" cy="6070600"/>
          </a:xfrm>
          <a:prstGeom prst="rect">
            <a:avLst/>
          </a:prstGeom>
          <a:noFill/>
          <a:ln w="9525">
            <a:noFill/>
            <a:miter lim="800000"/>
            <a:headEnd/>
            <a:tailEnd/>
          </a:ln>
        </p:spPr>
        <p:txBody>
          <a:bodyPr anchor="ctr">
            <a:spAutoFit/>
          </a:bodyPr>
          <a:lstStyle/>
          <a:p>
            <a:pPr algn="r" eaLnBrk="0" hangingPunct="0"/>
            <a:r>
              <a:rPr lang="ar-SA" sz="2800" b="1">
                <a:solidFill>
                  <a:srgbClr val="FF0000"/>
                </a:solidFill>
                <a:cs typeface="Times New Roman" pitchFamily="18" charset="0"/>
              </a:rPr>
              <a:t>درجات الوعي</a:t>
            </a:r>
            <a:r>
              <a:rPr lang="en-US" sz="2800" b="1">
                <a:solidFill>
                  <a:srgbClr val="FF0000"/>
                </a:solidFill>
                <a:cs typeface="Times New Roman" pitchFamily="18" charset="0"/>
              </a:rPr>
              <a:t>:</a:t>
            </a:r>
            <a:r>
              <a:rPr lang="en-US" sz="2800">
                <a:solidFill>
                  <a:srgbClr val="000000"/>
                </a:solidFill>
                <a:cs typeface="Times New Roman" pitchFamily="18" charset="0"/>
              </a:rPr>
              <a:t/>
            </a:r>
            <a:br>
              <a:rPr lang="en-US" sz="2800">
                <a:solidFill>
                  <a:srgbClr val="000000"/>
                </a:solidFill>
                <a:cs typeface="Times New Roman" pitchFamily="18" charset="0"/>
              </a:rPr>
            </a:br>
            <a:r>
              <a:rPr lang="ar-SA" sz="2800">
                <a:solidFill>
                  <a:schemeClr val="tx2"/>
                </a:solidFill>
                <a:cs typeface="Times New Roman" pitchFamily="18" charset="0"/>
              </a:rPr>
              <a:t>أ- مصاب واع </a:t>
            </a:r>
            <a:r>
              <a:rPr lang="ar-SA" sz="2800">
                <a:solidFill>
                  <a:schemeClr val="tx2"/>
                </a:solidFill>
              </a:rPr>
              <a:t>متجاوب للحركة والصوت</a:t>
            </a:r>
            <a:r>
              <a:rPr lang="en-US" sz="2800">
                <a:solidFill>
                  <a:schemeClr val="tx2"/>
                </a:solidFill>
                <a:cs typeface="Times New Roman" pitchFamily="18" charset="0"/>
              </a:rPr>
              <a:t>.</a:t>
            </a:r>
            <a:br>
              <a:rPr lang="en-US" sz="2800">
                <a:solidFill>
                  <a:schemeClr val="tx2"/>
                </a:solidFill>
                <a:cs typeface="Times New Roman" pitchFamily="18" charset="0"/>
              </a:rPr>
            </a:br>
            <a:r>
              <a:rPr lang="ar-SA" sz="2800">
                <a:solidFill>
                  <a:schemeClr val="tx2"/>
                </a:solidFill>
              </a:rPr>
              <a:t>ب- مصاب متغيب عن الوعي</a:t>
            </a:r>
            <a:r>
              <a:rPr lang="en-US" sz="2800">
                <a:solidFill>
                  <a:schemeClr val="tx2"/>
                </a:solidFill>
                <a:cs typeface="Times New Roman" pitchFamily="18" charset="0"/>
              </a:rPr>
              <a:t> .</a:t>
            </a:r>
            <a:br>
              <a:rPr lang="en-US" sz="2800">
                <a:solidFill>
                  <a:schemeClr val="tx2"/>
                </a:solidFill>
                <a:cs typeface="Times New Roman" pitchFamily="18" charset="0"/>
              </a:rPr>
            </a:br>
            <a:endParaRPr lang="en-US" sz="2800">
              <a:solidFill>
                <a:schemeClr val="tx2"/>
              </a:solidFill>
              <a:ea typeface="Majalla UI"/>
              <a:cs typeface="Majalla UI"/>
            </a:endParaRPr>
          </a:p>
          <a:p>
            <a:pPr algn="r" eaLnBrk="0" hangingPunct="0"/>
            <a:r>
              <a:rPr lang="ar-SA" sz="2800" b="1">
                <a:solidFill>
                  <a:schemeClr val="tx2"/>
                </a:solidFill>
              </a:rPr>
              <a:t>المصاب المتغيب عن الوعي</a:t>
            </a:r>
            <a:r>
              <a:rPr lang="en-US" sz="2800" b="1">
                <a:solidFill>
                  <a:schemeClr val="tx2"/>
                </a:solidFill>
                <a:cs typeface="Times New Roman" pitchFamily="18" charset="0"/>
              </a:rPr>
              <a:t>:</a:t>
            </a:r>
            <a:r>
              <a:rPr lang="en-US" sz="2800">
                <a:solidFill>
                  <a:schemeClr val="tx2"/>
                </a:solidFill>
                <a:cs typeface="Times New Roman" pitchFamily="18" charset="0"/>
              </a:rPr>
              <a:t/>
            </a:r>
            <a:br>
              <a:rPr lang="en-US" sz="2800">
                <a:solidFill>
                  <a:schemeClr val="tx2"/>
                </a:solidFill>
                <a:cs typeface="Times New Roman" pitchFamily="18" charset="0"/>
              </a:rPr>
            </a:br>
            <a:r>
              <a:rPr lang="ar-SA" sz="2800">
                <a:solidFill>
                  <a:schemeClr val="tx2"/>
                </a:solidFill>
              </a:rPr>
              <a:t>المصاب المتغيب عن الوعي غالباً</a:t>
            </a:r>
            <a:r>
              <a:rPr lang="ar-SA" sz="2800">
                <a:solidFill>
                  <a:schemeClr val="tx2"/>
                </a:solidFill>
                <a:cs typeface="Times New Roman" pitchFamily="18" charset="0"/>
              </a:rPr>
              <a:t> </a:t>
            </a:r>
            <a:r>
              <a:rPr lang="ar-SA" sz="2800">
                <a:solidFill>
                  <a:schemeClr val="tx2"/>
                </a:solidFill>
              </a:rPr>
              <a:t>ما يعاني من الصدمة : و هي نقص في  كمية الدم الواصلة للدماغ</a:t>
            </a:r>
            <a:r>
              <a:rPr lang="en-US" sz="2800">
                <a:solidFill>
                  <a:schemeClr val="tx2"/>
                </a:solidFill>
                <a:cs typeface="Times New Roman" pitchFamily="18" charset="0"/>
              </a:rPr>
              <a:t>.</a:t>
            </a:r>
            <a:endParaRPr lang="en-US" sz="2800">
              <a:solidFill>
                <a:schemeClr val="tx2"/>
              </a:solidFill>
              <a:ea typeface="Majalla UI"/>
              <a:cs typeface="Majalla UI"/>
            </a:endParaRPr>
          </a:p>
          <a:p>
            <a:pPr algn="r" eaLnBrk="0" hangingPunct="0"/>
            <a:r>
              <a:rPr lang="en-US" sz="2800">
                <a:solidFill>
                  <a:schemeClr val="tx2"/>
                </a:solidFill>
                <a:cs typeface="Times New Roman" pitchFamily="18" charset="0"/>
              </a:rPr>
              <a:t/>
            </a:r>
            <a:br>
              <a:rPr lang="en-US" sz="2800">
                <a:solidFill>
                  <a:schemeClr val="tx2"/>
                </a:solidFill>
                <a:cs typeface="Times New Roman" pitchFamily="18" charset="0"/>
              </a:rPr>
            </a:br>
            <a:r>
              <a:rPr lang="ar-SA" sz="2800" b="1">
                <a:solidFill>
                  <a:schemeClr val="tx2"/>
                </a:solidFill>
              </a:rPr>
              <a:t>أعراض الصدمة</a:t>
            </a:r>
            <a:r>
              <a:rPr lang="en-US" sz="2800" b="1">
                <a:solidFill>
                  <a:schemeClr val="tx2"/>
                </a:solidFill>
                <a:cs typeface="Times New Roman" pitchFamily="18" charset="0"/>
              </a:rPr>
              <a:t>:</a:t>
            </a:r>
            <a:r>
              <a:rPr lang="en-US" sz="2800">
                <a:solidFill>
                  <a:schemeClr val="tx2"/>
                </a:solidFill>
                <a:cs typeface="Times New Roman" pitchFamily="18" charset="0"/>
              </a:rPr>
              <a:t/>
            </a:r>
            <a:br>
              <a:rPr lang="en-US" sz="2800">
                <a:solidFill>
                  <a:schemeClr val="tx2"/>
                </a:solidFill>
                <a:cs typeface="Times New Roman" pitchFamily="18" charset="0"/>
              </a:rPr>
            </a:br>
            <a:r>
              <a:rPr lang="en-US" sz="2800">
                <a:solidFill>
                  <a:schemeClr val="tx2"/>
                </a:solidFill>
                <a:cs typeface="Times New Roman" pitchFamily="18" charset="0"/>
              </a:rPr>
              <a:t>- </a:t>
            </a:r>
            <a:r>
              <a:rPr lang="ar-SA" sz="2800">
                <a:solidFill>
                  <a:schemeClr val="tx2"/>
                </a:solidFill>
              </a:rPr>
              <a:t>شحوب في اللون</a:t>
            </a:r>
            <a:r>
              <a:rPr lang="en-US" sz="2800">
                <a:solidFill>
                  <a:schemeClr val="tx2"/>
                </a:solidFill>
                <a:cs typeface="Times New Roman" pitchFamily="18" charset="0"/>
              </a:rPr>
              <a:t>.</a:t>
            </a:r>
            <a:br>
              <a:rPr lang="en-US" sz="2800">
                <a:solidFill>
                  <a:schemeClr val="tx2"/>
                </a:solidFill>
                <a:cs typeface="Times New Roman" pitchFamily="18" charset="0"/>
              </a:rPr>
            </a:br>
            <a:r>
              <a:rPr lang="en-US" sz="2800">
                <a:solidFill>
                  <a:schemeClr val="tx2"/>
                </a:solidFill>
                <a:cs typeface="Times New Roman" pitchFamily="18" charset="0"/>
              </a:rPr>
              <a:t>- </a:t>
            </a:r>
            <a:r>
              <a:rPr lang="ar-SA" sz="2800">
                <a:solidFill>
                  <a:schemeClr val="tx2"/>
                </a:solidFill>
              </a:rPr>
              <a:t>تعرق</a:t>
            </a:r>
            <a:r>
              <a:rPr lang="ar-SA" sz="2800">
                <a:solidFill>
                  <a:schemeClr val="tx2"/>
                </a:solidFill>
                <a:cs typeface="Times New Roman" pitchFamily="18" charset="0"/>
              </a:rPr>
              <a:t> </a:t>
            </a:r>
            <a:r>
              <a:rPr lang="ar-SA" sz="2800">
                <a:solidFill>
                  <a:schemeClr val="tx2"/>
                </a:solidFill>
              </a:rPr>
              <a:t>بارد</a:t>
            </a:r>
            <a:r>
              <a:rPr lang="en-US" sz="2800">
                <a:solidFill>
                  <a:schemeClr val="tx2"/>
                </a:solidFill>
                <a:cs typeface="Times New Roman" pitchFamily="18" charset="0"/>
              </a:rPr>
              <a:t>.</a:t>
            </a:r>
            <a:br>
              <a:rPr lang="en-US" sz="2800">
                <a:solidFill>
                  <a:schemeClr val="tx2"/>
                </a:solidFill>
                <a:cs typeface="Times New Roman" pitchFamily="18" charset="0"/>
              </a:rPr>
            </a:br>
            <a:r>
              <a:rPr lang="en-US" sz="2800">
                <a:solidFill>
                  <a:schemeClr val="tx2"/>
                </a:solidFill>
                <a:cs typeface="Times New Roman" pitchFamily="18" charset="0"/>
              </a:rPr>
              <a:t>- </a:t>
            </a:r>
            <a:r>
              <a:rPr lang="ar-SA" sz="2800">
                <a:solidFill>
                  <a:schemeClr val="tx2"/>
                </a:solidFill>
              </a:rPr>
              <a:t>تسارع النبض و ضعفه</a:t>
            </a:r>
            <a:r>
              <a:rPr lang="en-US" sz="2800">
                <a:solidFill>
                  <a:schemeClr val="tx2"/>
                </a:solidFill>
                <a:cs typeface="Times New Roman" pitchFamily="18" charset="0"/>
              </a:rPr>
              <a:t>.</a:t>
            </a:r>
            <a:br>
              <a:rPr lang="en-US" sz="2800">
                <a:solidFill>
                  <a:schemeClr val="tx2"/>
                </a:solidFill>
                <a:cs typeface="Times New Roman" pitchFamily="18" charset="0"/>
              </a:rPr>
            </a:br>
            <a:r>
              <a:rPr lang="en-US" sz="2800">
                <a:solidFill>
                  <a:schemeClr val="tx2"/>
                </a:solidFill>
                <a:cs typeface="Times New Roman" pitchFamily="18" charset="0"/>
              </a:rPr>
              <a:t>- </a:t>
            </a:r>
            <a:r>
              <a:rPr lang="ar-SA" sz="2800">
                <a:solidFill>
                  <a:schemeClr val="tx2"/>
                </a:solidFill>
              </a:rPr>
              <a:t>انخفاض الضغط</a:t>
            </a:r>
            <a:r>
              <a:rPr lang="en-US" sz="2800">
                <a:solidFill>
                  <a:schemeClr val="tx2"/>
                </a:solidFill>
                <a:cs typeface="Times New Roman" pitchFamily="18" charset="0"/>
              </a:rPr>
              <a:t>.</a:t>
            </a:r>
            <a:endParaRPr lang="en-US" sz="2800">
              <a:solidFill>
                <a:schemeClr val="tx2"/>
              </a:solidFill>
              <a:ea typeface="Majalla UI"/>
              <a:cs typeface="Majalla UI"/>
            </a:endParaRPr>
          </a:p>
          <a:p>
            <a:pPr eaLnBrk="0" hangingPunct="0"/>
            <a:endParaRPr lang="en-US" sz="2800">
              <a:solidFill>
                <a:schemeClr val="tx2"/>
              </a:solidFill>
              <a:ea typeface="Majalla UI"/>
              <a:cs typeface="Majalla UI"/>
            </a:endParaRPr>
          </a:p>
        </p:txBody>
      </p:sp>
      <p:pic>
        <p:nvPicPr>
          <p:cNvPr id="31747" name="Picture 115" descr="mhtml:file://E:\first%20aids\مطوية%20الإسعافات%20الأولية.mht!http://www.qrcs.org/Arabic/What_We_Do/Health_Care/PublishingImages/7.jpg"/>
          <p:cNvPicPr>
            <a:picLocks noChangeAspect="1" noChangeArrowheads="1"/>
          </p:cNvPicPr>
          <p:nvPr/>
        </p:nvPicPr>
        <p:blipFill>
          <a:blip r:embed="rId2" cstate="print"/>
          <a:srcRect/>
          <a:stretch>
            <a:fillRect/>
          </a:stretch>
        </p:blipFill>
        <p:spPr bwMode="auto">
          <a:xfrm>
            <a:off x="387350" y="4857750"/>
            <a:ext cx="3792538" cy="1428750"/>
          </a:xfrm>
          <a:prstGeom prst="rect">
            <a:avLst/>
          </a:prstGeom>
          <a:noFill/>
          <a:ln w="9525">
            <a:noFill/>
            <a:miter lim="800000"/>
            <a:headEnd/>
            <a:tailEnd/>
          </a:ln>
        </p:spPr>
      </p:pic>
      <p:pic>
        <p:nvPicPr>
          <p:cNvPr id="31748" name="Picture 116" descr="mhtml:file://E:\first%20aids\مطوية%20الإسعافات%20الأولية.mht!http://www.qrcs.org/Arabic/What_We_Do/Health_Care/PublishingImages/8.jpg"/>
          <p:cNvPicPr>
            <a:picLocks noChangeAspect="1" noChangeArrowheads="1"/>
          </p:cNvPicPr>
          <p:nvPr/>
        </p:nvPicPr>
        <p:blipFill>
          <a:blip r:embed="rId3" cstate="print"/>
          <a:srcRect/>
          <a:stretch>
            <a:fillRect/>
          </a:stretch>
        </p:blipFill>
        <p:spPr bwMode="auto">
          <a:xfrm>
            <a:off x="309563" y="357188"/>
            <a:ext cx="2322512" cy="14287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188913"/>
            <a:ext cx="9906000" cy="2409825"/>
          </a:xfrm>
          <a:prstGeom prst="rect">
            <a:avLst/>
          </a:prstGeom>
          <a:noFill/>
          <a:ln w="9525">
            <a:noFill/>
            <a:miter lim="800000"/>
            <a:headEnd/>
            <a:tailEnd/>
          </a:ln>
        </p:spPr>
        <p:txBody>
          <a:bodyPr anchor="ctr">
            <a:spAutoFit/>
          </a:bodyPr>
          <a:lstStyle/>
          <a:p>
            <a:pPr algn="r" eaLnBrk="0" hangingPunct="0"/>
            <a:r>
              <a:rPr lang="ar-EG" sz="4000" b="1">
                <a:solidFill>
                  <a:srgbClr val="FF0000"/>
                </a:solidFill>
                <a:cs typeface="Times New Roman" pitchFamily="18" charset="0"/>
              </a:rPr>
              <a:t>النزيف</a:t>
            </a:r>
            <a:r>
              <a:rPr lang="en-US" sz="4000" b="1">
                <a:solidFill>
                  <a:srgbClr val="FF0000"/>
                </a:solidFill>
                <a:cs typeface="Times New Roman" pitchFamily="18" charset="0"/>
              </a:rPr>
              <a:t> :</a:t>
            </a:r>
            <a:r>
              <a:rPr lang="en-US" sz="2000">
                <a:solidFill>
                  <a:srgbClr val="000000"/>
                </a:solidFill>
                <a:cs typeface="Times New Roman" pitchFamily="18" charset="0"/>
              </a:rPr>
              <a:t/>
            </a:r>
            <a:br>
              <a:rPr lang="en-US" sz="2000">
                <a:solidFill>
                  <a:srgbClr val="000000"/>
                </a:solidFill>
                <a:cs typeface="Times New Roman" pitchFamily="18" charset="0"/>
              </a:rPr>
            </a:br>
            <a:r>
              <a:rPr lang="en-US" sz="2000">
                <a:solidFill>
                  <a:srgbClr val="000000"/>
                </a:solidFill>
                <a:cs typeface="Times New Roman" pitchFamily="18" charset="0"/>
              </a:rPr>
              <a:t>•</a:t>
            </a:r>
            <a:r>
              <a:rPr lang="en-US" sz="2400">
                <a:solidFill>
                  <a:srgbClr val="000000"/>
                </a:solidFill>
                <a:cs typeface="Times New Roman" pitchFamily="18" charset="0"/>
              </a:rPr>
              <a:t> </a:t>
            </a:r>
            <a:r>
              <a:rPr lang="ar-SA" sz="2800" b="1">
                <a:solidFill>
                  <a:schemeClr val="tx2"/>
                </a:solidFill>
                <a:cs typeface="Times New Roman" pitchFamily="18" charset="0"/>
              </a:rPr>
              <a:t>انواعها حسب المصدر</a:t>
            </a:r>
            <a:r>
              <a:rPr lang="en-US" sz="2800" b="1">
                <a:solidFill>
                  <a:schemeClr val="tx2"/>
                </a:solidFill>
                <a:cs typeface="Times New Roman" pitchFamily="18" charset="0"/>
              </a:rPr>
              <a:t> </a:t>
            </a:r>
            <a:r>
              <a:rPr lang="ar-SA" sz="2800" b="1">
                <a:solidFill>
                  <a:schemeClr val="tx2"/>
                </a:solidFill>
                <a:cs typeface="Times New Roman" pitchFamily="18" charset="0"/>
              </a:rPr>
              <a:t>(</a:t>
            </a:r>
            <a:r>
              <a:rPr lang="en-US" sz="2800" b="1">
                <a:solidFill>
                  <a:schemeClr val="tx2"/>
                </a:solidFill>
                <a:cs typeface="Times New Roman" pitchFamily="18" charset="0"/>
              </a:rPr>
              <a:t> </a:t>
            </a:r>
            <a:r>
              <a:rPr lang="ar-SA" sz="2800" b="1">
                <a:solidFill>
                  <a:schemeClr val="tx2"/>
                </a:solidFill>
              </a:rPr>
              <a:t>شرياني، وريدي، شعيري</a:t>
            </a:r>
            <a:r>
              <a:rPr lang="ar-SA" sz="2800" b="1">
                <a:solidFill>
                  <a:schemeClr val="tx2"/>
                </a:solidFill>
                <a:cs typeface="Times New Roman" pitchFamily="18" charset="0"/>
              </a:rPr>
              <a:t>)</a:t>
            </a:r>
            <a:r>
              <a:rPr lang="en-US" sz="2800" b="1">
                <a:solidFill>
                  <a:schemeClr val="tx2"/>
                </a:solidFill>
                <a:cs typeface="Times New Roman" pitchFamily="18" charset="0"/>
              </a:rPr>
              <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rPr>
              <a:t>أنواعها حسب المكان ( داخلي ، خارجي</a:t>
            </a:r>
            <a:r>
              <a:rPr lang="ar-SA" sz="2800" b="1">
                <a:solidFill>
                  <a:schemeClr val="tx2"/>
                </a:solidFill>
                <a:cs typeface="Times New Roman" pitchFamily="18" charset="0"/>
              </a:rPr>
              <a:t>)</a:t>
            </a:r>
            <a:endParaRPr lang="en-US" sz="2800" b="1">
              <a:solidFill>
                <a:schemeClr val="tx2"/>
              </a:solidFill>
              <a:ea typeface="Majalla UI"/>
              <a:cs typeface="Majalla UI"/>
            </a:endParaRPr>
          </a:p>
          <a:p>
            <a:pPr algn="r" eaLnBrk="0" hangingPunct="0"/>
            <a:r>
              <a:rPr lang="ar-SA" sz="2800" b="1">
                <a:solidFill>
                  <a:schemeClr val="tx2"/>
                </a:solidFill>
              </a:rPr>
              <a:t>طرق قطع النزيف الخارجي</a:t>
            </a:r>
            <a:r>
              <a:rPr lang="en-US" sz="2800" b="1">
                <a:solidFill>
                  <a:schemeClr val="tx2"/>
                </a:solidFill>
                <a:cs typeface="Times New Roman" pitchFamily="18" charset="0"/>
              </a:rPr>
              <a:t>: </a:t>
            </a:r>
            <a:br>
              <a:rPr lang="en-US" sz="2800" b="1">
                <a:solidFill>
                  <a:schemeClr val="tx2"/>
                </a:solidFill>
                <a:cs typeface="Times New Roman" pitchFamily="18" charset="0"/>
              </a:rPr>
            </a:br>
            <a:endParaRPr lang="en-US" sz="2800" b="1">
              <a:solidFill>
                <a:schemeClr val="tx2"/>
              </a:solidFill>
              <a:ea typeface="Majalla UI"/>
              <a:cs typeface="Majalla UI"/>
            </a:endParaRPr>
          </a:p>
        </p:txBody>
      </p:sp>
      <p:pic>
        <p:nvPicPr>
          <p:cNvPr id="32771" name="Picture 127" descr="mhtml:file://E:\first%20aids\مطوية%20الإسعافات%20الأولية.mht!http://www.qrcs.org/Arabic/What_We_Do/Health_Care/PublishingImages/19.jpg"/>
          <p:cNvPicPr>
            <a:picLocks noChangeAspect="1" noChangeArrowheads="1"/>
          </p:cNvPicPr>
          <p:nvPr/>
        </p:nvPicPr>
        <p:blipFill>
          <a:blip r:embed="rId2" cstate="print"/>
          <a:srcRect/>
          <a:stretch>
            <a:fillRect/>
          </a:stretch>
        </p:blipFill>
        <p:spPr bwMode="auto">
          <a:xfrm>
            <a:off x="1703388" y="3857625"/>
            <a:ext cx="4953000" cy="2643188"/>
          </a:xfrm>
          <a:prstGeom prst="rect">
            <a:avLst/>
          </a:prstGeom>
          <a:noFill/>
          <a:ln w="9525">
            <a:noFill/>
            <a:miter lim="800000"/>
            <a:headEnd/>
            <a:tailEnd/>
          </a:ln>
        </p:spPr>
      </p:pic>
      <p:sp>
        <p:nvSpPr>
          <p:cNvPr id="32772" name="Rectangle 3"/>
          <p:cNvSpPr>
            <a:spLocks noChangeArrowheads="1"/>
          </p:cNvSpPr>
          <p:nvPr/>
        </p:nvSpPr>
        <p:spPr bwMode="auto">
          <a:xfrm>
            <a:off x="0" y="2328863"/>
            <a:ext cx="9906000" cy="1373187"/>
          </a:xfrm>
          <a:prstGeom prst="rect">
            <a:avLst/>
          </a:prstGeom>
          <a:noFill/>
          <a:ln w="9525">
            <a:noFill/>
            <a:miter lim="800000"/>
            <a:headEnd/>
            <a:tailEnd/>
          </a:ln>
        </p:spPr>
        <p:txBody>
          <a:bodyPr anchor="ctr">
            <a:spAutoFit/>
          </a:bodyPr>
          <a:lstStyle/>
          <a:p>
            <a:pPr algn="r" eaLnBrk="0" hangingPunct="0"/>
            <a:r>
              <a:rPr lang="en-US" sz="2400">
                <a:solidFill>
                  <a:srgbClr val="000000"/>
                </a:solidFill>
                <a:cs typeface="Times New Roman" pitchFamily="18" charset="0"/>
              </a:rPr>
              <a:t>•</a:t>
            </a:r>
            <a:r>
              <a:rPr lang="en-US" sz="2800" b="1">
                <a:solidFill>
                  <a:schemeClr val="tx2"/>
                </a:solidFill>
                <a:cs typeface="Times New Roman" pitchFamily="18" charset="0"/>
              </a:rPr>
              <a:t> </a:t>
            </a:r>
            <a:r>
              <a:rPr lang="ar-SA" sz="2800" b="1">
                <a:solidFill>
                  <a:schemeClr val="tx2"/>
                </a:solidFill>
                <a:cs typeface="Times New Roman" pitchFamily="18" charset="0"/>
              </a:rPr>
              <a:t>أضغط مباشرة على موضع النزيف ( إذا لم يوجد جسم غريب</a:t>
            </a:r>
            <a:r>
              <a:rPr lang="en-US" sz="2800" b="1">
                <a:solidFill>
                  <a:schemeClr val="tx2"/>
                </a:solidFill>
                <a:cs typeface="Times New Roman" pitchFamily="18" charset="0"/>
              </a:rPr>
              <a:t> </a:t>
            </a:r>
            <a:r>
              <a:rPr lang="ar-SA" sz="2800" b="1">
                <a:solidFill>
                  <a:schemeClr val="tx2"/>
                </a:solidFill>
                <a:cs typeface="Times New Roman" pitchFamily="18" charset="0"/>
              </a:rPr>
              <a:t>)</a:t>
            </a:r>
            <a:r>
              <a:rPr lang="en-US" sz="2800" b="1">
                <a:solidFill>
                  <a:schemeClr val="tx2"/>
                </a:solidFill>
                <a:cs typeface="Times New Roman" pitchFamily="18" charset="0"/>
              </a:rPr>
              <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cs typeface="Times New Roman" pitchFamily="18" charset="0"/>
              </a:rPr>
              <a:t>إذا كان هناك كسر أو جسم غريب أستخدم الرباط الحلقي</a:t>
            </a:r>
            <a:r>
              <a:rPr lang="en-US" sz="2800" b="1">
                <a:solidFill>
                  <a:schemeClr val="tx2"/>
                </a:solidFill>
                <a:cs typeface="Times New Roman" pitchFamily="18" charset="0"/>
              </a:rPr>
              <a:t/>
            </a:r>
            <a:br>
              <a:rPr lang="en-US" sz="2800" b="1">
                <a:solidFill>
                  <a:schemeClr val="tx2"/>
                </a:solidFill>
                <a:cs typeface="Times New Roman" pitchFamily="18" charset="0"/>
              </a:rPr>
            </a:br>
            <a:r>
              <a:rPr lang="en-US" sz="2800" b="1">
                <a:solidFill>
                  <a:schemeClr val="tx2"/>
                </a:solidFill>
                <a:cs typeface="Times New Roman" pitchFamily="18" charset="0"/>
              </a:rPr>
              <a:t>• </a:t>
            </a:r>
            <a:r>
              <a:rPr lang="ar-SA" sz="2800" b="1">
                <a:solidFill>
                  <a:schemeClr val="tx2"/>
                </a:solidFill>
                <a:cs typeface="Times New Roman" pitchFamily="18" charset="0"/>
              </a:rPr>
              <a:t>ارفع العضو المصاب فوق مستوى القلب</a:t>
            </a:r>
            <a:r>
              <a:rPr lang="ar-SA" sz="2400">
                <a:solidFill>
                  <a:srgbClr val="000000"/>
                </a:solidFill>
                <a:cs typeface="Times New Roman" pitchFamily="18" charset="0"/>
              </a:rPr>
              <a:t> </a:t>
            </a:r>
            <a:endParaRPr lang="ar-SA" sz="2400">
              <a:ea typeface="Majalla UI"/>
              <a:cs typeface="Majalla UI"/>
            </a:endParaRPr>
          </a:p>
        </p:txBody>
      </p:sp>
    </p:spTree>
  </p:cSld>
  <p:clrMapOvr>
    <a:masterClrMapping/>
  </p:clrMapOvr>
  <p:transition>
    <p:split orient="vert"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4024313" y="285750"/>
            <a:ext cx="5365750" cy="769938"/>
          </a:xfrm>
          <a:prstGeom prst="rect">
            <a:avLst/>
          </a:prstGeom>
          <a:solidFill>
            <a:srgbClr val="8EB4E3"/>
          </a:solidFill>
          <a:ln w="9525">
            <a:noFill/>
            <a:miter lim="800000"/>
            <a:headEnd/>
            <a:tailEnd/>
          </a:ln>
        </p:spPr>
        <p:txBody>
          <a:bodyPr lIns="0" tIns="0" rIns="0" bIns="0" anchor="ctr"/>
          <a:lstStyle/>
          <a:p>
            <a:pPr>
              <a:lnSpc>
                <a:spcPct val="115000"/>
              </a:lnSpc>
              <a:buClr>
                <a:schemeClr val="hlink"/>
              </a:buClr>
              <a:buSzPct val="70000"/>
              <a:defRPr/>
            </a:pPr>
            <a:r>
              <a:rPr lang="ar-SA" sz="3200" b="1">
                <a:solidFill>
                  <a:srgbClr val="C00000"/>
                </a:solidFill>
                <a:effectLst>
                  <a:outerShdw blurRad="38100" dist="38100" dir="2700000" algn="tl">
                    <a:srgbClr val="000000"/>
                  </a:outerShdw>
                </a:effectLst>
                <a:latin typeface="Times New Roman" pitchFamily="18" charset="0"/>
                <a:ea typeface="Times New Roman" pitchFamily="18" charset="0"/>
                <a:cs typeface="Arabic Transparent" pitchFamily="2" charset="-78"/>
              </a:rPr>
              <a:t>الإسعافات الأولية للنزيف</a:t>
            </a:r>
            <a:r>
              <a:rPr lang="ar-SA" sz="3200" b="1">
                <a:solidFill>
                  <a:srgbClr val="C00000"/>
                </a:solidFill>
                <a:effectLst>
                  <a:outerShdw blurRad="38100" dist="38100" dir="2700000" algn="tl">
                    <a:srgbClr val="000000"/>
                  </a:outerShdw>
                </a:effectLst>
                <a:ea typeface="Times New Roman" pitchFamily="18" charset="0"/>
                <a:cs typeface="Arabic Transparent" pitchFamily="2" charset="-78"/>
              </a:rPr>
              <a:t> </a:t>
            </a:r>
            <a:r>
              <a:rPr lang="ar-SA" sz="3200" b="1">
                <a:solidFill>
                  <a:srgbClr val="C00000"/>
                </a:solidFill>
                <a:effectLst>
                  <a:outerShdw blurRad="38100" dist="38100" dir="2700000" algn="tl">
                    <a:srgbClr val="000000"/>
                  </a:outerShdw>
                </a:effectLst>
                <a:latin typeface="Times New Roman" pitchFamily="18" charset="0"/>
                <a:ea typeface="Times New Roman" pitchFamily="18" charset="0"/>
                <a:cs typeface="Arabic Transparent" pitchFamily="2" charset="-78"/>
              </a:rPr>
              <a:t>الخارجى</a:t>
            </a:r>
            <a:r>
              <a:rPr lang="en-US" sz="3200" b="1">
                <a:solidFill>
                  <a:srgbClr val="C00000"/>
                </a:solidFill>
                <a:effectLst>
                  <a:outerShdw blurRad="38100" dist="38100" dir="2700000" algn="tl">
                    <a:srgbClr val="000000"/>
                  </a:outerShdw>
                </a:effectLst>
                <a:latin typeface="Times New Roman" pitchFamily="18" charset="0"/>
                <a:ea typeface="Times New Roman" pitchFamily="18" charset="0"/>
                <a:cs typeface="Arabic Transparent" pitchFamily="2" charset="-78"/>
              </a:rPr>
              <a:t>:</a:t>
            </a:r>
            <a:r>
              <a:rPr lang="en-US" sz="1200" b="1">
                <a:effectLst>
                  <a:outerShdw blurRad="38100" dist="38100" dir="2700000" algn="tl">
                    <a:srgbClr val="000000"/>
                  </a:outerShdw>
                </a:effectLst>
                <a:latin typeface="Times New Roman" pitchFamily="18" charset="0"/>
                <a:ea typeface="Times New Roman" pitchFamily="18" charset="0"/>
                <a:cs typeface="Arabic Transparent" pitchFamily="2" charset="-78"/>
              </a:rPr>
              <a:t/>
            </a:r>
            <a:br>
              <a:rPr lang="en-US" sz="1200" b="1">
                <a:effectLst>
                  <a:outerShdw blurRad="38100" dist="38100" dir="2700000" algn="tl">
                    <a:srgbClr val="000000"/>
                  </a:outerShdw>
                </a:effectLst>
                <a:latin typeface="Times New Roman" pitchFamily="18" charset="0"/>
                <a:ea typeface="Times New Roman" pitchFamily="18" charset="0"/>
                <a:cs typeface="Arabic Transparent" pitchFamily="2" charset="-78"/>
              </a:rPr>
            </a:br>
            <a:r>
              <a:rPr lang="en-US" sz="1200" b="1">
                <a:effectLst>
                  <a:outerShdw blurRad="38100" dist="38100" dir="2700000" algn="tl">
                    <a:srgbClr val="000000"/>
                  </a:outerShdw>
                </a:effectLst>
                <a:latin typeface="Times New Roman" pitchFamily="18" charset="0"/>
                <a:ea typeface="Times New Roman" pitchFamily="18" charset="0"/>
                <a:cs typeface="Arabic Transparent" pitchFamily="2" charset="-78"/>
              </a:rPr>
              <a:t> </a:t>
            </a:r>
            <a:endParaRPr lang="en-US" sz="1100">
              <a:effectLst>
                <a:outerShdw blurRad="38100" dist="38100" dir="2700000" algn="tl">
                  <a:srgbClr val="000000"/>
                </a:outerShdw>
              </a:effectLst>
            </a:endParaRPr>
          </a:p>
        </p:txBody>
      </p:sp>
      <p:sp>
        <p:nvSpPr>
          <p:cNvPr id="33795" name="Rectangle 1"/>
          <p:cNvSpPr>
            <a:spLocks noChangeArrowheads="1"/>
          </p:cNvSpPr>
          <p:nvPr/>
        </p:nvSpPr>
        <p:spPr bwMode="auto">
          <a:xfrm>
            <a:off x="0" y="1022350"/>
            <a:ext cx="9906000" cy="5216525"/>
          </a:xfrm>
          <a:prstGeom prst="rect">
            <a:avLst/>
          </a:prstGeom>
          <a:noFill/>
          <a:ln w="9525">
            <a:noFill/>
            <a:miter lim="800000"/>
            <a:headEnd/>
            <a:tailEnd/>
          </a:ln>
        </p:spPr>
        <p:txBody>
          <a:bodyPr anchor="ctr">
            <a:spAutoFit/>
          </a:bodyPr>
          <a:lstStyle/>
          <a:p>
            <a:pPr algn="r" eaLnBrk="0" hangingPunct="0"/>
            <a:r>
              <a:rPr lang="ar-SA" sz="2800" b="1">
                <a:latin typeface="Times New Roman" pitchFamily="18" charset="0"/>
                <a:ea typeface="Times New Roman" pitchFamily="18" charset="0"/>
                <a:cs typeface="Arabic Transparent" pitchFamily="2" charset="-78"/>
              </a:rPr>
              <a:t>* الإجراءات الأولية للإسعافات الأولية للنزيف الخارجى: </a:t>
            </a:r>
            <a:endParaRPr lang="en-US" sz="2800">
              <a:ea typeface="Times New Roman" pitchFamily="18" charset="0"/>
              <a:cs typeface="Arabic Transparent" pitchFamily="2" charset="-78"/>
            </a:endParaRPr>
          </a:p>
          <a:p>
            <a:pPr algn="r" eaLnBrk="0" hangingPunct="0"/>
            <a:r>
              <a:rPr lang="ar-SA" sz="2800">
                <a:latin typeface="Times New Roman" pitchFamily="18" charset="0"/>
                <a:ea typeface="Times New Roman" pitchFamily="18" charset="0"/>
                <a:cs typeface="Arabic Transparent" pitchFamily="2" charset="-78"/>
              </a:rPr>
              <a:t>- لابد من وجود تحديد أولاً كيف حدثت الإصابة وتاريخ آخر جرعة تطعيم تناولها المصاب ضد</a:t>
            </a:r>
            <a:r>
              <a:rPr lang="ar-SA" sz="2800">
                <a:latin typeface="Times New Roman" pitchFamily="18" charset="0"/>
                <a:ea typeface="Times New Roman" pitchFamily="18" charset="0"/>
                <a:cs typeface="Arabic Transparent" pitchFamily="2" charset="-78"/>
                <a:hlinkClick r:id="rId2"/>
              </a:rPr>
              <a:t> التيتانوس</a:t>
            </a:r>
            <a:r>
              <a:rPr lang="ar-SA" sz="2800">
                <a:latin typeface="Times New Roman" pitchFamily="18" charset="0"/>
                <a:ea typeface="Times New Roman" pitchFamily="18" charset="0"/>
                <a:cs typeface="Arabic Transparent" pitchFamily="2" charset="-78"/>
              </a:rPr>
              <a:t>. </a:t>
            </a:r>
            <a:endParaRPr lang="en-US" sz="2800">
              <a:ea typeface="Majalla UI"/>
              <a:cs typeface="Majalla UI"/>
            </a:endParaRPr>
          </a:p>
          <a:p>
            <a:pPr algn="r" eaLnBrk="0" hangingPunct="0"/>
            <a:r>
              <a:rPr lang="ar-SA" sz="2800" b="1">
                <a:latin typeface="Times New Roman" pitchFamily="18" charset="0"/>
                <a:cs typeface="Arabic Transparent" pitchFamily="2" charset="-78"/>
              </a:rPr>
              <a:t>* تقييم </a:t>
            </a:r>
            <a:r>
              <a:rPr lang="ar-SA" sz="2800" b="1">
                <a:latin typeface="Times New Roman" pitchFamily="18" charset="0"/>
                <a:cs typeface="Arabic Transparent" pitchFamily="2" charset="-78"/>
                <a:hlinkClick r:id="rId3"/>
              </a:rPr>
              <a:t>النزيف</a:t>
            </a:r>
            <a:r>
              <a:rPr lang="ar-SA" sz="2800" b="1">
                <a:latin typeface="Times New Roman" pitchFamily="18" charset="0"/>
                <a:cs typeface="Arabic Transparent" pitchFamily="2" charset="-78"/>
              </a:rPr>
              <a:t> الخارجى: </a:t>
            </a:r>
            <a:endParaRPr lang="en-US" sz="2800">
              <a:ea typeface="Majalla UI"/>
              <a:cs typeface="Majalla UI"/>
            </a:endParaRPr>
          </a:p>
          <a:p>
            <a:pPr algn="r" eaLnBrk="0" hangingPunct="0"/>
            <a:r>
              <a:rPr lang="ar-SA" sz="2800">
                <a:latin typeface="Times New Roman" pitchFamily="18" charset="0"/>
                <a:cs typeface="Arabic Transparent" pitchFamily="2" charset="-78"/>
              </a:rPr>
              <a:t>- لبس قفازات. </a:t>
            </a:r>
            <a:br>
              <a:rPr lang="ar-SA" sz="2800">
                <a:latin typeface="Times New Roman" pitchFamily="18" charset="0"/>
                <a:cs typeface="Arabic Transparent" pitchFamily="2" charset="-78"/>
              </a:rPr>
            </a:br>
            <a:r>
              <a:rPr lang="ar-SA" sz="2800">
                <a:latin typeface="Times New Roman" pitchFamily="18" charset="0"/>
                <a:cs typeface="Arabic Transparent" pitchFamily="2" charset="-78"/>
              </a:rPr>
              <a:t>- لبس العباءة الخاصة فوق ملابس المسعف لتحميه من التلوث وواقي للعين والوجه (ماسك).</a:t>
            </a:r>
            <a:br>
              <a:rPr lang="ar-SA" sz="2800">
                <a:latin typeface="Times New Roman" pitchFamily="18" charset="0"/>
                <a:cs typeface="Arabic Transparent" pitchFamily="2" charset="-78"/>
              </a:rPr>
            </a:br>
            <a:r>
              <a:rPr lang="ar-SA" sz="2800">
                <a:latin typeface="Times New Roman" pitchFamily="18" charset="0"/>
                <a:cs typeface="Arabic Transparent" pitchFamily="2" charset="-78"/>
              </a:rPr>
              <a:t>- تحديد نوع الجرح وعمق القطع به. </a:t>
            </a:r>
            <a:br>
              <a:rPr lang="ar-SA" sz="2800">
                <a:latin typeface="Times New Roman" pitchFamily="18" charset="0"/>
                <a:cs typeface="Arabic Transparent" pitchFamily="2" charset="-78"/>
              </a:rPr>
            </a:br>
            <a:r>
              <a:rPr lang="ar-SA" sz="2800">
                <a:latin typeface="Times New Roman" pitchFamily="18" charset="0"/>
                <a:cs typeface="Arabic Transparent" pitchFamily="2" charset="-78"/>
              </a:rPr>
              <a:t>- تحديد ما إذا كان الجرح ملوثاً. </a:t>
            </a:r>
            <a:br>
              <a:rPr lang="ar-SA" sz="2800">
                <a:latin typeface="Times New Roman" pitchFamily="18" charset="0"/>
                <a:cs typeface="Arabic Transparent" pitchFamily="2" charset="-78"/>
              </a:rPr>
            </a:br>
            <a:r>
              <a:rPr lang="ar-SA" sz="2800">
                <a:latin typeface="Times New Roman" pitchFamily="18" charset="0"/>
                <a:cs typeface="Arabic Transparent" pitchFamily="2" charset="-78"/>
              </a:rPr>
              <a:t>- تحديد ما إذا كان النزيف شرياني (يكون لونه أحمر فاتح وغزير) أو وريدي (لونه أحمر داكن وأقل غزارة).</a:t>
            </a:r>
            <a:br>
              <a:rPr lang="ar-SA" sz="2800">
                <a:latin typeface="Times New Roman" pitchFamily="18" charset="0"/>
                <a:cs typeface="Arabic Transparent" pitchFamily="2" charset="-78"/>
              </a:rPr>
            </a:br>
            <a:r>
              <a:rPr lang="ar-SA" sz="2800">
                <a:latin typeface="Times New Roman" pitchFamily="18" charset="0"/>
                <a:cs typeface="Arabic Transparent" pitchFamily="2" charset="-78"/>
              </a:rPr>
              <a:t>-</a:t>
            </a:r>
            <a:r>
              <a:rPr lang="ar-SA" sz="2800">
                <a:latin typeface="Times New Roman" pitchFamily="18" charset="0"/>
                <a:cs typeface="Arabic Transparent" pitchFamily="2" charset="-78"/>
                <a:hlinkClick r:id="rId4"/>
              </a:rPr>
              <a:t> تقييم العلامات الحيوية (تنفس - ضغط - نبض - درجة الحرارة)</a:t>
            </a:r>
            <a:endParaRPr lang="ar-SA" sz="2800">
              <a:ea typeface="Majalla UI"/>
              <a:cs typeface="Majalla UI"/>
            </a:endParaRPr>
          </a:p>
        </p:txBody>
      </p:sp>
    </p:spTree>
  </p:cSld>
  <p:clrMapOvr>
    <a:masterClrMapping/>
  </p:clrMapOvr>
  <p:transition>
    <p:cover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0" y="1968500"/>
            <a:ext cx="10010775" cy="2000250"/>
          </a:xfrm>
          <a:prstGeom prst="rect">
            <a:avLst/>
          </a:prstGeom>
          <a:noFill/>
          <a:ln w="9525">
            <a:noFill/>
            <a:miter lim="800000"/>
            <a:headEnd/>
            <a:tailEnd/>
          </a:ln>
        </p:spPr>
        <p:txBody>
          <a:bodyPr anchor="ctr">
            <a:spAutoFit/>
          </a:bodyPr>
          <a:lstStyle/>
          <a:p>
            <a:pPr algn="r" eaLnBrk="0" hangingPunct="0"/>
            <a:r>
              <a:rPr lang="ar-SA" sz="2800" b="1">
                <a:solidFill>
                  <a:srgbClr val="FF0000"/>
                </a:solidFill>
                <a:latin typeface="Times New Roman" pitchFamily="18" charset="0"/>
                <a:ea typeface="Times New Roman" pitchFamily="18" charset="0"/>
                <a:cs typeface="Arabic Transparent" pitchFamily="2" charset="-78"/>
              </a:rPr>
              <a:t>* تحذيرات: </a:t>
            </a:r>
            <a:endParaRPr lang="en-US" sz="2800" b="1">
              <a:solidFill>
                <a:srgbClr val="FF0000"/>
              </a:solidFill>
              <a:ea typeface="Times New Roman" pitchFamily="18" charset="0"/>
              <a:cs typeface="Arabic Transparent" pitchFamily="2" charset="-78"/>
            </a:endParaRPr>
          </a:p>
          <a:p>
            <a:pPr algn="r" eaLnBrk="0" hangingPunct="0">
              <a:buFontTx/>
              <a:buChar char="-"/>
            </a:pPr>
            <a:r>
              <a:rPr lang="ar-SA" sz="2400" b="1">
                <a:latin typeface="Times New Roman" pitchFamily="18" charset="0"/>
                <a:ea typeface="Times New Roman" pitchFamily="18" charset="0"/>
                <a:cs typeface="Arabic Transparent" pitchFamily="2" charset="-78"/>
              </a:rPr>
              <a:t>يؤدي النزيف الحاد إلى الموت </a:t>
            </a:r>
          </a:p>
          <a:p>
            <a:pPr algn="r" eaLnBrk="0" hangingPunct="0">
              <a:buFontTx/>
              <a:buChar char="-"/>
            </a:pPr>
            <a:r>
              <a:rPr lang="ar-SA" sz="2400" b="1">
                <a:latin typeface="Times New Roman" pitchFamily="18" charset="0"/>
                <a:ea typeface="Times New Roman" pitchFamily="18" charset="0"/>
                <a:cs typeface="Arabic Transparent" pitchFamily="2" charset="-78"/>
              </a:rPr>
              <a:t>- تستخدم المرقأة (ضاغط لوقف النزيف الدموي) بنسب بسيطة وعلى نحو محدد لأن</a:t>
            </a:r>
            <a:r>
              <a:rPr lang="ar-EG" sz="2400" b="1">
                <a:latin typeface="Times New Roman" pitchFamily="18" charset="0"/>
                <a:ea typeface="Times New Roman" pitchFamily="18" charset="0"/>
                <a:cs typeface="Arabic Transparent" pitchFamily="2" charset="-78"/>
              </a:rPr>
              <a:t> </a:t>
            </a:r>
            <a:r>
              <a:rPr lang="ar-SA" sz="2400" b="1">
                <a:latin typeface="Times New Roman" pitchFamily="18" charset="0"/>
                <a:ea typeface="Times New Roman" pitchFamily="18" charset="0"/>
                <a:cs typeface="Arabic Transparent" pitchFamily="2" charset="-78"/>
              </a:rPr>
              <a:t>ضررها أكثر من نفعها.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 تغسل الأيدي بعد تقديم الرعاية للمريض أو المصاب حتي في حالة ارتداء القفازات.</a:t>
            </a:r>
            <a:endParaRPr lang="en-US" sz="2400" b="1">
              <a:ea typeface="Majalla UI"/>
              <a:cs typeface="Majalla UI"/>
            </a:endParaRPr>
          </a:p>
        </p:txBody>
      </p:sp>
    </p:spTree>
  </p:cSld>
  <p:clrMapOvr>
    <a:masterClrMapping/>
  </p:clrMapOvr>
  <p:transition>
    <p:push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762000" y="1566863"/>
            <a:ext cx="8458200" cy="4832350"/>
          </a:xfrm>
          <a:prstGeom prst="rect">
            <a:avLst/>
          </a:prstGeom>
          <a:noFill/>
          <a:ln w="9525">
            <a:noFill/>
            <a:miter lim="800000"/>
            <a:headEnd/>
            <a:tailEnd/>
          </a:ln>
        </p:spPr>
        <p:txBody>
          <a:bodyPr>
            <a:spAutoFit/>
          </a:bodyPr>
          <a:lstStyle/>
          <a:p>
            <a:pPr algn="r" eaLnBrk="0" hangingPunct="0"/>
            <a:r>
              <a:rPr lang="ar-SA" sz="2800" b="1">
                <a:solidFill>
                  <a:srgbClr val="FF0000"/>
                </a:solidFill>
                <a:latin typeface="Times New Roman" pitchFamily="18" charset="0"/>
                <a:cs typeface="Arabic Transparent" pitchFamily="2" charset="-78"/>
              </a:rPr>
              <a:t>* الإسعافات الأولية للنزيف الخارجى:</a:t>
            </a:r>
            <a:r>
              <a:rPr lang="ar-SA" sz="2800" b="1">
                <a:solidFill>
                  <a:srgbClr val="FF0000"/>
                </a:solidFill>
              </a:rPr>
              <a:t> </a:t>
            </a:r>
            <a:endParaRPr lang="ar-SA" sz="2800" b="1">
              <a:solidFill>
                <a:srgbClr val="FF0000"/>
              </a:solidFill>
              <a:latin typeface="Times New Roman" pitchFamily="18" charset="0"/>
              <a:cs typeface="Arabic Transparent" pitchFamily="2" charset="-78"/>
            </a:endParaRPr>
          </a:p>
          <a:p>
            <a:pPr algn="r" eaLnBrk="0" hangingPunct="0">
              <a:buFontTx/>
              <a:buChar char="-"/>
            </a:pPr>
            <a:r>
              <a:rPr lang="ar-SA" sz="2800" b="1">
                <a:latin typeface="Times New Roman" pitchFamily="18" charset="0"/>
                <a:cs typeface="Arabic Transparent" pitchFamily="2" charset="-78"/>
              </a:rPr>
              <a:t>يغطي الجرح بضمادة ثم يضغط عليه باليد لمدة خمس دقائق علي الأقل. </a:t>
            </a:r>
            <a:br>
              <a:rPr lang="ar-SA" sz="2800" b="1">
                <a:latin typeface="Times New Roman" pitchFamily="18" charset="0"/>
                <a:cs typeface="Arabic Transparent" pitchFamily="2" charset="-78"/>
              </a:rPr>
            </a:br>
            <a:r>
              <a:rPr lang="ar-SA" sz="2800" b="1">
                <a:latin typeface="Times New Roman" pitchFamily="18" charset="0"/>
                <a:cs typeface="Arabic Transparent" pitchFamily="2" charset="-78"/>
              </a:rPr>
              <a:t>- إذا لم يتوقف النزيف في خلال خمس دقائق، استمر في الضغط ثم يتم التوجه إلي أقرب مستشفي أو عيادة طبية. </a:t>
            </a:r>
            <a:br>
              <a:rPr lang="ar-SA" sz="2800" b="1">
                <a:latin typeface="Times New Roman" pitchFamily="18" charset="0"/>
                <a:cs typeface="Arabic Transparent" pitchFamily="2" charset="-78"/>
              </a:rPr>
            </a:br>
            <a:r>
              <a:rPr lang="ar-SA" sz="2800" b="1">
                <a:latin typeface="Times New Roman" pitchFamily="18" charset="0"/>
                <a:cs typeface="Arabic Transparent" pitchFamily="2" charset="-78"/>
              </a:rPr>
              <a:t>- يرفع الجزء أو العضو المجروح إلى أعلى (فوق مستوى القلب) في حالة عدم وجود كسور مع ربطه بإحكام</a:t>
            </a:r>
            <a:br>
              <a:rPr lang="ar-SA" sz="2800" b="1">
                <a:latin typeface="Times New Roman" pitchFamily="18" charset="0"/>
                <a:cs typeface="Arabic Transparent" pitchFamily="2" charset="-78"/>
              </a:rPr>
            </a:br>
            <a:r>
              <a:rPr lang="ar-SA" sz="2800" b="1">
                <a:latin typeface="Times New Roman" pitchFamily="18" charset="0"/>
                <a:cs typeface="Arabic Transparent" pitchFamily="2" charset="-78"/>
              </a:rPr>
              <a:t>- لتقليل تدفق الدم عليك بالضغط علي </a:t>
            </a:r>
            <a:r>
              <a:rPr lang="ar-SA" sz="2800" b="1">
                <a:latin typeface="Times New Roman" pitchFamily="18" charset="0"/>
                <a:cs typeface="Arabic Transparent" pitchFamily="2" charset="-78"/>
                <a:hlinkClick r:id="rId2"/>
              </a:rPr>
              <a:t>الشريان </a:t>
            </a:r>
            <a:r>
              <a:rPr lang="ar-SA" sz="2800" b="1">
                <a:latin typeface="Times New Roman" pitchFamily="18" charset="0"/>
                <a:cs typeface="Arabic Transparent" pitchFamily="2" charset="-78"/>
              </a:rPr>
              <a:t>في مكان الضغط الملائم. </a:t>
            </a:r>
            <a:br>
              <a:rPr lang="ar-SA" sz="2800" b="1">
                <a:latin typeface="Times New Roman" pitchFamily="18" charset="0"/>
                <a:cs typeface="Arabic Transparent" pitchFamily="2" charset="-78"/>
              </a:rPr>
            </a:br>
            <a:r>
              <a:rPr lang="ar-SA" sz="2800" b="1">
                <a:latin typeface="Times New Roman" pitchFamily="18" charset="0"/>
                <a:cs typeface="Arabic Transparent" pitchFamily="2" charset="-78"/>
              </a:rPr>
              <a:t>- لا تنزع الضمادة عند توقف الدم وبداية تجلطه علي أن يدعم بضمادات أخرى إذا تطلب الأمر</a:t>
            </a:r>
            <a:br>
              <a:rPr lang="ar-SA" sz="2800" b="1">
                <a:latin typeface="Times New Roman" pitchFamily="18" charset="0"/>
                <a:cs typeface="Arabic Transparent" pitchFamily="2" charset="-78"/>
              </a:rPr>
            </a:br>
            <a:r>
              <a:rPr lang="ar-SA" sz="2800" b="1">
                <a:latin typeface="Times New Roman" pitchFamily="18" charset="0"/>
                <a:cs typeface="Arabic Transparent" pitchFamily="2" charset="-78"/>
              </a:rPr>
              <a:t>- تستخدم المرقأة (ضاغط لوقف النزيف) فقط إذا فشلت كل الطرق لوقف النزيف.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1"/>
          <p:cNvSpPr>
            <a:spLocks noChangeArrowheads="1"/>
          </p:cNvSpPr>
          <p:nvPr/>
        </p:nvSpPr>
        <p:spPr bwMode="auto">
          <a:xfrm>
            <a:off x="0" y="246063"/>
            <a:ext cx="9906000" cy="3540125"/>
          </a:xfrm>
          <a:prstGeom prst="rect">
            <a:avLst/>
          </a:prstGeom>
          <a:noFill/>
          <a:ln w="9525">
            <a:noFill/>
            <a:miter lim="800000"/>
            <a:headEnd/>
            <a:tailEnd/>
          </a:ln>
        </p:spPr>
        <p:txBody>
          <a:bodyPr anchor="ctr">
            <a:spAutoFit/>
          </a:bodyPr>
          <a:lstStyle/>
          <a:p>
            <a:pPr algn="r" eaLnBrk="0" hangingPunct="0"/>
            <a:r>
              <a:rPr lang="ar-SA" sz="3200" b="1">
                <a:solidFill>
                  <a:srgbClr val="C00000"/>
                </a:solidFill>
                <a:latin typeface="Times New Roman" pitchFamily="18" charset="0"/>
                <a:ea typeface="Times New Roman" pitchFamily="18" charset="0"/>
                <a:cs typeface="Arabic Transparent" pitchFamily="2" charset="-78"/>
              </a:rPr>
              <a:t>الإسعافات الأولية للنزيف الداخلي</a:t>
            </a:r>
            <a:endParaRPr lang="en-US" sz="3200">
              <a:solidFill>
                <a:srgbClr val="C00000"/>
              </a:solidFill>
              <a:ea typeface="Times New Roman" pitchFamily="18" charset="0"/>
              <a:cs typeface="Arabic Transparent" pitchFamily="2" charset="-78"/>
            </a:endParaRPr>
          </a:p>
          <a:p>
            <a:pPr algn="r" eaLnBrk="0" hangingPunct="0"/>
            <a:r>
              <a:rPr lang="ar-SA" sz="3200">
                <a:latin typeface="Times New Roman" pitchFamily="18" charset="0"/>
                <a:ea typeface="Times New Roman" pitchFamily="18" charset="0"/>
                <a:cs typeface="Arabic Transparent" pitchFamily="2" charset="-78"/>
              </a:rPr>
              <a:t>قياس العلامات الحيوية: النبض - الضغط - التنفس - درجة الحرارة. </a:t>
            </a:r>
            <a:br>
              <a:rPr lang="ar-SA" sz="3200">
                <a:latin typeface="Times New Roman" pitchFamily="18" charset="0"/>
                <a:ea typeface="Times New Roman" pitchFamily="18" charset="0"/>
                <a:cs typeface="Arabic Transparent" pitchFamily="2" charset="-78"/>
              </a:rPr>
            </a:br>
            <a:r>
              <a:rPr lang="ar-EG" sz="3200">
                <a:latin typeface="Times New Roman" pitchFamily="18" charset="0"/>
                <a:ea typeface="Times New Roman" pitchFamily="18" charset="0"/>
                <a:cs typeface="Arabic Transparent" pitchFamily="2" charset="-78"/>
              </a:rPr>
              <a:t>- </a:t>
            </a:r>
            <a:r>
              <a:rPr lang="ar-SA" sz="3200">
                <a:latin typeface="Times New Roman" pitchFamily="18" charset="0"/>
                <a:ea typeface="Times New Roman" pitchFamily="18" charset="0"/>
                <a:cs typeface="Arabic Transparent" pitchFamily="2" charset="-78"/>
              </a:rPr>
              <a:t>مساعدة المصاب في </a:t>
            </a:r>
            <a:r>
              <a:rPr lang="ar-EG" sz="3200">
                <a:latin typeface="Times New Roman" pitchFamily="18" charset="0"/>
                <a:ea typeface="Times New Roman" pitchFamily="18" charset="0"/>
                <a:cs typeface="Arabic Transparent" pitchFamily="2" charset="-78"/>
              </a:rPr>
              <a:t>ا</a:t>
            </a:r>
            <a:r>
              <a:rPr lang="ar-SA" sz="3200">
                <a:latin typeface="Times New Roman" pitchFamily="18" charset="0"/>
                <a:ea typeface="Times New Roman" pitchFamily="18" charset="0"/>
                <a:cs typeface="Arabic Transparent" pitchFamily="2" charset="-78"/>
              </a:rPr>
              <a:t>تخاذ الوضع الأكثر ملائمة وراحة له. </a:t>
            </a:r>
            <a:br>
              <a:rPr lang="ar-SA" sz="3200">
                <a:latin typeface="Times New Roman" pitchFamily="18" charset="0"/>
                <a:ea typeface="Times New Roman" pitchFamily="18" charset="0"/>
                <a:cs typeface="Arabic Transparent" pitchFamily="2" charset="-78"/>
              </a:rPr>
            </a:br>
            <a:r>
              <a:rPr lang="ar-EG" sz="3200">
                <a:latin typeface="Times New Roman" pitchFamily="18" charset="0"/>
                <a:ea typeface="Times New Roman" pitchFamily="18" charset="0"/>
                <a:cs typeface="Arabic Transparent" pitchFamily="2" charset="-78"/>
              </a:rPr>
              <a:t>- </a:t>
            </a:r>
            <a:r>
              <a:rPr lang="ar-SA" sz="3200">
                <a:latin typeface="Times New Roman" pitchFamily="18" charset="0"/>
                <a:ea typeface="Times New Roman" pitchFamily="18" charset="0"/>
                <a:cs typeface="Arabic Transparent" pitchFamily="2" charset="-78"/>
              </a:rPr>
              <a:t>جنب المصاب التعرض للحرارة </a:t>
            </a:r>
            <a:r>
              <a:rPr lang="ar-EG" sz="3200">
                <a:latin typeface="Times New Roman" pitchFamily="18" charset="0"/>
                <a:ea typeface="Times New Roman" pitchFamily="18" charset="0"/>
                <a:cs typeface="Arabic Transparent" pitchFamily="2" charset="-78"/>
              </a:rPr>
              <a:t>أ</a:t>
            </a:r>
            <a:r>
              <a:rPr lang="ar-SA" sz="3200">
                <a:latin typeface="Times New Roman" pitchFamily="18" charset="0"/>
                <a:ea typeface="Times New Roman" pitchFamily="18" charset="0"/>
                <a:cs typeface="Arabic Transparent" pitchFamily="2" charset="-78"/>
              </a:rPr>
              <a:t>و البرودة العالية. </a:t>
            </a:r>
            <a:br>
              <a:rPr lang="ar-SA" sz="3200">
                <a:latin typeface="Times New Roman" pitchFamily="18" charset="0"/>
                <a:ea typeface="Times New Roman" pitchFamily="18" charset="0"/>
                <a:cs typeface="Arabic Transparent" pitchFamily="2" charset="-78"/>
              </a:rPr>
            </a:br>
            <a:r>
              <a:rPr lang="ar-EG" sz="3200">
                <a:latin typeface="Times New Roman" pitchFamily="18" charset="0"/>
                <a:ea typeface="Times New Roman" pitchFamily="18" charset="0"/>
                <a:cs typeface="Arabic Transparent" pitchFamily="2" charset="-78"/>
              </a:rPr>
              <a:t>- </a:t>
            </a:r>
            <a:r>
              <a:rPr lang="ar-SA" sz="3200">
                <a:latin typeface="Times New Roman" pitchFamily="18" charset="0"/>
                <a:ea typeface="Times New Roman" pitchFamily="18" charset="0"/>
                <a:cs typeface="Arabic Transparent" pitchFamily="2" charset="-78"/>
              </a:rPr>
              <a:t>تهدئة المصاب. </a:t>
            </a:r>
            <a:br>
              <a:rPr lang="ar-SA" sz="3200">
                <a:latin typeface="Times New Roman" pitchFamily="18" charset="0"/>
                <a:ea typeface="Times New Roman" pitchFamily="18" charset="0"/>
                <a:cs typeface="Arabic Transparent" pitchFamily="2" charset="-78"/>
              </a:rPr>
            </a:br>
            <a:r>
              <a:rPr lang="ar-EG" sz="3200">
                <a:latin typeface="Times New Roman" pitchFamily="18" charset="0"/>
                <a:ea typeface="Times New Roman" pitchFamily="18" charset="0"/>
                <a:cs typeface="Arabic Transparent" pitchFamily="2" charset="-78"/>
              </a:rPr>
              <a:t>- </a:t>
            </a:r>
            <a:r>
              <a:rPr lang="ar-SA" sz="3200">
                <a:latin typeface="Times New Roman" pitchFamily="18" charset="0"/>
                <a:ea typeface="Times New Roman" pitchFamily="18" charset="0"/>
                <a:cs typeface="Arabic Transparent" pitchFamily="2" charset="-78"/>
              </a:rPr>
              <a:t>العناية بأية إصابات أخرى. </a:t>
            </a:r>
            <a:br>
              <a:rPr lang="ar-SA" sz="3200">
                <a:latin typeface="Times New Roman" pitchFamily="18" charset="0"/>
                <a:ea typeface="Times New Roman" pitchFamily="18" charset="0"/>
                <a:cs typeface="Arabic Transparent" pitchFamily="2" charset="-78"/>
              </a:rPr>
            </a:br>
            <a:r>
              <a:rPr lang="ar-EG" sz="3200">
                <a:latin typeface="Times New Roman" pitchFamily="18" charset="0"/>
                <a:ea typeface="Times New Roman" pitchFamily="18" charset="0"/>
                <a:cs typeface="Arabic Transparent" pitchFamily="2" charset="-78"/>
              </a:rPr>
              <a:t>- </a:t>
            </a:r>
            <a:r>
              <a:rPr lang="ar-SA" sz="3200">
                <a:latin typeface="Times New Roman" pitchFamily="18" charset="0"/>
                <a:ea typeface="Times New Roman" pitchFamily="18" charset="0"/>
                <a:cs typeface="Arabic Transparent" pitchFamily="2" charset="-78"/>
              </a:rPr>
              <a:t>يستخدم </a:t>
            </a:r>
            <a:r>
              <a:rPr lang="ar-SA" sz="3200">
                <a:latin typeface="Times New Roman" pitchFamily="18" charset="0"/>
                <a:ea typeface="Times New Roman" pitchFamily="18" charset="0"/>
                <a:cs typeface="Arabic Transparent" pitchFamily="2" charset="-78"/>
                <a:hlinkClick r:id="rId2"/>
              </a:rPr>
              <a:t>ماسك - أكسجين 8 - 12 لتر/الساعة. </a:t>
            </a:r>
            <a:endParaRPr lang="ar-SA" sz="3200">
              <a:ea typeface="Majalla UI"/>
              <a:cs typeface="Majalla UI"/>
            </a:endParaRP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1759" name="Group 15"/>
          <p:cNvGraphicFramePr>
            <a:graphicFrameLocks noGrp="1"/>
          </p:cNvGraphicFramePr>
          <p:nvPr/>
        </p:nvGraphicFramePr>
        <p:xfrm>
          <a:off x="926968" y="39688"/>
          <a:ext cx="8979032" cy="5816600"/>
        </p:xfrm>
        <a:graphic>
          <a:graphicData uri="http://schemas.openxmlformats.org/drawingml/2006/table">
            <a:tbl>
              <a:tblPr rtl="1"/>
              <a:tblGrid>
                <a:gridCol w="502179"/>
                <a:gridCol w="8476853"/>
              </a:tblGrid>
              <a:tr h="5816600">
                <a:tc>
                  <a:txBody>
                    <a:bodyPr/>
                    <a:lstStyle/>
                    <a:p>
                      <a:pPr marL="0" marR="0" lvl="0" indent="0" algn="r" defTabSz="914400" rtl="1" eaLnBrk="1" fontAlgn="base" latinLnBrk="0" hangingPunct="1">
                        <a:lnSpc>
                          <a:spcPct val="115000"/>
                        </a:lnSpc>
                        <a:spcBef>
                          <a:spcPct val="0"/>
                        </a:spcBef>
                        <a:spcAft>
                          <a:spcPct val="0"/>
                        </a:spcAft>
                        <a:buClr>
                          <a:schemeClr val="hlink"/>
                        </a:buClr>
                        <a:buSzPct val="70000"/>
                        <a:buFontTx/>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cs typeface="Arial" pitchFamily="34" charset="0"/>
                      </a:endParaRPr>
                    </a:p>
                  </a:txBody>
                  <a:tcPr marL="0" marR="0" marT="0" marB="0" horzOverflow="overflow">
                    <a:lnL>
                      <a:noFill/>
                    </a:lnL>
                    <a:lnR>
                      <a:noFill/>
                    </a:lnR>
                    <a:lnT>
                      <a:noFill/>
                    </a:lnT>
                    <a:lnB>
                      <a:noFill/>
                    </a:lnB>
                    <a:lnTlToBr>
                      <a:noFill/>
                    </a:lnTlToBr>
                    <a:lnBlToTr>
                      <a:noFill/>
                    </a:lnBlToTr>
                    <a:solidFill>
                      <a:srgbClr val="414507"/>
                    </a:solidFill>
                  </a:tcPr>
                </a:tc>
                <a:tc>
                  <a:txBody>
                    <a:bodyPr/>
                    <a:lstStyle/>
                    <a:p>
                      <a:pPr marL="0" marR="0" lvl="0" indent="0" algn="r" defTabSz="914400" rtl="1" eaLnBrk="1" fontAlgn="base" latinLnBrk="0" hangingPunct="1">
                        <a:lnSpc>
                          <a:spcPct val="115000"/>
                        </a:lnSpc>
                        <a:spcBef>
                          <a:spcPct val="0"/>
                        </a:spcBef>
                        <a:spcAft>
                          <a:spcPct val="0"/>
                        </a:spcAft>
                        <a:buClr>
                          <a:schemeClr val="hlink"/>
                        </a:buClr>
                        <a:buSzPct val="70000"/>
                        <a:buFontTx/>
                        <a:buNone/>
                        <a:tabLst/>
                      </a:pP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Times New Roman" pitchFamily="18" charset="0"/>
                          <a:cs typeface="Arabic Transparent" pitchFamily="2" charset="-78"/>
                        </a:rPr>
                        <a:t>تشتمل خطوات الإسعافات الأولية لنزيف</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Times New Roman" pitchFamily="18" charset="0"/>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Times New Roman" pitchFamily="18" charset="0"/>
                          <a:cs typeface="Arabic Transparent" pitchFamily="2" charset="-78"/>
                        </a:rPr>
                        <a:t>الأنف على الخطوات التالية</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Times New Roman" pitchFamily="18" charset="0"/>
                          <a:cs typeface="Arabic Transparent" pitchFamily="2" charset="-78"/>
                        </a:rPr>
                        <a:t>:</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Times New Roman" pitchFamily="18" charset="0"/>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
                      </a:r>
                      <a:b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b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الإجراءات الأولية</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لنزيف الأنف</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Arabic Transparent" pitchFamily="2" charset="-78"/>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هل يعاني المريض من</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Arabic Transparent" pitchFamily="2" charset="-78"/>
                        </a:rPr>
                        <a:t> </a:t>
                      </a:r>
                      <a:r>
                        <a:rPr kumimoji="0" lang="ar-SA" sz="1800" b="1" i="0" u="sng" strike="noStrike" cap="none" normalizeH="0" baseline="0" dirty="0" smtClean="0">
                          <a:ln>
                            <a:noFill/>
                          </a:ln>
                          <a:solidFill>
                            <a:srgbClr val="0000FF"/>
                          </a:solidFill>
                          <a:effectLst>
                            <a:outerShdw blurRad="38100" dist="38100" dir="2700000" algn="tl">
                              <a:srgbClr val="000000"/>
                            </a:outerShdw>
                          </a:effectLst>
                          <a:latin typeface="Times New Roman" pitchFamily="18" charset="0"/>
                          <a:ea typeface="Majalla UI"/>
                          <a:cs typeface="Arabic Transparent" pitchFamily="2" charset="-78"/>
                          <a:hlinkClick r:id="rId2"/>
                        </a:rPr>
                        <a:t>ضغط دم عالي</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هل توجد إصابة ما؟</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هل يتناول المصاب أية أدوية لا تساعد علي</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ajalla UI"/>
                          <a:cs typeface="Arabic Transparent" pitchFamily="2" charset="-78"/>
                        </a:rPr>
                        <a:t>التجلط مثل الأسبرين؟</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Times New Roman" pitchFamily="18" charset="0"/>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Majalla UI"/>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التقــــييم</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Majalla UI"/>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قياس العلامات الحيوية</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Majalla UI"/>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 </a:t>
                      </a:r>
                      <a:r>
                        <a:rPr kumimoji="0" lang="ar-SA"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فحص ما إذا كانت توجد كسور</a:t>
                      </a: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 </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Majalla UI"/>
                      </a:endParaRPr>
                    </a:p>
                    <a:p>
                      <a:pPr marL="0" marR="0" lvl="0" indent="0" algn="r" defTabSz="914400" rtl="1" eaLnBrk="1" fontAlgn="base" latinLnBrk="0" hangingPunct="1">
                        <a:lnSpc>
                          <a:spcPct val="115000"/>
                        </a:lnSpc>
                        <a:spcBef>
                          <a:spcPct val="0"/>
                        </a:spcBef>
                        <a:spcAft>
                          <a:spcPts val="1000"/>
                        </a:spcAft>
                        <a:buClr>
                          <a:schemeClr val="hlink"/>
                        </a:buClr>
                        <a:buSzPct val="70000"/>
                        <a:buFontTx/>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abic Transparent" pitchFamily="2" charset="-78"/>
                        </a:rPr>
                        <a:t>*</a:t>
                      </a: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a typeface="Majalla UI"/>
                        <a:cs typeface="Majalla UI"/>
                      </a:endParaRPr>
                    </a:p>
                  </a:txBody>
                  <a:tcPr marL="0" marR="0" marT="0" marB="0" horzOverflow="overflow">
                    <a:lnL>
                      <a:noFill/>
                    </a:lnL>
                    <a:lnR>
                      <a:noFill/>
                    </a:lnR>
                    <a:lnT>
                      <a:noFill/>
                    </a:lnT>
                    <a:lnB>
                      <a:noFill/>
                    </a:lnB>
                    <a:lnTlToBr>
                      <a:noFill/>
                    </a:lnTlToBr>
                    <a:lnBlToTr>
                      <a:noFill/>
                    </a:lnBlToTr>
                    <a:solidFill>
                      <a:srgbClr val="009900"/>
                    </a:solidFill>
                  </a:tcPr>
                </a:tc>
              </a:tr>
            </a:tbl>
          </a:graphicData>
        </a:graphic>
      </p:graphicFrame>
      <p:sp>
        <p:nvSpPr>
          <p:cNvPr id="99329" name="Rectangle 1"/>
          <p:cNvSpPr>
            <a:spLocks noChangeArrowheads="1"/>
          </p:cNvSpPr>
          <p:nvPr/>
        </p:nvSpPr>
        <p:spPr bwMode="auto">
          <a:xfrm>
            <a:off x="1443038" y="333375"/>
            <a:ext cx="1316037" cy="1836738"/>
          </a:xfrm>
          <a:prstGeom prst="rect">
            <a:avLst/>
          </a:prstGeom>
          <a:solidFill>
            <a:schemeClr val="accent6">
              <a:lumMod val="60000"/>
              <a:lumOff val="40000"/>
            </a:schemeClr>
          </a:solidFill>
          <a:ln w="9525">
            <a:solidFill>
              <a:schemeClr val="tx2">
                <a:lumMod val="75000"/>
              </a:schemeClr>
            </a:solidFill>
            <a:miter lim="800000"/>
            <a:headEnd/>
            <a:tailEnd/>
          </a:ln>
          <a:effectLst/>
        </p:spPr>
        <p:txBody>
          <a:bodyPr anchor="ctr">
            <a:spAutoFit/>
          </a:bodyPr>
          <a:lstStyle/>
          <a:p>
            <a:pPr algn="ctr" eaLnBrk="0" hangingPunct="0">
              <a:defRPr/>
            </a:pPr>
            <a:r>
              <a:rPr lang="ar-SA" sz="2400" b="1">
                <a:solidFill>
                  <a:srgbClr val="414507"/>
                </a:solidFill>
                <a:latin typeface="Times New Roman" pitchFamily="18" charset="0"/>
                <a:ea typeface="Times New Roman" pitchFamily="18" charset="0"/>
                <a:cs typeface="Arabic Transparent" pitchFamily="2" charset="-78"/>
              </a:rPr>
              <a:t>الإسعافات</a:t>
            </a:r>
          </a:p>
          <a:p>
            <a:pPr algn="ctr" eaLnBrk="0" hangingPunct="0">
              <a:defRPr/>
            </a:pPr>
            <a:r>
              <a:rPr lang="ar-SA" sz="2400" b="1">
                <a:solidFill>
                  <a:srgbClr val="414507"/>
                </a:solidFill>
                <a:latin typeface="Times New Roman" pitchFamily="18" charset="0"/>
                <a:ea typeface="Times New Roman" pitchFamily="18" charset="0"/>
                <a:cs typeface="Arabic Transparent" pitchFamily="2" charset="-78"/>
              </a:rPr>
              <a:t> الأولية </a:t>
            </a:r>
          </a:p>
          <a:p>
            <a:pPr algn="ctr" eaLnBrk="0" hangingPunct="0">
              <a:defRPr/>
            </a:pPr>
            <a:r>
              <a:rPr lang="ar-SA" sz="2400" b="1">
                <a:solidFill>
                  <a:srgbClr val="414507"/>
                </a:solidFill>
                <a:latin typeface="Times New Roman" pitchFamily="18" charset="0"/>
                <a:ea typeface="Times New Roman" pitchFamily="18" charset="0"/>
                <a:cs typeface="Arabic Transparent" pitchFamily="2" charset="-78"/>
              </a:rPr>
              <a:t>لنزيف </a:t>
            </a:r>
          </a:p>
          <a:p>
            <a:pPr algn="ctr" eaLnBrk="0" hangingPunct="0">
              <a:defRPr/>
            </a:pPr>
            <a:r>
              <a:rPr lang="ar-SA" sz="2400" b="1">
                <a:solidFill>
                  <a:srgbClr val="414507"/>
                </a:solidFill>
                <a:latin typeface="Times New Roman" pitchFamily="18" charset="0"/>
                <a:ea typeface="Times New Roman" pitchFamily="18" charset="0"/>
                <a:cs typeface="Arabic Transparent" pitchFamily="2" charset="-78"/>
              </a:rPr>
              <a:t>الأنف</a:t>
            </a:r>
            <a:endParaRPr lang="en-US" sz="2400">
              <a:solidFill>
                <a:srgbClr val="414507"/>
              </a:solidFill>
              <a:ea typeface="Times New Roman" pitchFamily="18" charset="0"/>
              <a:cs typeface="Arabic Transparent" pitchFamily="2" charset="-78"/>
            </a:endParaRPr>
          </a:p>
          <a:p>
            <a:pPr eaLnBrk="0" hangingPunct="0">
              <a:defRPr/>
            </a:pPr>
            <a:endParaRPr lang="en-US">
              <a:ea typeface="Times New Roman" pitchFamily="18" charset="0"/>
              <a:cs typeface="Arabic Transparent" pitchFamily="2" charset="-78"/>
            </a:endParaRPr>
          </a:p>
        </p:txBody>
      </p:sp>
      <p:sp>
        <p:nvSpPr>
          <p:cNvPr id="6" name="Notched Right Arrow 5"/>
          <p:cNvSpPr/>
          <p:nvPr/>
        </p:nvSpPr>
        <p:spPr>
          <a:xfrm>
            <a:off x="2846388" y="908050"/>
            <a:ext cx="2244725" cy="7143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push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609600"/>
            <a:ext cx="9067800" cy="4778375"/>
          </a:xfrm>
          <a:prstGeom prst="rect">
            <a:avLst/>
          </a:prstGeom>
        </p:spPr>
        <p:txBody>
          <a:bodyPr>
            <a:spAutoFit/>
          </a:bodyPr>
          <a:lstStyle/>
          <a:p>
            <a:pPr algn="r" rtl="1">
              <a:lnSpc>
                <a:spcPct val="115000"/>
              </a:lnSpc>
              <a:spcAft>
                <a:spcPts val="1000"/>
              </a:spcAft>
              <a:buClr>
                <a:schemeClr val="hlink"/>
              </a:buClr>
              <a:buSzPct val="70000"/>
              <a:defRPr/>
            </a:pPr>
            <a:r>
              <a:rPr lang="ar-SA" sz="2400" b="1" dirty="0">
                <a:solidFill>
                  <a:srgbClr val="FF0000"/>
                </a:solidFill>
                <a:effectLst>
                  <a:outerShdw blurRad="38100" dist="38100" dir="2700000" algn="tl">
                    <a:srgbClr val="000000"/>
                  </a:outerShdw>
                </a:effectLst>
                <a:latin typeface="Times New Roman" pitchFamily="18" charset="0"/>
                <a:cs typeface="Arabic Transparent" pitchFamily="2" charset="-78"/>
              </a:rPr>
              <a:t>تحـــذيرات</a:t>
            </a:r>
            <a:r>
              <a:rPr lang="en-US" sz="2400" b="1" dirty="0">
                <a:effectLst>
                  <a:outerShdw blurRad="38100" dist="38100" dir="2700000" algn="tl">
                    <a:srgbClr val="000000"/>
                  </a:outerShdw>
                </a:effectLst>
                <a:latin typeface="Times New Roman" pitchFamily="18" charset="0"/>
                <a:cs typeface="Arabic Transparent" pitchFamily="2" charset="-78"/>
              </a:rPr>
              <a:t>: </a:t>
            </a:r>
            <a:endParaRPr lang="en-US" sz="2400" b="1" dirty="0">
              <a:effectLst>
                <a:outerShdw blurRad="38100" dist="38100" dir="2700000" algn="tl">
                  <a:srgbClr val="000000"/>
                </a:outerShdw>
              </a:effectLst>
              <a:latin typeface="Verdana" pitchFamily="34" charset="0"/>
              <a:ea typeface="Majalla UI"/>
              <a:cs typeface="Majalla UI"/>
            </a:endParaRPr>
          </a:p>
          <a:p>
            <a:pPr algn="r" rtl="1">
              <a:lnSpc>
                <a:spcPct val="150000"/>
              </a:lnSpc>
              <a:spcAft>
                <a:spcPts val="1000"/>
              </a:spcAft>
              <a:buClr>
                <a:schemeClr val="hlink"/>
              </a:buClr>
              <a:buSzPct val="70000"/>
              <a:buFontTx/>
              <a:buChar char="-"/>
              <a:defRPr/>
            </a:pPr>
            <a:r>
              <a:rPr lang="ar-SA" sz="2400" b="1" dirty="0">
                <a:effectLst>
                  <a:outerShdw blurRad="38100" dist="38100" dir="2700000" algn="tl">
                    <a:srgbClr val="000000"/>
                  </a:outerShdw>
                </a:effectLst>
                <a:latin typeface="Times New Roman" pitchFamily="18" charset="0"/>
                <a:cs typeface="Arabic Transparent" pitchFamily="2" charset="-78"/>
              </a:rPr>
              <a:t>يعد النزيف من</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dirty="0">
                <a:effectLst>
                  <a:outerShdw blurRad="38100" dist="38100" dir="2700000" algn="tl">
                    <a:srgbClr val="000000"/>
                  </a:outerShdw>
                </a:effectLst>
                <a:latin typeface="Times New Roman" pitchFamily="18" charset="0"/>
                <a:cs typeface="Arabic Transparent" pitchFamily="2" charset="-78"/>
              </a:rPr>
              <a:t>الأشياء الخطيرة وخاصة إذا طالت مدته أو إذا ارتبط بضغط الدم العالي أو تناول أية</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dirty="0">
                <a:effectLst>
                  <a:outerShdw blurRad="38100" dist="38100" dir="2700000" algn="tl">
                    <a:srgbClr val="000000"/>
                  </a:outerShdw>
                </a:effectLst>
                <a:latin typeface="Times New Roman" pitchFamily="18" charset="0"/>
                <a:cs typeface="Arabic Transparent" pitchFamily="2" charset="-78"/>
              </a:rPr>
              <a:t>أدوية تمنع تجلط الدم</a:t>
            </a:r>
            <a:r>
              <a:rPr lang="en-US" sz="2400" b="1" dirty="0">
                <a:effectLst>
                  <a:outerShdw blurRad="38100" dist="38100" dir="2700000" algn="tl">
                    <a:srgbClr val="000000"/>
                  </a:outerShdw>
                </a:effectLst>
                <a:latin typeface="Times New Roman" pitchFamily="18" charset="0"/>
                <a:cs typeface="Arabic Transparent" pitchFamily="2" charset="-78"/>
              </a:rPr>
              <a:t>. </a:t>
            </a:r>
            <a:endParaRPr lang="ar-SA" sz="2400" b="1" dirty="0">
              <a:effectLst>
                <a:outerShdw blurRad="38100" dist="38100" dir="2700000" algn="tl">
                  <a:srgbClr val="000000"/>
                </a:outerShdw>
              </a:effectLst>
              <a:latin typeface="Times New Roman" pitchFamily="18" charset="0"/>
              <a:cs typeface="Arabic Transparent" pitchFamily="2" charset="-78"/>
            </a:endParaRPr>
          </a:p>
          <a:p>
            <a:pPr algn="r" rtl="1">
              <a:lnSpc>
                <a:spcPct val="150000"/>
              </a:lnSpc>
              <a:spcAft>
                <a:spcPts val="1000"/>
              </a:spcAft>
              <a:buClr>
                <a:schemeClr val="hlink"/>
              </a:buClr>
              <a:buSzPct val="70000"/>
              <a:buFontTx/>
              <a:buChar char="-"/>
              <a:defRPr/>
            </a:pPr>
            <a:endParaRPr lang="en-US" sz="2400" b="1" dirty="0">
              <a:solidFill>
                <a:srgbClr val="FF0000"/>
              </a:solidFill>
              <a:effectLst>
                <a:outerShdw blurRad="38100" dist="38100" dir="2700000" algn="tl">
                  <a:srgbClr val="000000"/>
                </a:outerShdw>
              </a:effectLst>
              <a:latin typeface="Verdana" pitchFamily="34" charset="0"/>
              <a:ea typeface="Majalla UI"/>
              <a:cs typeface="Majalla UI"/>
            </a:endParaRPr>
          </a:p>
          <a:p>
            <a:pPr algn="r" rtl="1">
              <a:lnSpc>
                <a:spcPct val="115000"/>
              </a:lnSpc>
              <a:spcAft>
                <a:spcPts val="1000"/>
              </a:spcAft>
              <a:buClr>
                <a:schemeClr val="hlink"/>
              </a:buClr>
              <a:buSzPct val="70000"/>
              <a:defRPr/>
            </a:pPr>
            <a:r>
              <a:rPr lang="en-US" sz="2400" b="1" dirty="0">
                <a:solidFill>
                  <a:srgbClr val="FF0000"/>
                </a:solidFill>
                <a:effectLst>
                  <a:outerShdw blurRad="38100" dist="38100" dir="2700000" algn="tl">
                    <a:srgbClr val="000000"/>
                  </a:outerShdw>
                </a:effectLst>
                <a:latin typeface="Times New Roman" pitchFamily="18" charset="0"/>
                <a:cs typeface="Arabic Transparent" pitchFamily="2" charset="-78"/>
              </a:rPr>
              <a:t>* </a:t>
            </a:r>
            <a:r>
              <a:rPr lang="ar-SA" sz="2400" b="1" dirty="0">
                <a:solidFill>
                  <a:srgbClr val="FF0000"/>
                </a:solidFill>
                <a:effectLst>
                  <a:outerShdw blurRad="38100" dist="38100" dir="2700000" algn="tl">
                    <a:srgbClr val="000000"/>
                  </a:outerShdw>
                </a:effectLst>
                <a:latin typeface="Times New Roman" pitchFamily="18" charset="0"/>
                <a:cs typeface="Arabic Transparent" pitchFamily="2" charset="-78"/>
              </a:rPr>
              <a:t>بروتوكول الإسعافات الأولية لنزيف</a:t>
            </a:r>
            <a:r>
              <a:rPr lang="ar-SA" sz="2400" b="1" dirty="0">
                <a:solidFill>
                  <a:srgbClr val="FF0000"/>
                </a:solidFill>
                <a:effectLst>
                  <a:outerShdw blurRad="38100" dist="38100" dir="2700000" algn="tl">
                    <a:srgbClr val="000000"/>
                  </a:outerShdw>
                </a:effectLst>
                <a:latin typeface="Verdana" pitchFamily="34" charset="0"/>
                <a:cs typeface="Times New Roman" pitchFamily="18" charset="0"/>
              </a:rPr>
              <a:t> </a:t>
            </a:r>
            <a:r>
              <a:rPr lang="ar-SA" sz="2400" b="1" dirty="0">
                <a:solidFill>
                  <a:srgbClr val="FF0000"/>
                </a:solidFill>
                <a:effectLst>
                  <a:outerShdw blurRad="38100" dist="38100" dir="2700000" algn="tl">
                    <a:srgbClr val="000000"/>
                  </a:outerShdw>
                </a:effectLst>
                <a:latin typeface="Times New Roman" pitchFamily="18" charset="0"/>
                <a:cs typeface="Arabic Transparent" pitchFamily="2" charset="-78"/>
              </a:rPr>
              <a:t>الأنف</a:t>
            </a:r>
            <a:r>
              <a:rPr lang="en-US" sz="2400" b="1" dirty="0">
                <a:solidFill>
                  <a:srgbClr val="FF0000"/>
                </a:solidFill>
                <a:effectLst>
                  <a:outerShdw blurRad="38100" dist="38100" dir="2700000" algn="tl">
                    <a:srgbClr val="000000"/>
                  </a:outerShdw>
                </a:effectLst>
                <a:latin typeface="Times New Roman" pitchFamily="18" charset="0"/>
                <a:cs typeface="Arabic Transparent" pitchFamily="2" charset="-78"/>
              </a:rPr>
              <a:t>: </a:t>
            </a:r>
            <a:endParaRPr lang="en-US" sz="2400" b="1" dirty="0">
              <a:solidFill>
                <a:srgbClr val="FF0000"/>
              </a:solidFill>
              <a:effectLst>
                <a:outerShdw blurRad="38100" dist="38100" dir="2700000" algn="tl">
                  <a:srgbClr val="000000"/>
                </a:outerShdw>
              </a:effectLst>
              <a:latin typeface="Verdana" pitchFamily="34" charset="0"/>
              <a:ea typeface="Majalla UI"/>
              <a:cs typeface="Majalla UI"/>
            </a:endParaRPr>
          </a:p>
          <a:p>
            <a:pPr algn="r" rtl="1">
              <a:lnSpc>
                <a:spcPct val="150000"/>
              </a:lnSpc>
              <a:spcAft>
                <a:spcPts val="1000"/>
              </a:spcAft>
              <a:buClr>
                <a:schemeClr val="hlink"/>
              </a:buClr>
              <a:buSzPct val="70000"/>
              <a:defRPr/>
            </a:pPr>
            <a:r>
              <a:rPr lang="en-US" sz="2400" b="1" dirty="0">
                <a:solidFill>
                  <a:srgbClr val="FF0000"/>
                </a:solidFill>
                <a:effectLst>
                  <a:outerShdw blurRad="38100" dist="38100" dir="2700000" algn="tl">
                    <a:srgbClr val="000000"/>
                  </a:outerShdw>
                </a:effectLst>
                <a:latin typeface="Times New Roman" pitchFamily="18" charset="0"/>
                <a:cs typeface="Arabic Transparent" pitchFamily="2" charset="-78"/>
              </a:rPr>
              <a:t>-</a:t>
            </a:r>
            <a:r>
              <a:rPr lang="en-US" sz="2400" b="1" dirty="0">
                <a:effectLst>
                  <a:outerShdw blurRad="38100" dist="38100" dir="2700000" algn="tl">
                    <a:srgbClr val="000000"/>
                  </a:outerShdw>
                </a:effectLst>
                <a:latin typeface="Times New Roman" pitchFamily="18" charset="0"/>
                <a:cs typeface="Arabic Transparent" pitchFamily="2" charset="-78"/>
              </a:rPr>
              <a:t> </a:t>
            </a:r>
            <a:r>
              <a:rPr lang="ar-SA" sz="2400" b="1" dirty="0">
                <a:effectLst>
                  <a:outerShdw blurRad="38100" dist="38100" dir="2700000" algn="tl">
                    <a:srgbClr val="000000"/>
                  </a:outerShdw>
                </a:effectLst>
                <a:latin typeface="Times New Roman" pitchFamily="18" charset="0"/>
                <a:cs typeface="Arabic Transparent" pitchFamily="2" charset="-78"/>
              </a:rPr>
              <a:t>يتخذ المصاب وضع</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dirty="0">
                <a:effectLst>
                  <a:outerShdw blurRad="38100" dist="38100" dir="2700000" algn="tl">
                    <a:srgbClr val="000000"/>
                  </a:outerShdw>
                </a:effectLst>
                <a:latin typeface="Times New Roman" pitchFamily="18" charset="0"/>
                <a:cs typeface="Arabic Transparent" pitchFamily="2" charset="-78"/>
              </a:rPr>
              <a:t>الجلوس مع إمالة الرأس قليلاً إلي الأمام، مع سد الأنف لمدة خمس دقائق علي الأقل</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dirty="0">
                <a:effectLst>
                  <a:outerShdw blurRad="38100" dist="38100" dir="2700000" algn="tl">
                    <a:srgbClr val="000000"/>
                  </a:outerShdw>
                </a:effectLst>
                <a:latin typeface="Times New Roman" pitchFamily="18" charset="0"/>
                <a:cs typeface="Arabic Transparent" pitchFamily="2" charset="-78"/>
              </a:rPr>
              <a:t>وإذا لم يتوقف</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u="sng" dirty="0">
                <a:solidFill>
                  <a:srgbClr val="0000FF"/>
                </a:solidFill>
                <a:effectLst>
                  <a:outerShdw blurRad="38100" dist="38100" dir="2700000" algn="tl">
                    <a:srgbClr val="000000"/>
                  </a:outerShdw>
                </a:effectLst>
                <a:latin typeface="Times New Roman" pitchFamily="18" charset="0"/>
                <a:cs typeface="Arabic Transparent" pitchFamily="2" charset="-78"/>
                <a:hlinkClick r:id="rId2"/>
              </a:rPr>
              <a:t>النزيف</a:t>
            </a:r>
            <a:r>
              <a:rPr lang="en-US" sz="2400" b="1" dirty="0">
                <a:effectLst>
                  <a:outerShdw blurRad="38100" dist="38100" dir="2700000" algn="tl">
                    <a:srgbClr val="000000"/>
                  </a:outerShdw>
                </a:effectLst>
                <a:latin typeface="Times New Roman" pitchFamily="18" charset="0"/>
                <a:cs typeface="Arabic Transparent" pitchFamily="2" charset="-78"/>
              </a:rPr>
              <a:t> </a:t>
            </a:r>
            <a:r>
              <a:rPr lang="ar-SA" sz="2400" b="1" dirty="0">
                <a:effectLst>
                  <a:outerShdw blurRad="38100" dist="38100" dir="2700000" algn="tl">
                    <a:srgbClr val="000000"/>
                  </a:outerShdw>
                </a:effectLst>
                <a:latin typeface="Times New Roman" pitchFamily="18" charset="0"/>
                <a:cs typeface="Arabic Transparent" pitchFamily="2" charset="-78"/>
              </a:rPr>
              <a:t>فليكن 10</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dirty="0">
                <a:effectLst>
                  <a:outerShdw blurRad="38100" dist="38100" dir="2700000" algn="tl">
                    <a:srgbClr val="000000"/>
                  </a:outerShdw>
                </a:effectLst>
                <a:latin typeface="Times New Roman" pitchFamily="18" charset="0"/>
                <a:cs typeface="Arabic Transparent" pitchFamily="2" charset="-78"/>
              </a:rPr>
              <a:t>دقائق</a:t>
            </a:r>
            <a:r>
              <a:rPr lang="en-US" sz="2400" b="1" dirty="0">
                <a:effectLst>
                  <a:outerShdw blurRad="38100" dist="38100" dir="2700000" algn="tl">
                    <a:srgbClr val="000000"/>
                  </a:outerShdw>
                </a:effectLst>
                <a:latin typeface="Times New Roman" pitchFamily="18" charset="0"/>
                <a:cs typeface="Arabic Transparent" pitchFamily="2" charset="-78"/>
              </a:rPr>
              <a:t>. </a:t>
            </a:r>
            <a:endParaRPr lang="en-US" sz="2400" b="1" dirty="0">
              <a:effectLst>
                <a:outerShdw blurRad="38100" dist="38100" dir="2700000" algn="tl">
                  <a:srgbClr val="000000"/>
                </a:outerShdw>
              </a:effectLst>
              <a:latin typeface="Verdana" pitchFamily="34" charset="0"/>
              <a:ea typeface="Majalla UI"/>
              <a:cs typeface="Majalla UI"/>
            </a:endParaRPr>
          </a:p>
          <a:p>
            <a:pPr algn="r" rtl="1">
              <a:lnSpc>
                <a:spcPct val="115000"/>
              </a:lnSpc>
              <a:spcAft>
                <a:spcPts val="1000"/>
              </a:spcAft>
              <a:buClr>
                <a:schemeClr val="hlink"/>
              </a:buClr>
              <a:buSzPct val="70000"/>
              <a:defRPr/>
            </a:pPr>
            <a:r>
              <a:rPr lang="en-US" sz="2400" b="1" dirty="0">
                <a:effectLst>
                  <a:outerShdw blurRad="38100" dist="38100" dir="2700000" algn="tl">
                    <a:srgbClr val="000000"/>
                  </a:outerShdw>
                </a:effectLst>
                <a:latin typeface="Times New Roman" pitchFamily="18" charset="0"/>
                <a:cs typeface="Arabic Transparent" pitchFamily="2" charset="-78"/>
              </a:rPr>
              <a:t>- </a:t>
            </a:r>
            <a:r>
              <a:rPr lang="ar-SA" sz="2400" b="1" dirty="0">
                <a:effectLst>
                  <a:outerShdw blurRad="38100" dist="38100" dir="2700000" algn="tl">
                    <a:srgbClr val="000000"/>
                  </a:outerShdw>
                </a:effectLst>
                <a:latin typeface="Times New Roman" pitchFamily="18" charset="0"/>
                <a:cs typeface="Arabic Transparent" pitchFamily="2" charset="-78"/>
              </a:rPr>
              <a:t>يستخدم فازلين أو مرهم</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u="sng" dirty="0">
                <a:solidFill>
                  <a:srgbClr val="0000FF"/>
                </a:solidFill>
                <a:effectLst>
                  <a:outerShdw blurRad="38100" dist="38100" dir="2700000" algn="tl">
                    <a:srgbClr val="000000"/>
                  </a:outerShdw>
                </a:effectLst>
                <a:latin typeface="Times New Roman" pitchFamily="18" charset="0"/>
                <a:cs typeface="Arabic Transparent" pitchFamily="2" charset="-78"/>
                <a:hlinkClick r:id="rId3"/>
              </a:rPr>
              <a:t>مضاد حيوي</a:t>
            </a:r>
            <a:r>
              <a:rPr lang="en-US" sz="2400" b="1" dirty="0">
                <a:effectLst>
                  <a:outerShdw blurRad="38100" dist="38100" dir="2700000" algn="tl">
                    <a:srgbClr val="000000"/>
                  </a:outerShdw>
                </a:effectLst>
                <a:latin typeface="Times New Roman" pitchFamily="18" charset="0"/>
                <a:cs typeface="Arabic Transparent" pitchFamily="2" charset="-78"/>
              </a:rPr>
              <a:t> </a:t>
            </a:r>
            <a:r>
              <a:rPr lang="ar-SA" sz="2400" b="1" dirty="0">
                <a:effectLst>
                  <a:outerShdw blurRad="38100" dist="38100" dir="2700000" algn="tl">
                    <a:srgbClr val="000000"/>
                  </a:outerShdw>
                </a:effectLst>
                <a:latin typeface="Times New Roman" pitchFamily="18" charset="0"/>
                <a:cs typeface="Arabic Transparent" pitchFamily="2" charset="-78"/>
              </a:rPr>
              <a:t>عند فتحة</a:t>
            </a:r>
            <a:r>
              <a:rPr lang="ar-SA" sz="2400" b="1" dirty="0">
                <a:effectLst>
                  <a:outerShdw blurRad="38100" dist="38100" dir="2700000" algn="tl">
                    <a:srgbClr val="000000"/>
                  </a:outerShdw>
                </a:effectLst>
                <a:latin typeface="Verdana" pitchFamily="34" charset="0"/>
                <a:cs typeface="Times New Roman" pitchFamily="18" charset="0"/>
              </a:rPr>
              <a:t> </a:t>
            </a:r>
            <a:r>
              <a:rPr lang="ar-SA" sz="2400" b="1" dirty="0">
                <a:effectLst>
                  <a:outerShdw blurRad="38100" dist="38100" dir="2700000" algn="tl">
                    <a:srgbClr val="000000"/>
                  </a:outerShdw>
                </a:effectLst>
                <a:latin typeface="Times New Roman" pitchFamily="18" charset="0"/>
                <a:cs typeface="Arabic Transparent" pitchFamily="2" charset="-78"/>
              </a:rPr>
              <a:t>الآنف</a:t>
            </a:r>
            <a:r>
              <a:rPr lang="en-US" sz="2400" b="1" dirty="0">
                <a:effectLst>
                  <a:outerShdw blurRad="38100" dist="38100" dir="2700000" algn="tl">
                    <a:srgbClr val="000000"/>
                  </a:outerShdw>
                </a:effectLst>
                <a:latin typeface="Times New Roman" pitchFamily="18" charset="0"/>
                <a:cs typeface="Arabic Transparent" pitchFamily="2" charset="-78"/>
              </a:rPr>
              <a:t>. </a:t>
            </a:r>
            <a:endParaRPr lang="en-US" sz="2400" b="1" dirty="0">
              <a:effectLst>
                <a:outerShdw blurRad="38100" dist="38100" dir="2700000" algn="tl">
                  <a:srgbClr val="000000"/>
                </a:outerShdw>
              </a:effectLst>
              <a:latin typeface="Verdana" pitchFamily="34" charset="0"/>
              <a:ea typeface="Majalla UI"/>
              <a:cs typeface="Majalla U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4"/>
          <p:cNvSpPr>
            <a:spLocks noChangeArrowheads="1"/>
          </p:cNvSpPr>
          <p:nvPr/>
        </p:nvSpPr>
        <p:spPr bwMode="auto">
          <a:xfrm>
            <a:off x="0" y="-1241425"/>
            <a:ext cx="9906000" cy="4800600"/>
          </a:xfrm>
          <a:prstGeom prst="rect">
            <a:avLst/>
          </a:prstGeom>
          <a:noFill/>
          <a:ln w="9525">
            <a:noFill/>
            <a:miter lim="800000"/>
            <a:headEnd/>
            <a:tailEnd/>
          </a:ln>
        </p:spPr>
        <p:txBody>
          <a:bodyPr anchor="ctr">
            <a:spAutoFit/>
          </a:bodyPr>
          <a:lstStyle/>
          <a:p>
            <a:pPr algn="r" eaLnBrk="0" hangingPunct="0"/>
            <a:r>
              <a:rPr lang="ar-SA" sz="2800" b="1">
                <a:solidFill>
                  <a:srgbClr val="FF0000"/>
                </a:solidFill>
                <a:cs typeface="Times New Roman" pitchFamily="18" charset="0"/>
              </a:rPr>
              <a:t>الحروق</a:t>
            </a:r>
            <a:r>
              <a:rPr lang="en-US" sz="2800" b="1">
                <a:solidFill>
                  <a:srgbClr val="8EB4E3"/>
                </a:solidFill>
                <a:cs typeface="Times New Roman" pitchFamily="18" charset="0"/>
              </a:rPr>
              <a:t>:</a:t>
            </a:r>
            <a:r>
              <a:rPr lang="en-US" sz="2000">
                <a:solidFill>
                  <a:srgbClr val="8EB4E3"/>
                </a:solidFill>
                <a:cs typeface="Times New Roman" pitchFamily="18" charset="0"/>
              </a:rPr>
              <a:t/>
            </a:r>
            <a:br>
              <a:rPr lang="en-US" sz="2000">
                <a:solidFill>
                  <a:srgbClr val="8EB4E3"/>
                </a:solidFill>
                <a:cs typeface="Times New Roman" pitchFamily="18" charset="0"/>
              </a:rPr>
            </a:br>
            <a:r>
              <a:rPr lang="ar-SA" sz="2000">
                <a:solidFill>
                  <a:srgbClr val="8EB4E3"/>
                </a:solidFill>
                <a:cs typeface="Times New Roman" pitchFamily="18" charset="0"/>
              </a:rPr>
              <a:t>هي تلف يصيب الجلد و </a:t>
            </a:r>
            <a:r>
              <a:rPr lang="ar-SA" sz="2000">
                <a:solidFill>
                  <a:srgbClr val="8EB4E3"/>
                </a:solidFill>
              </a:rPr>
              <a:t>الأنسجة نتيجة تعرضها للحرارة الشديدة أو البرودة الشديدة أو مادة حارقة</a:t>
            </a:r>
          </a:p>
          <a:p>
            <a:pPr algn="r" eaLnBrk="0" hangingPunct="0"/>
            <a:r>
              <a:rPr lang="en-US" sz="2000" u="sng">
                <a:solidFill>
                  <a:srgbClr val="8EB4E3"/>
                </a:solidFill>
                <a:ea typeface="Majalla UI"/>
                <a:cs typeface="Majalla UI"/>
              </a:rPr>
              <a:t>:</a:t>
            </a:r>
            <a:r>
              <a:rPr lang="en-US" sz="2000">
                <a:solidFill>
                  <a:srgbClr val="8EB4E3"/>
                </a:solidFill>
                <a:ea typeface="Majalla UI"/>
                <a:cs typeface="Majalla UI"/>
              </a:rPr>
              <a:t> </a:t>
            </a:r>
            <a:r>
              <a:rPr lang="ar-SA" sz="2000">
                <a:solidFill>
                  <a:srgbClr val="8EB4E3"/>
                </a:solidFill>
                <a:ea typeface="Majalla UI"/>
                <a:cs typeface="Majalla UI"/>
                <a:hlinkClick r:id="rId2"/>
              </a:rPr>
              <a:t>الحروق</a:t>
            </a:r>
            <a:endParaRPr lang="en-US" sz="2000">
              <a:solidFill>
                <a:srgbClr val="8EB4E3"/>
              </a:solidFill>
              <a:ea typeface="Majalla UI"/>
              <a:cs typeface="Majalla UI"/>
            </a:endParaRPr>
          </a:p>
          <a:p>
            <a:pPr algn="r" eaLnBrk="0" hangingPunct="0"/>
            <a:endParaRPr lang="en-US" sz="2000">
              <a:solidFill>
                <a:srgbClr val="8EB4E3"/>
              </a:solidFill>
              <a:ea typeface="Majalla UI"/>
              <a:cs typeface="Majalla UI"/>
            </a:endParaRPr>
          </a:p>
          <a:p>
            <a:pPr algn="r" eaLnBrk="0" hangingPunct="0"/>
            <a:endParaRPr lang="en-US" sz="2000">
              <a:solidFill>
                <a:srgbClr val="8EB4E3"/>
              </a:solidFill>
              <a:ea typeface="Majalla UI"/>
              <a:cs typeface="Majalla UI"/>
            </a:endParaRPr>
          </a:p>
          <a:p>
            <a:pPr algn="r" eaLnBrk="0" hangingPunct="0"/>
            <a:r>
              <a:rPr lang="en-US" sz="2000">
                <a:solidFill>
                  <a:srgbClr val="8EB4E3"/>
                </a:solidFill>
                <a:ea typeface="Majalla UI"/>
                <a:cs typeface="Majalla UI"/>
              </a:rPr>
              <a:t> </a:t>
            </a:r>
            <a:r>
              <a:rPr lang="ar-SA" sz="2000">
                <a:solidFill>
                  <a:srgbClr val="8EB4E3"/>
                </a:solidFill>
                <a:ea typeface="Majalla UI"/>
                <a:cs typeface="Majalla UI"/>
              </a:rPr>
              <a:t>هي إصابة أنسجة الجسم بتلف و ضرر بسبب مواد كيميائية كاوية أو ساخنة أو كهربائية</a:t>
            </a:r>
            <a:endParaRPr lang="en-US" sz="2000">
              <a:solidFill>
                <a:srgbClr val="8EB4E3"/>
              </a:solidFill>
              <a:ea typeface="Majalla UI"/>
              <a:cs typeface="Majalla UI"/>
            </a:endParaRPr>
          </a:p>
          <a:p>
            <a:pPr algn="r" eaLnBrk="0" hangingPunct="0"/>
            <a:endParaRPr lang="en-US" sz="2000">
              <a:solidFill>
                <a:srgbClr val="8EB4E3"/>
              </a:solidFill>
              <a:ea typeface="Majalla UI"/>
              <a:cs typeface="Majalla UI"/>
            </a:endParaRPr>
          </a:p>
          <a:p>
            <a:pPr algn="r" eaLnBrk="0" hangingPunct="0"/>
            <a:endParaRPr lang="en-US" sz="2000">
              <a:solidFill>
                <a:srgbClr val="8EB4E3"/>
              </a:solidFill>
              <a:ea typeface="Majalla UI"/>
              <a:cs typeface="Majalla UI"/>
            </a:endParaRPr>
          </a:p>
          <a:p>
            <a:pPr algn="r" eaLnBrk="0" hangingPunct="0"/>
            <a:endParaRPr lang="en-US" sz="2000">
              <a:solidFill>
                <a:srgbClr val="8EB4E3"/>
              </a:solidFill>
              <a:ea typeface="Majalla UI"/>
              <a:cs typeface="Majalla UI"/>
            </a:endParaRPr>
          </a:p>
          <a:p>
            <a:pPr algn="r" eaLnBrk="0" hangingPunct="0"/>
            <a:r>
              <a:rPr lang="en-US" sz="2000">
                <a:solidFill>
                  <a:srgbClr val="FF0000"/>
                </a:solidFill>
                <a:ea typeface="Majalla UI"/>
                <a:cs typeface="Majalla UI"/>
              </a:rPr>
              <a:t> .</a:t>
            </a:r>
          </a:p>
          <a:p>
            <a:pPr algn="r" eaLnBrk="0" hangingPunct="0"/>
            <a:r>
              <a:rPr lang="ar-SA" sz="2000" b="1">
                <a:solidFill>
                  <a:srgbClr val="FF0000"/>
                </a:solidFill>
              </a:rPr>
              <a:t>أنواعها</a:t>
            </a:r>
            <a:r>
              <a:rPr lang="en-US" sz="2000" b="1">
                <a:solidFill>
                  <a:srgbClr val="FF0000"/>
                </a:solidFill>
                <a:cs typeface="Times New Roman" pitchFamily="18" charset="0"/>
              </a:rPr>
              <a:t>:</a:t>
            </a:r>
          </a:p>
          <a:p>
            <a:pPr algn="r" eaLnBrk="0" hangingPunct="0"/>
            <a:endParaRPr lang="en-US" sz="2000" b="1">
              <a:solidFill>
                <a:srgbClr val="8EB4E3"/>
              </a:solidFill>
              <a:cs typeface="Times New Roman" pitchFamily="18" charset="0"/>
            </a:endParaRPr>
          </a:p>
          <a:p>
            <a:pPr algn="r" eaLnBrk="0" hangingPunct="0"/>
            <a:r>
              <a:rPr lang="en-US" sz="2000" b="1">
                <a:solidFill>
                  <a:srgbClr val="8EB4E3"/>
                </a:solidFill>
                <a:cs typeface="Times New Roman" pitchFamily="18" charset="0"/>
              </a:rPr>
              <a:t/>
            </a:r>
            <a:br>
              <a:rPr lang="en-US" sz="2000" b="1">
                <a:solidFill>
                  <a:srgbClr val="8EB4E3"/>
                </a:solidFill>
                <a:cs typeface="Times New Roman" pitchFamily="18" charset="0"/>
              </a:rPr>
            </a:br>
            <a:r>
              <a:rPr lang="ar-SA" sz="2000">
                <a:solidFill>
                  <a:srgbClr val="00B050"/>
                </a:solidFill>
              </a:rPr>
              <a:t>حرق الدرجة الأولى</a:t>
            </a:r>
            <a:r>
              <a:rPr lang="ar-SA" sz="2000">
                <a:solidFill>
                  <a:srgbClr val="8EB4E3"/>
                </a:solidFill>
              </a:rPr>
              <a:t> : يتلف خلايا البشرة و يترك</a:t>
            </a:r>
            <a:r>
              <a:rPr lang="ar-SA" sz="2000">
                <a:solidFill>
                  <a:srgbClr val="8EB4E3"/>
                </a:solidFill>
                <a:cs typeface="Times New Roman" pitchFamily="18" charset="0"/>
              </a:rPr>
              <a:t> </a:t>
            </a:r>
            <a:r>
              <a:rPr lang="ar-SA" sz="2000">
                <a:solidFill>
                  <a:srgbClr val="8EB4E3"/>
                </a:solidFill>
              </a:rPr>
              <a:t>الجلد محمرا ًومتورماً و مؤلماً</a:t>
            </a:r>
            <a:r>
              <a:rPr lang="en-US" sz="2000">
                <a:solidFill>
                  <a:srgbClr val="8EB4E3"/>
                </a:solidFill>
                <a:cs typeface="Times New Roman" pitchFamily="18" charset="0"/>
              </a:rPr>
              <a:t>.</a:t>
            </a:r>
            <a:endParaRPr lang="en-US" sz="2000">
              <a:solidFill>
                <a:srgbClr val="8EB4E3"/>
              </a:solidFill>
              <a:ea typeface="Majalla UI"/>
              <a:cs typeface="Majalla UI"/>
            </a:endParaRPr>
          </a:p>
          <a:p>
            <a:pPr algn="r" eaLnBrk="0" hangingPunct="0"/>
            <a:endParaRPr lang="en-US">
              <a:solidFill>
                <a:srgbClr val="8EB4E3"/>
              </a:solidFill>
              <a:ea typeface="Majalla UI"/>
              <a:cs typeface="Majalla UI"/>
            </a:endParaRPr>
          </a:p>
        </p:txBody>
      </p:sp>
      <p:pic>
        <p:nvPicPr>
          <p:cNvPr id="39940" name="Picture 129" descr="mhtml:file://E:\first%20aids\مطوية%20الإسعافات%20الأولية.mht!http://www.qrcs.org/Arabic/What_We_Do/Health_Care/PublishingImages/21.jpg"/>
          <p:cNvPicPr>
            <a:picLocks noChangeAspect="1" noChangeArrowheads="1"/>
          </p:cNvPicPr>
          <p:nvPr/>
        </p:nvPicPr>
        <p:blipFill>
          <a:blip r:embed="rId3" cstate="print"/>
          <a:srcRect/>
          <a:stretch>
            <a:fillRect/>
          </a:stretch>
        </p:blipFill>
        <p:spPr bwMode="auto">
          <a:xfrm>
            <a:off x="309563" y="3429000"/>
            <a:ext cx="3327400" cy="2286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2" name="Picture 130" descr="mhtml:file://E:\first%20aids\مطوية%20الإسعافات%20الأولية.mht!http://www.qrcs.org/Arabic/What_We_Do/Health_Care/PublishingImages/22.jpg"/>
          <p:cNvPicPr>
            <a:picLocks noChangeAspect="1" noChangeArrowheads="1"/>
          </p:cNvPicPr>
          <p:nvPr/>
        </p:nvPicPr>
        <p:blipFill>
          <a:blip r:embed="rId2" cstate="print"/>
          <a:srcRect/>
          <a:stretch>
            <a:fillRect/>
          </a:stretch>
        </p:blipFill>
        <p:spPr bwMode="auto">
          <a:xfrm>
            <a:off x="4024313" y="3643313"/>
            <a:ext cx="2554287" cy="2143125"/>
          </a:xfrm>
          <a:prstGeom prst="rect">
            <a:avLst/>
          </a:prstGeom>
          <a:noFill/>
          <a:ln w="9525">
            <a:noFill/>
            <a:miter lim="800000"/>
            <a:headEnd/>
            <a:tailEnd/>
          </a:ln>
        </p:spPr>
      </p:pic>
      <p:pic>
        <p:nvPicPr>
          <p:cNvPr id="40963" name="Picture 131" descr="mhtml:file://E:\first%20aids\مطوية%20الإسعافات%20الأولية.mht!http://www.qrcs.org/Arabic/What_We_Do/Health_Care/PublishingImages/23.jpg"/>
          <p:cNvPicPr>
            <a:picLocks noChangeAspect="1" noChangeArrowheads="1"/>
          </p:cNvPicPr>
          <p:nvPr/>
        </p:nvPicPr>
        <p:blipFill>
          <a:blip r:embed="rId3" cstate="print"/>
          <a:srcRect/>
          <a:stretch>
            <a:fillRect/>
          </a:stretch>
        </p:blipFill>
        <p:spPr bwMode="auto">
          <a:xfrm>
            <a:off x="7119938" y="3500438"/>
            <a:ext cx="2322512" cy="2233612"/>
          </a:xfrm>
          <a:prstGeom prst="rect">
            <a:avLst/>
          </a:prstGeom>
          <a:noFill/>
          <a:ln w="9525">
            <a:noFill/>
            <a:miter lim="800000"/>
            <a:headEnd/>
            <a:tailEnd/>
          </a:ln>
        </p:spPr>
      </p:pic>
      <p:sp>
        <p:nvSpPr>
          <p:cNvPr id="40964" name="Rectangle 5"/>
          <p:cNvSpPr>
            <a:spLocks noChangeArrowheads="1"/>
          </p:cNvSpPr>
          <p:nvPr/>
        </p:nvSpPr>
        <p:spPr bwMode="auto">
          <a:xfrm>
            <a:off x="0" y="903288"/>
            <a:ext cx="9906000" cy="1939925"/>
          </a:xfrm>
          <a:prstGeom prst="rect">
            <a:avLst/>
          </a:prstGeom>
          <a:noFill/>
          <a:ln w="9525">
            <a:noFill/>
            <a:miter lim="800000"/>
            <a:headEnd/>
            <a:tailEnd/>
          </a:ln>
        </p:spPr>
        <p:txBody>
          <a:bodyPr anchor="ctr">
            <a:spAutoFit/>
          </a:bodyPr>
          <a:lstStyle/>
          <a:p>
            <a:pPr algn="r" eaLnBrk="0" hangingPunct="0"/>
            <a:r>
              <a:rPr lang="ar-SA" b="1">
                <a:solidFill>
                  <a:srgbClr val="00B050"/>
                </a:solidFill>
                <a:cs typeface="Times New Roman" pitchFamily="18" charset="0"/>
              </a:rPr>
              <a:t>حرق الدرجة الثانية</a:t>
            </a:r>
            <a:r>
              <a:rPr lang="en-US" b="1">
                <a:solidFill>
                  <a:srgbClr val="00B050"/>
                </a:solidFill>
                <a:cs typeface="Times New Roman" pitchFamily="18" charset="0"/>
              </a:rPr>
              <a:t> </a:t>
            </a:r>
          </a:p>
          <a:p>
            <a:pPr algn="r" eaLnBrk="0" hangingPunct="0"/>
            <a:endParaRPr lang="en-US" b="1">
              <a:solidFill>
                <a:srgbClr val="00B050"/>
              </a:solidFill>
              <a:cs typeface="Times New Roman" pitchFamily="18" charset="0"/>
            </a:endParaRPr>
          </a:p>
          <a:p>
            <a:pPr algn="r" eaLnBrk="0" hangingPunct="0"/>
            <a:endParaRPr lang="en-US" b="1">
              <a:solidFill>
                <a:srgbClr val="00B050"/>
              </a:solidFill>
              <a:cs typeface="Times New Roman" pitchFamily="18" charset="0"/>
            </a:endParaRPr>
          </a:p>
          <a:p>
            <a:pPr algn="r" eaLnBrk="0" hangingPunct="0"/>
            <a:r>
              <a:rPr lang="en-US" b="1">
                <a:solidFill>
                  <a:srgbClr val="FFFF00"/>
                </a:solidFill>
                <a:cs typeface="Times New Roman" pitchFamily="18" charset="0"/>
              </a:rPr>
              <a:t>:</a:t>
            </a:r>
            <a:r>
              <a:rPr lang="en-US">
                <a:solidFill>
                  <a:srgbClr val="FFFF00"/>
                </a:solidFill>
                <a:cs typeface="Times New Roman" pitchFamily="18" charset="0"/>
              </a:rPr>
              <a:t> </a:t>
            </a:r>
            <a:r>
              <a:rPr lang="ar-SA">
                <a:solidFill>
                  <a:srgbClr val="FFFF00"/>
                </a:solidFill>
                <a:cs typeface="Times New Roman" pitchFamily="18" charset="0"/>
              </a:rPr>
              <a:t>ي</a:t>
            </a:r>
            <a:r>
              <a:rPr lang="ar-SA">
                <a:solidFill>
                  <a:srgbClr val="8EB4E3"/>
                </a:solidFill>
                <a:cs typeface="Times New Roman" pitchFamily="18" charset="0"/>
              </a:rPr>
              <a:t>تلف البشرة وجزء من الأدمة و يكون </a:t>
            </a:r>
            <a:r>
              <a:rPr lang="ar-SA">
                <a:solidFill>
                  <a:srgbClr val="8EB4E3"/>
                </a:solidFill>
              </a:rPr>
              <a:t>مؤلماً و متورماً و يحوي فقاعات في الجلد</a:t>
            </a:r>
          </a:p>
          <a:p>
            <a:pPr algn="r" eaLnBrk="0" hangingPunct="0"/>
            <a:r>
              <a:rPr lang="en-US">
                <a:solidFill>
                  <a:srgbClr val="8EB4E3"/>
                </a:solidFill>
                <a:cs typeface="Times New Roman" pitchFamily="18" charset="0"/>
              </a:rPr>
              <a:t> </a:t>
            </a:r>
            <a:r>
              <a:rPr lang="en-US" sz="1200">
                <a:solidFill>
                  <a:srgbClr val="8EB4E3"/>
                </a:solidFill>
                <a:cs typeface="Times New Roman" pitchFamily="18" charset="0"/>
              </a:rPr>
              <a:t/>
            </a:r>
            <a:br>
              <a:rPr lang="en-US" sz="1200">
                <a:solidFill>
                  <a:srgbClr val="8EB4E3"/>
                </a:solidFill>
                <a:cs typeface="Times New Roman" pitchFamily="18" charset="0"/>
              </a:rPr>
            </a:br>
            <a:r>
              <a:rPr lang="en-US" sz="1200">
                <a:solidFill>
                  <a:srgbClr val="8EB4E3"/>
                </a:solidFill>
                <a:cs typeface="Times New Roman" pitchFamily="18" charset="0"/>
              </a:rPr>
              <a:t/>
            </a:r>
            <a:br>
              <a:rPr lang="en-US" sz="1200">
                <a:solidFill>
                  <a:srgbClr val="8EB4E3"/>
                </a:solidFill>
                <a:cs typeface="Times New Roman" pitchFamily="18" charset="0"/>
              </a:rPr>
            </a:br>
            <a:endParaRPr lang="en-US">
              <a:solidFill>
                <a:srgbClr val="8EB4E3"/>
              </a:solidFill>
              <a:ea typeface="Majalla UI"/>
              <a:cs typeface="Majalla UI"/>
            </a:endParaRPr>
          </a:p>
        </p:txBody>
      </p:sp>
      <p:sp>
        <p:nvSpPr>
          <p:cNvPr id="40965" name="Rectangle 7"/>
          <p:cNvSpPr>
            <a:spLocks noChangeArrowheads="1"/>
          </p:cNvSpPr>
          <p:nvPr/>
        </p:nvSpPr>
        <p:spPr bwMode="auto">
          <a:xfrm>
            <a:off x="1084263" y="6215063"/>
            <a:ext cx="8202612" cy="400050"/>
          </a:xfrm>
          <a:prstGeom prst="rect">
            <a:avLst/>
          </a:prstGeom>
          <a:noFill/>
          <a:ln w="9525">
            <a:noFill/>
            <a:miter lim="800000"/>
            <a:headEnd/>
            <a:tailEnd/>
          </a:ln>
        </p:spPr>
        <p:txBody>
          <a:bodyPr anchor="ctr">
            <a:spAutoFit/>
          </a:bodyPr>
          <a:lstStyle/>
          <a:p>
            <a:pPr algn="r" eaLnBrk="0" hangingPunct="0"/>
            <a:r>
              <a:rPr lang="ar-SA" sz="2000" b="1">
                <a:solidFill>
                  <a:srgbClr val="000000"/>
                </a:solidFill>
                <a:cs typeface="Times New Roman" pitchFamily="18" charset="0"/>
              </a:rPr>
              <a:t>كيفية التصرف</a:t>
            </a:r>
            <a:r>
              <a:rPr lang="en-US" sz="2000" b="1">
                <a:solidFill>
                  <a:srgbClr val="000000"/>
                </a:solidFill>
                <a:cs typeface="Times New Roman" pitchFamily="18" charset="0"/>
              </a:rPr>
              <a:t>: </a:t>
            </a:r>
            <a:r>
              <a:rPr lang="ar-SA" sz="2000">
                <a:solidFill>
                  <a:srgbClr val="000000"/>
                </a:solidFill>
                <a:cs typeface="Times New Roman" pitchFamily="18" charset="0"/>
              </a:rPr>
              <a:t>برد الحرق و غطه بضمادة رطب</a:t>
            </a:r>
            <a:r>
              <a:rPr lang="ar-EG" sz="2000">
                <a:solidFill>
                  <a:srgbClr val="000000"/>
                </a:solidFill>
                <a:cs typeface="Times New Roman" pitchFamily="18" charset="0"/>
              </a:rPr>
              <a:t>ه</a:t>
            </a:r>
            <a:r>
              <a:rPr lang="ar-SA" sz="2000">
                <a:solidFill>
                  <a:srgbClr val="000000"/>
                </a:solidFill>
                <a:cs typeface="Times New Roman" pitchFamily="18" charset="0"/>
              </a:rPr>
              <a:t> و انقل المصاب إلى </a:t>
            </a:r>
            <a:r>
              <a:rPr lang="ar-SA" sz="2000">
                <a:solidFill>
                  <a:srgbClr val="000000"/>
                </a:solidFill>
              </a:rPr>
              <a:t>أقرب مركز طبي</a:t>
            </a:r>
            <a:r>
              <a:rPr lang="en-US" sz="2000">
                <a:solidFill>
                  <a:srgbClr val="000000"/>
                </a:solidFill>
                <a:cs typeface="Times New Roman" pitchFamily="18" charset="0"/>
              </a:rPr>
              <a:t>. </a:t>
            </a:r>
            <a:endParaRPr lang="en-US" sz="2000">
              <a:ea typeface="Majalla UI"/>
              <a:cs typeface="Majalla UI"/>
            </a:endParaRPr>
          </a:p>
        </p:txBody>
      </p:sp>
    </p:spTree>
  </p:cSld>
  <p:clrMapOvr>
    <a:masterClrMapping/>
  </p:clrMapOvr>
  <p:transition>
    <p:push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6"/>
          <p:cNvSpPr>
            <a:spLocks noChangeArrowheads="1"/>
          </p:cNvSpPr>
          <p:nvPr/>
        </p:nvSpPr>
        <p:spPr bwMode="auto">
          <a:xfrm>
            <a:off x="1295400" y="1446213"/>
            <a:ext cx="7661275" cy="1938337"/>
          </a:xfrm>
          <a:prstGeom prst="rect">
            <a:avLst/>
          </a:prstGeom>
          <a:noFill/>
          <a:ln w="9525">
            <a:noFill/>
            <a:miter lim="800000"/>
            <a:headEnd/>
            <a:tailEnd/>
          </a:ln>
        </p:spPr>
        <p:txBody>
          <a:bodyPr anchor="ctr">
            <a:spAutoFit/>
          </a:bodyPr>
          <a:lstStyle/>
          <a:p>
            <a:pPr algn="r" eaLnBrk="0" hangingPunct="0"/>
            <a:endParaRPr lang="ar-SA" sz="2000" b="1">
              <a:solidFill>
                <a:srgbClr val="00B050"/>
              </a:solidFill>
              <a:cs typeface="Times New Roman" pitchFamily="18" charset="0"/>
            </a:endParaRPr>
          </a:p>
          <a:p>
            <a:pPr algn="r" eaLnBrk="0" hangingPunct="0"/>
            <a:r>
              <a:rPr lang="ar-SA" sz="2000" b="1">
                <a:solidFill>
                  <a:srgbClr val="00B050"/>
                </a:solidFill>
                <a:cs typeface="Times New Roman" pitchFamily="18" charset="0"/>
              </a:rPr>
              <a:t>حرق الدرجة الثالثة</a:t>
            </a:r>
            <a:r>
              <a:rPr lang="en-US" sz="2000" b="1">
                <a:solidFill>
                  <a:srgbClr val="00B050"/>
                </a:solidFill>
                <a:cs typeface="Times New Roman" pitchFamily="18" charset="0"/>
              </a:rPr>
              <a:t> </a:t>
            </a:r>
          </a:p>
          <a:p>
            <a:pPr algn="r" eaLnBrk="0" hangingPunct="0"/>
            <a:r>
              <a:rPr lang="en-US" sz="2000" b="1">
                <a:solidFill>
                  <a:srgbClr val="00B050"/>
                </a:solidFill>
                <a:cs typeface="Times New Roman" pitchFamily="18" charset="0"/>
              </a:rPr>
              <a:t>: </a:t>
            </a:r>
            <a:r>
              <a:rPr lang="ar-SA" sz="2000">
                <a:solidFill>
                  <a:srgbClr val="00B050"/>
                </a:solidFill>
                <a:cs typeface="Times New Roman" pitchFamily="18" charset="0"/>
              </a:rPr>
              <a:t>يتلف البشرة و الأدمة و ما</a:t>
            </a:r>
            <a:r>
              <a:rPr lang="ar-EG" sz="2000">
                <a:solidFill>
                  <a:srgbClr val="00B050"/>
                </a:solidFill>
                <a:cs typeface="Times New Roman" pitchFamily="18" charset="0"/>
              </a:rPr>
              <a:t> </a:t>
            </a:r>
            <a:r>
              <a:rPr lang="ar-SA" sz="2000">
                <a:solidFill>
                  <a:srgbClr val="00B050"/>
                </a:solidFill>
                <a:cs typeface="Times New Roman" pitchFamily="18" charset="0"/>
              </a:rPr>
              <a:t>تحت الأدمة و </a:t>
            </a:r>
            <a:r>
              <a:rPr lang="ar-SA" sz="2000">
                <a:solidFill>
                  <a:srgbClr val="00B050"/>
                </a:solidFill>
              </a:rPr>
              <a:t>يكون أخف ألماً من الدرجة </a:t>
            </a:r>
            <a:r>
              <a:rPr lang="ar-SA" sz="2000">
                <a:solidFill>
                  <a:schemeClr val="tx2"/>
                </a:solidFill>
              </a:rPr>
              <a:t>الثانية لتلف الأعصاب الحسية، و يترك الجلد </a:t>
            </a:r>
          </a:p>
          <a:p>
            <a:pPr algn="r" eaLnBrk="0" hangingPunct="0"/>
            <a:r>
              <a:rPr lang="ar-SA" sz="2000">
                <a:solidFill>
                  <a:schemeClr val="tx2"/>
                </a:solidFill>
              </a:rPr>
              <a:t>محمراً و أسود</a:t>
            </a:r>
            <a:r>
              <a:rPr lang="ar-SA" sz="2000">
                <a:solidFill>
                  <a:schemeClr val="tx2"/>
                </a:solidFill>
                <a:cs typeface="Times New Roman" pitchFamily="18" charset="0"/>
              </a:rPr>
              <a:t> </a:t>
            </a:r>
            <a:r>
              <a:rPr lang="ar-SA" sz="2000">
                <a:solidFill>
                  <a:schemeClr val="tx2"/>
                </a:solidFill>
              </a:rPr>
              <a:t>عند أطراف الحرق ويغطي الحرق دم أ و مادة بيضاء مخاطية</a:t>
            </a:r>
            <a:r>
              <a:rPr lang="en-US" sz="2000">
                <a:solidFill>
                  <a:srgbClr val="000000"/>
                </a:solidFill>
                <a:cs typeface="Times New Roman" pitchFamily="18" charset="0"/>
              </a:rPr>
              <a:t> </a:t>
            </a:r>
            <a:endParaRPr lang="en-US" sz="2000">
              <a:ea typeface="Majalla UI"/>
              <a:cs typeface="Majalla UI"/>
            </a:endParaRPr>
          </a:p>
          <a:p>
            <a:pPr algn="r" eaLnBrk="0" hangingPunct="0"/>
            <a:endParaRPr lang="en-US" sz="2000">
              <a:ea typeface="Majalla UI"/>
              <a:cs typeface="Majalla U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0" name="Picture 1" descr="الإسعافات الأولية للحروق First aid for burns"/>
          <p:cNvPicPr>
            <a:picLocks noChangeAspect="1" noChangeArrowheads="1"/>
          </p:cNvPicPr>
          <p:nvPr/>
        </p:nvPicPr>
        <p:blipFill>
          <a:blip r:embed="rId2" cstate="print"/>
          <a:srcRect/>
          <a:stretch>
            <a:fillRect/>
          </a:stretch>
        </p:blipFill>
        <p:spPr bwMode="auto">
          <a:xfrm>
            <a:off x="0" y="0"/>
            <a:ext cx="4024313" cy="5286375"/>
          </a:xfrm>
          <a:prstGeom prst="rect">
            <a:avLst/>
          </a:prstGeom>
          <a:noFill/>
          <a:ln w="9525">
            <a:noFill/>
            <a:miter lim="800000"/>
            <a:headEnd/>
            <a:tailEnd/>
          </a:ln>
        </p:spPr>
      </p:pic>
      <p:sp>
        <p:nvSpPr>
          <p:cNvPr id="43011" name="Rectangle 27"/>
          <p:cNvSpPr>
            <a:spLocks noChangeArrowheads="1"/>
          </p:cNvSpPr>
          <p:nvPr/>
        </p:nvSpPr>
        <p:spPr bwMode="auto">
          <a:xfrm>
            <a:off x="4251325" y="1352550"/>
            <a:ext cx="5654675" cy="4708525"/>
          </a:xfrm>
          <a:prstGeom prst="rect">
            <a:avLst/>
          </a:prstGeom>
          <a:noFill/>
          <a:ln w="9525">
            <a:noFill/>
            <a:miter lim="800000"/>
            <a:headEnd/>
            <a:tailEnd/>
          </a:ln>
        </p:spPr>
        <p:txBody>
          <a:bodyPr anchor="ctr">
            <a:spAutoFit/>
          </a:bodyPr>
          <a:lstStyle/>
          <a:p>
            <a:pPr algn="r" rtl="1" eaLnBrk="0" hangingPunct="0"/>
            <a:r>
              <a:rPr lang="ar-SA" sz="2000" b="1" u="sng">
                <a:latin typeface="Times New Roman" pitchFamily="18" charset="0"/>
                <a:ea typeface="Times New Roman" pitchFamily="18" charset="0"/>
                <a:cs typeface="Simplified Arabic" pitchFamily="2" charset="-78"/>
              </a:rPr>
              <a:t>الجلد</a:t>
            </a:r>
            <a:r>
              <a:rPr lang="en-US" sz="2000" b="1" u="sng">
                <a:ea typeface="Times New Roman" pitchFamily="18" charset="0"/>
                <a:cs typeface="Simplified Arabic" pitchFamily="2" charset="-78"/>
              </a:rPr>
              <a:t> :</a:t>
            </a:r>
            <a:r>
              <a:rPr lang="en-US" sz="2000" b="1">
                <a:ea typeface="Times New Roman" pitchFamily="18" charset="0"/>
                <a:cs typeface="Simplified Arabic" pitchFamily="2" charset="-78"/>
              </a:rPr>
              <a:t> </a:t>
            </a:r>
            <a:r>
              <a:rPr lang="ar-SA" sz="2000" b="1">
                <a:latin typeface="Times New Roman" pitchFamily="18" charset="0"/>
                <a:ea typeface="Times New Roman" pitchFamily="18" charset="0"/>
                <a:cs typeface="Simplified Arabic" pitchFamily="2" charset="-78"/>
              </a:rPr>
              <a:t>هو عضو غني بالألياف العصبية التي تقوم</a:t>
            </a:r>
            <a:r>
              <a:rPr lang="ar-SA" sz="2000" b="1">
                <a:ea typeface="Times New Roman" pitchFamily="18" charset="0"/>
                <a:cs typeface="Simplified Arabic" pitchFamily="2" charset="-78"/>
              </a:rPr>
              <a:t> </a:t>
            </a:r>
            <a:r>
              <a:rPr lang="ar-SA" sz="2000" b="1">
                <a:latin typeface="Times New Roman" pitchFamily="18" charset="0"/>
                <a:ea typeface="Times New Roman" pitchFamily="18" charset="0"/>
                <a:cs typeface="Simplified Arabic" pitchFamily="2" charset="-78"/>
              </a:rPr>
              <a:t>باستقبال و نقل جميع أنواع الحس من المحيط الخارجي ( حس الألم و الحرارة و الضغط و</a:t>
            </a:r>
            <a:r>
              <a:rPr lang="ar-SA" sz="2000" b="1">
                <a:ea typeface="Times New Roman" pitchFamily="18" charset="0"/>
                <a:cs typeface="Simplified Arabic" pitchFamily="2" charset="-78"/>
              </a:rPr>
              <a:t> </a:t>
            </a:r>
            <a:r>
              <a:rPr lang="ar-SA" sz="2000" b="1">
                <a:latin typeface="Times New Roman" pitchFamily="18" charset="0"/>
                <a:ea typeface="Times New Roman" pitchFamily="18" charset="0"/>
                <a:cs typeface="Simplified Arabic" pitchFamily="2" charset="-78"/>
              </a:rPr>
              <a:t>البرودة و اللمس</a:t>
            </a:r>
            <a:r>
              <a:rPr lang="en-US" sz="2000" b="1">
                <a:ea typeface="Times New Roman" pitchFamily="18" charset="0"/>
                <a:cs typeface="Simplified Arabic" pitchFamily="2" charset="-78"/>
              </a:rPr>
              <a:t> )</a:t>
            </a:r>
            <a:br>
              <a:rPr lang="en-US" sz="2000" b="1">
                <a:ea typeface="Times New Roman" pitchFamily="18" charset="0"/>
                <a:cs typeface="Simplified Arabic" pitchFamily="2" charset="-78"/>
              </a:rPr>
            </a:br>
            <a:r>
              <a:rPr lang="ar-SA" sz="2000" b="1" u="sng">
                <a:latin typeface="Times New Roman" pitchFamily="18" charset="0"/>
                <a:ea typeface="Times New Roman" pitchFamily="18" charset="0"/>
                <a:cs typeface="Simplified Arabic" pitchFamily="2" charset="-78"/>
              </a:rPr>
              <a:t>طبقات الجلد</a:t>
            </a:r>
            <a:r>
              <a:rPr lang="en-US" sz="2000" b="1" u="sng">
                <a:ea typeface="Times New Roman" pitchFamily="18" charset="0"/>
                <a:cs typeface="Simplified Arabic" pitchFamily="2" charset="-78"/>
              </a:rPr>
              <a:t> :</a:t>
            </a:r>
            <a:r>
              <a:rPr lang="en-US" sz="2000" b="1">
                <a:ea typeface="Times New Roman" pitchFamily="18" charset="0"/>
                <a:cs typeface="Simplified Arabic" pitchFamily="2" charset="-78"/>
              </a:rPr>
              <a:t> </a:t>
            </a:r>
            <a:r>
              <a:rPr lang="ar-SA" sz="2000" b="1">
                <a:latin typeface="Times New Roman" pitchFamily="18" charset="0"/>
                <a:ea typeface="Times New Roman" pitchFamily="18" charset="0"/>
                <a:cs typeface="Simplified Arabic" pitchFamily="2" charset="-78"/>
              </a:rPr>
              <a:t>البشرة , الأدمة , النسج تحت الأدمة</a:t>
            </a:r>
            <a:r>
              <a:rPr lang="en-US" sz="2000" b="1">
                <a:ea typeface="Times New Roman" pitchFamily="18" charset="0"/>
                <a:cs typeface="Simplified Arabic" pitchFamily="2" charset="-78"/>
              </a:rPr>
              <a:t> .</a:t>
            </a:r>
            <a:endParaRPr lang="en-US" sz="2000" b="1">
              <a:ea typeface="Majalla UI"/>
              <a:cs typeface="Majalla UI"/>
            </a:endParaRPr>
          </a:p>
          <a:p>
            <a:pPr algn="r" rtl="1" eaLnBrk="0" hangingPunct="0"/>
            <a:r>
              <a:rPr lang="ar-SA" sz="2000" b="1">
                <a:latin typeface="Times New Roman" pitchFamily="18" charset="0"/>
                <a:cs typeface="Arabic Transparent" pitchFamily="2" charset="-78"/>
              </a:rPr>
              <a:t>تعتبر الحرائق إحدى الكوارث الشائعة التي تسبب العديد من الخسائر والأضرار. ونجد أن هناك أسباب عديدة لحرائق المنازل من أكثرها شيوعا : لعب الأطفال بأعواد الثقاب - الطهي - السجائر – </a:t>
            </a:r>
          </a:p>
          <a:p>
            <a:pPr algn="r" rtl="1" eaLnBrk="0" hangingPunct="0"/>
            <a:r>
              <a:rPr lang="ar-SA" sz="2000" b="1">
                <a:latin typeface="Times New Roman" pitchFamily="18" charset="0"/>
                <a:cs typeface="Arabic Transparent" pitchFamily="2" charset="-78"/>
              </a:rPr>
              <a:t>ماس كهربائي وغيرها من الأسباب الأخرى . ويمكن الحد من أضرارها بل وتجنبها إذا تم اتباع خطة بسيطة وسهلة : </a:t>
            </a:r>
            <a:endParaRPr lang="en-US" sz="2000" b="1">
              <a:ea typeface="Majalla UI"/>
              <a:cs typeface="Majalla UI"/>
            </a:endParaRPr>
          </a:p>
          <a:p>
            <a:pPr algn="r" rtl="1" eaLnBrk="0" hangingPunct="0">
              <a:buFontTx/>
              <a:buChar char="•"/>
            </a:pPr>
            <a:r>
              <a:rPr lang="ar-SA" sz="2000" b="1">
                <a:latin typeface="Times New Roman" pitchFamily="18" charset="0"/>
                <a:cs typeface="Arabic Transparent" pitchFamily="2" charset="-78"/>
              </a:rPr>
              <a:t>تركيب إنذارات الحريق . </a:t>
            </a:r>
            <a:endParaRPr lang="en-US" sz="2000" b="1"/>
          </a:p>
          <a:p>
            <a:pPr algn="r" rtl="1" eaLnBrk="0" hangingPunct="0">
              <a:buFontTx/>
              <a:buChar char="•"/>
            </a:pPr>
            <a:r>
              <a:rPr lang="ar-SA" sz="2000" b="1">
                <a:latin typeface="Times New Roman" pitchFamily="18" charset="0"/>
                <a:cs typeface="Arabic Transparent" pitchFamily="2" charset="-78"/>
              </a:rPr>
              <a:t>وسائل للكشف عن انبعاث أي دخان . </a:t>
            </a:r>
            <a:endParaRPr lang="en-US" sz="2000" b="1"/>
          </a:p>
          <a:p>
            <a:pPr algn="r" rtl="1" eaLnBrk="0" hangingPunct="0">
              <a:buFontTx/>
              <a:buChar char="•"/>
            </a:pPr>
            <a:r>
              <a:rPr lang="ar-SA" sz="2000" b="1">
                <a:latin typeface="Times New Roman" pitchFamily="18" charset="0"/>
                <a:cs typeface="Arabic Transparent" pitchFamily="2" charset="-78"/>
              </a:rPr>
              <a:t>توفير مطفأة حريق في المنزل والتدريب علي استخدامها . </a:t>
            </a:r>
            <a:endParaRPr lang="en-US" sz="2000" b="1">
              <a:ea typeface="Majalla UI"/>
              <a:cs typeface="Majalla UI"/>
            </a:endParaRPr>
          </a:p>
          <a:p>
            <a:pPr algn="r" rtl="1" eaLnBrk="0" hangingPunct="0"/>
            <a:r>
              <a:rPr lang="ar-SA" sz="2000" b="1">
                <a:latin typeface="Times New Roman" pitchFamily="18" charset="0"/>
                <a:cs typeface="Arabic Transparent" pitchFamily="2" charset="-78"/>
              </a:rPr>
              <a:t>التدريب علي الخروج من المنزل أو المكان الذي تتواجد فيه أثناء نشوب الحريق عن طريق الزحف مع غلق العينين. أى كيف تهرب من الحريق عند نش</a:t>
            </a:r>
            <a:r>
              <a:rPr lang="en-US" sz="2000" b="1">
                <a:ea typeface="Majalla UI"/>
                <a:cs typeface="Majalla UI"/>
              </a:rPr>
              <a:t> </a:t>
            </a:r>
          </a:p>
        </p:txBody>
      </p:sp>
      <p:sp>
        <p:nvSpPr>
          <p:cNvPr id="43012" name="Rectangle 31"/>
          <p:cNvSpPr>
            <a:spLocks noChangeArrowheads="1"/>
          </p:cNvSpPr>
          <p:nvPr/>
        </p:nvSpPr>
        <p:spPr bwMode="auto">
          <a:xfrm>
            <a:off x="4017963" y="404813"/>
            <a:ext cx="5514975" cy="461962"/>
          </a:xfrm>
          <a:prstGeom prst="rect">
            <a:avLst/>
          </a:prstGeom>
          <a:noFill/>
          <a:ln w="9525">
            <a:noFill/>
            <a:miter lim="800000"/>
            <a:headEnd/>
            <a:tailEnd/>
          </a:ln>
        </p:spPr>
        <p:txBody>
          <a:bodyPr wrap="none">
            <a:spAutoFit/>
          </a:bodyPr>
          <a:lstStyle/>
          <a:p>
            <a:pPr rtl="1"/>
            <a:r>
              <a:rPr lang="ar-SA" sz="2400" b="1">
                <a:solidFill>
                  <a:srgbClr val="FF0000"/>
                </a:solidFill>
                <a:ea typeface="Majalla UI"/>
                <a:cs typeface="Majalla UI"/>
              </a:rPr>
              <a:t>الإسعافات الأولية للحروق</a:t>
            </a:r>
            <a:r>
              <a:rPr lang="en-US" sz="2400" b="1">
                <a:solidFill>
                  <a:srgbClr val="FF0000"/>
                </a:solidFill>
                <a:ea typeface="Majalla UI"/>
                <a:cs typeface="Majalla UI"/>
              </a:rPr>
              <a:t> First aid for burns </a:t>
            </a:r>
          </a:p>
        </p:txBody>
      </p:sp>
    </p:spTree>
  </p:cSld>
  <p:clrMapOvr>
    <a:masterClrMapping/>
  </p:clrMapOvr>
  <p:transition>
    <p:push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4034" name="Picture 11" descr="الإسعافات الأولية للحروق First aid for burns"/>
          <p:cNvPicPr>
            <a:picLocks noChangeAspect="1" noChangeArrowheads="1"/>
          </p:cNvPicPr>
          <p:nvPr/>
        </p:nvPicPr>
        <p:blipFill>
          <a:blip r:embed="rId2" cstate="print"/>
          <a:srcRect/>
          <a:stretch>
            <a:fillRect/>
          </a:stretch>
        </p:blipFill>
        <p:spPr bwMode="auto">
          <a:xfrm>
            <a:off x="1470025" y="642938"/>
            <a:ext cx="6500813" cy="5715000"/>
          </a:xfrm>
          <a:prstGeom prst="rect">
            <a:avLst/>
          </a:prstGeom>
          <a:noFill/>
          <a:ln w="9525">
            <a:noFill/>
            <a:miter lim="800000"/>
            <a:headEnd/>
            <a:tailEnd/>
          </a:ln>
        </p:spPr>
      </p:pic>
    </p:spTree>
  </p:cSld>
  <p:clrMapOvr>
    <a:masterClrMapping/>
  </p:clrMapOvr>
  <p:transition>
    <p:comb/>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4957763" y="-85725"/>
            <a:ext cx="4562475" cy="2430463"/>
          </a:xfrm>
          <a:prstGeom prst="rect">
            <a:avLst/>
          </a:prstGeom>
          <a:noFill/>
          <a:ln w="9525">
            <a:noFill/>
            <a:miter lim="800000"/>
            <a:headEnd/>
            <a:tailEnd/>
          </a:ln>
        </p:spPr>
        <p:txBody>
          <a:bodyPr anchor="ctr">
            <a:spAutoFit/>
          </a:bodyPr>
          <a:lstStyle/>
          <a:p>
            <a:pPr algn="r" rtl="1" eaLnBrk="0" hangingPunct="0"/>
            <a:r>
              <a:rPr lang="ar-SA" sz="3200" b="1">
                <a:solidFill>
                  <a:srgbClr val="FF0000"/>
                </a:solidFill>
                <a:latin typeface="Times New Roman" pitchFamily="18" charset="0"/>
                <a:ea typeface="Times New Roman" pitchFamily="18" charset="0"/>
                <a:cs typeface="Arabic Transparent" pitchFamily="2" charset="-78"/>
              </a:rPr>
              <a:t>الإسعافات الأولية لإصابات الرأس</a:t>
            </a:r>
          </a:p>
          <a:p>
            <a:pPr algn="r" rtl="1" eaLnBrk="0" hangingPunct="0"/>
            <a:endParaRPr lang="en-US" sz="3200">
              <a:solidFill>
                <a:srgbClr val="FF0000"/>
              </a:solidFill>
              <a:ea typeface="Times New Roman" pitchFamily="18" charset="0"/>
              <a:cs typeface="Arabic Transparent" pitchFamily="2" charset="-78"/>
            </a:endParaRPr>
          </a:p>
          <a:p>
            <a:pPr algn="r" eaLnBrk="0" hangingPunct="0"/>
            <a:r>
              <a:rPr lang="ar-SA" sz="2000" b="1">
                <a:latin typeface="Times New Roman" pitchFamily="18" charset="0"/>
                <a:ea typeface="Times New Roman" pitchFamily="18" charset="0"/>
                <a:cs typeface="Arabic Transparent" pitchFamily="2" charset="-78"/>
              </a:rPr>
              <a:t>الإجراءات الأولية:</a:t>
            </a:r>
          </a:p>
          <a:p>
            <a:pPr algn="r" eaLnBrk="0" hangingPunct="0"/>
            <a:endParaRPr lang="en-US" sz="2000" b="1">
              <a:ea typeface="Majalla UI"/>
              <a:cs typeface="Majalla UI"/>
            </a:endParaRPr>
          </a:p>
          <a:p>
            <a:pPr algn="r" eaLnBrk="0" hangingPunct="0"/>
            <a:r>
              <a:rPr lang="ar-SA" sz="2400" b="1">
                <a:latin typeface="Times New Roman" pitchFamily="18" charset="0"/>
                <a:cs typeface="Arabic Transparent" pitchFamily="2" charset="-78"/>
              </a:rPr>
              <a:t>- تحديد زمن حدوث الإصابة. </a:t>
            </a:r>
            <a:br>
              <a:rPr lang="ar-SA" sz="2400" b="1">
                <a:latin typeface="Times New Roman" pitchFamily="18" charset="0"/>
                <a:cs typeface="Arabic Transparent" pitchFamily="2" charset="-78"/>
              </a:rPr>
            </a:br>
            <a:r>
              <a:rPr lang="ar-SA" sz="2400" b="1">
                <a:latin typeface="Times New Roman" pitchFamily="18" charset="0"/>
                <a:cs typeface="Arabic Transparent" pitchFamily="2" charset="-78"/>
              </a:rPr>
              <a:t>- نوع الإصابة. </a:t>
            </a:r>
            <a:endParaRPr lang="ar-SA" sz="2400" b="1">
              <a:ea typeface="Majalla UI"/>
              <a:cs typeface="Majalla UI"/>
            </a:endParaRPr>
          </a:p>
        </p:txBody>
      </p:sp>
      <p:pic>
        <p:nvPicPr>
          <p:cNvPr id="45059" name="Picture 5" descr="http://www.asnanaka.com/m/images/FirstAidForHeadInjuries.jpg"/>
          <p:cNvPicPr>
            <a:picLocks noChangeAspect="1" noChangeArrowheads="1"/>
          </p:cNvPicPr>
          <p:nvPr/>
        </p:nvPicPr>
        <p:blipFill>
          <a:blip r:embed="rId2" cstate="print"/>
          <a:srcRect/>
          <a:stretch>
            <a:fillRect/>
          </a:stretch>
        </p:blipFill>
        <p:spPr bwMode="auto">
          <a:xfrm>
            <a:off x="0" y="0"/>
            <a:ext cx="3019425" cy="2857500"/>
          </a:xfrm>
          <a:prstGeom prst="rect">
            <a:avLst/>
          </a:prstGeom>
          <a:noFill/>
          <a:ln w="9525">
            <a:noFill/>
            <a:miter lim="800000"/>
            <a:headEnd/>
            <a:tailEnd/>
          </a:ln>
        </p:spPr>
      </p:pic>
      <p:sp>
        <p:nvSpPr>
          <p:cNvPr id="45060" name="Rectangle 3"/>
          <p:cNvSpPr>
            <a:spLocks noChangeArrowheads="1"/>
          </p:cNvSpPr>
          <p:nvPr/>
        </p:nvSpPr>
        <p:spPr bwMode="auto">
          <a:xfrm>
            <a:off x="0" y="2209800"/>
            <a:ext cx="9906000" cy="1570038"/>
          </a:xfrm>
          <a:prstGeom prst="rect">
            <a:avLst/>
          </a:prstGeom>
          <a:noFill/>
          <a:ln w="9525">
            <a:noFill/>
            <a:miter lim="800000"/>
            <a:headEnd/>
            <a:tailEnd/>
          </a:ln>
        </p:spPr>
        <p:txBody>
          <a:bodyPr anchor="ctr">
            <a:spAutoFit/>
          </a:bodyPr>
          <a:lstStyle/>
          <a:p>
            <a:pPr algn="r" rtl="1" eaLnBrk="0" hangingPunct="0"/>
            <a:r>
              <a:rPr lang="ar-SA" sz="2400">
                <a:latin typeface="Times New Roman" pitchFamily="18" charset="0"/>
                <a:ea typeface="Times New Roman" pitchFamily="18" charset="0"/>
                <a:cs typeface="Arabic Transparent" pitchFamily="2" charset="-78"/>
              </a:rPr>
              <a:t/>
            </a:r>
            <a:br>
              <a:rPr lang="ar-SA" sz="2400">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 هل سببت الإصابة فقدان للوعي.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 هل سببت</a:t>
            </a:r>
            <a:r>
              <a:rPr lang="ar-SA" sz="2400" b="1">
                <a:latin typeface="Times New Roman" pitchFamily="18" charset="0"/>
                <a:ea typeface="Times New Roman" pitchFamily="18" charset="0"/>
                <a:cs typeface="Arabic Transparent" pitchFamily="2" charset="-78"/>
                <a:hlinkClick r:id="rId3"/>
              </a:rPr>
              <a:t> غثيان</a:t>
            </a:r>
            <a:r>
              <a:rPr lang="ar-SA" sz="2400" b="1">
                <a:latin typeface="Times New Roman" pitchFamily="18" charset="0"/>
                <a:ea typeface="Times New Roman" pitchFamily="18" charset="0"/>
                <a:cs typeface="Arabic Transparent" pitchFamily="2" charset="-78"/>
              </a:rPr>
              <a:t> أو صداع. </a:t>
            </a:r>
            <a:endParaRPr lang="en-US" sz="2400" b="1">
              <a:ea typeface="Times New Roman" pitchFamily="18" charset="0"/>
              <a:cs typeface="Arabic Transparent" pitchFamily="2" charset="-78"/>
            </a:endParaRPr>
          </a:p>
          <a:p>
            <a:pPr algn="r" rtl="1" eaLnBrk="0" hangingPunct="0"/>
            <a:r>
              <a:rPr lang="ar-SA" sz="2400" b="1">
                <a:latin typeface="Times New Roman" pitchFamily="18" charset="0"/>
                <a:ea typeface="Times New Roman" pitchFamily="18" charset="0"/>
                <a:cs typeface="Arabic Transparent" pitchFamily="2" charset="-78"/>
              </a:rPr>
              <a:t>*</a:t>
            </a:r>
            <a:endParaRPr lang="ar-SA" sz="2400" b="1">
              <a:ea typeface="Majalla UI"/>
              <a:cs typeface="Majalla UI"/>
            </a:endParaRPr>
          </a:p>
        </p:txBody>
      </p:sp>
    </p:spTree>
  </p:cSld>
  <p:clrMapOvr>
    <a:masterClrMapping/>
  </p:clrMapOvr>
  <p:transition>
    <p:push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ChangeArrowheads="1"/>
          </p:cNvSpPr>
          <p:nvPr/>
        </p:nvSpPr>
        <p:spPr bwMode="auto">
          <a:xfrm>
            <a:off x="0" y="1720850"/>
            <a:ext cx="9220200" cy="4278313"/>
          </a:xfrm>
          <a:prstGeom prst="rect">
            <a:avLst/>
          </a:prstGeom>
          <a:noFill/>
          <a:ln w="9525">
            <a:noFill/>
            <a:miter lim="800000"/>
            <a:headEnd/>
            <a:tailEnd/>
          </a:ln>
        </p:spPr>
        <p:txBody>
          <a:bodyPr>
            <a:spAutoFit/>
          </a:bodyPr>
          <a:lstStyle/>
          <a:p>
            <a:pPr algn="r" rtl="1" eaLnBrk="0" hangingPunct="0"/>
            <a:r>
              <a:rPr lang="ar-SA" sz="3200" b="1">
                <a:solidFill>
                  <a:srgbClr val="FF0000"/>
                </a:solidFill>
                <a:latin typeface="Times New Roman" pitchFamily="18" charset="0"/>
                <a:ea typeface="Times New Roman" pitchFamily="18" charset="0"/>
                <a:cs typeface="Arabic Transparent" pitchFamily="2" charset="-78"/>
              </a:rPr>
              <a:t>تقـييم إصابات الرأس:</a:t>
            </a:r>
            <a:r>
              <a:rPr lang="ar-SA" sz="3200" b="1">
                <a:latin typeface="Times New Roman" pitchFamily="18" charset="0"/>
                <a:ea typeface="Times New Roman" pitchFamily="18" charset="0"/>
                <a:cs typeface="Arabic Transparent" pitchFamily="2" charset="-78"/>
              </a:rPr>
              <a:t> </a:t>
            </a:r>
            <a:endParaRPr lang="en-US" sz="3200" b="1">
              <a:ea typeface="Times New Roman" pitchFamily="18" charset="0"/>
              <a:cs typeface="Arabic Transparent" pitchFamily="2" charset="-78"/>
            </a:endParaRPr>
          </a:p>
          <a:p>
            <a:pPr algn="r" rtl="1" eaLnBrk="0" hangingPunct="0"/>
            <a:r>
              <a:rPr lang="ar-SA" sz="2400" b="1">
                <a:latin typeface="Times New Roman" pitchFamily="18" charset="0"/>
                <a:ea typeface="Times New Roman" pitchFamily="18" charset="0"/>
                <a:cs typeface="Arabic Transparent" pitchFamily="2" charset="-78"/>
              </a:rPr>
              <a:t>- يحدد مستوي الوعي لدي المصاب، وكمية الدم المفقودة.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 تحديد ما إذا كان يوجد شلل - تشنجات - تعثر في الكلام أو الرؤية.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 لابد من التأكد من: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أ. وجود اضطراب أو </a:t>
            </a:r>
            <a:r>
              <a:rPr lang="ar-SA" sz="2400" b="1">
                <a:latin typeface="Times New Roman" pitchFamily="18" charset="0"/>
                <a:ea typeface="Times New Roman" pitchFamily="18" charset="0"/>
                <a:cs typeface="Arabic Transparent" pitchFamily="2" charset="-78"/>
                <a:hlinkClick r:id="rId2"/>
              </a:rPr>
              <a:t>فقدان للذاكرة</a:t>
            </a:r>
            <a:r>
              <a:rPr lang="ar-SA" sz="2400" b="1">
                <a:latin typeface="Times New Roman" pitchFamily="18" charset="0"/>
                <a:ea typeface="Times New Roman" pitchFamily="18" charset="0"/>
                <a:cs typeface="Arabic Transparent" pitchFamily="2" charset="-78"/>
              </a:rPr>
              <a:t> بسبب صدمة أو حمي.</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ب.</a:t>
            </a:r>
            <a:r>
              <a:rPr lang="ar-SA" sz="2400" b="1">
                <a:latin typeface="Times New Roman" pitchFamily="18" charset="0"/>
                <a:ea typeface="Times New Roman" pitchFamily="18" charset="0"/>
                <a:cs typeface="Arabic Transparent" pitchFamily="2" charset="-78"/>
                <a:hlinkClick r:id="rId3"/>
              </a:rPr>
              <a:t> ألم </a:t>
            </a:r>
            <a:r>
              <a:rPr lang="ar-SA" sz="2400" b="1">
                <a:latin typeface="Times New Roman" pitchFamily="18" charset="0"/>
                <a:ea typeface="Times New Roman" pitchFamily="18" charset="0"/>
                <a:cs typeface="Arabic Transparent" pitchFamily="2" charset="-78"/>
              </a:rPr>
              <a:t>أو إصابة في الرقبة.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ج.</a:t>
            </a:r>
            <a:r>
              <a:rPr lang="ar-SA" sz="2400" b="1">
                <a:latin typeface="Times New Roman" pitchFamily="18" charset="0"/>
                <a:ea typeface="Times New Roman" pitchFamily="18" charset="0"/>
                <a:cs typeface="Arabic Transparent" pitchFamily="2" charset="-78"/>
                <a:hlinkClick r:id="rId4"/>
              </a:rPr>
              <a:t> نزيف من الأنف</a:t>
            </a:r>
            <a:r>
              <a:rPr lang="ar-SA" sz="2400" b="1">
                <a:latin typeface="Times New Roman" pitchFamily="18" charset="0"/>
                <a:ea typeface="Times New Roman" pitchFamily="18" charset="0"/>
                <a:cs typeface="Arabic Transparent" pitchFamily="2" charset="-78"/>
              </a:rPr>
              <a:t> - الأذن - الفم - الرأس.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د.</a:t>
            </a:r>
            <a:r>
              <a:rPr lang="ar-SA" sz="2400" b="1">
                <a:latin typeface="Times New Roman" pitchFamily="18" charset="0"/>
                <a:ea typeface="Times New Roman" pitchFamily="18" charset="0"/>
                <a:cs typeface="Arabic Transparent" pitchFamily="2" charset="-78"/>
                <a:hlinkClick r:id="rId5"/>
              </a:rPr>
              <a:t> قئ</a:t>
            </a:r>
            <a:r>
              <a:rPr lang="ar-SA" sz="2400" b="1">
                <a:latin typeface="Times New Roman" pitchFamily="18" charset="0"/>
                <a:ea typeface="Times New Roman" pitchFamily="18" charset="0"/>
                <a:cs typeface="Arabic Transparent" pitchFamily="2" charset="-78"/>
              </a:rPr>
              <a:t>.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هـ. تنميل أو فقد الإحساس بالأطراف.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و. فقد التوازن واختلال المشي. </a:t>
            </a:r>
            <a:br>
              <a:rPr lang="ar-SA" sz="2400" b="1">
                <a:latin typeface="Times New Roman" pitchFamily="18" charset="0"/>
                <a:ea typeface="Times New Roman" pitchFamily="18" charset="0"/>
                <a:cs typeface="Arabic Transparent" pitchFamily="2" charset="-78"/>
              </a:rPr>
            </a:br>
            <a:r>
              <a:rPr lang="ar-SA" sz="2400" b="1">
                <a:latin typeface="Times New Roman" pitchFamily="18" charset="0"/>
                <a:ea typeface="Times New Roman" pitchFamily="18" charset="0"/>
                <a:cs typeface="Arabic Transparent" pitchFamily="2" charset="-78"/>
              </a:rPr>
              <a:t>ز. وجود كدمات وخاصة حول العينين أو الأذن. </a:t>
            </a:r>
            <a:endParaRPr lang="ar-SA" sz="2400" b="1">
              <a:ea typeface="Times New Roman" pitchFamily="18" charset="0"/>
              <a:cs typeface="Arabic Transparent" pitchFamily="2"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779588" y="0"/>
            <a:ext cx="8126412" cy="1200150"/>
          </a:xfrm>
          <a:prstGeom prst="rect">
            <a:avLst/>
          </a:prstGeom>
          <a:noFill/>
          <a:ln w="9525">
            <a:noFill/>
            <a:miter lim="800000"/>
            <a:headEnd/>
            <a:tailEnd/>
          </a:ln>
        </p:spPr>
        <p:txBody>
          <a:bodyPr anchor="ctr">
            <a:spAutoFit/>
          </a:bodyPr>
          <a:lstStyle/>
          <a:p>
            <a:pPr algn="r" rtl="1" eaLnBrk="0" hangingPunct="0"/>
            <a:r>
              <a:rPr lang="ar-SA" sz="2400">
                <a:solidFill>
                  <a:srgbClr val="FF0000"/>
                </a:solidFill>
                <a:cs typeface="Times New Roman" pitchFamily="18" charset="0"/>
              </a:rPr>
              <a:t>إصابات العين</a:t>
            </a:r>
            <a:r>
              <a:rPr lang="en-US" sz="2400">
                <a:solidFill>
                  <a:srgbClr val="FF0000"/>
                </a:solidFill>
                <a:cs typeface="Times New Roman" pitchFamily="18" charset="0"/>
              </a:rPr>
              <a:t> :</a:t>
            </a:r>
            <a:br>
              <a:rPr lang="en-US" sz="2400">
                <a:solidFill>
                  <a:srgbClr val="FF0000"/>
                </a:solidFill>
                <a:cs typeface="Times New Roman" pitchFamily="18" charset="0"/>
              </a:rPr>
            </a:br>
            <a:r>
              <a:rPr lang="en-US" sz="2400">
                <a:solidFill>
                  <a:srgbClr val="000000"/>
                </a:solidFill>
                <a:cs typeface="Times New Roman" pitchFamily="18" charset="0"/>
              </a:rPr>
              <a:t>• </a:t>
            </a:r>
            <a:r>
              <a:rPr lang="ar-SA" sz="2400">
                <a:solidFill>
                  <a:srgbClr val="000000"/>
                </a:solidFill>
                <a:cs typeface="Times New Roman" pitchFamily="18" charset="0"/>
              </a:rPr>
              <a:t>اغسل العين المصابة لمدة 20 دقيقة </a:t>
            </a:r>
            <a:r>
              <a:rPr lang="ar-SA" sz="2400">
                <a:solidFill>
                  <a:srgbClr val="000000"/>
                </a:solidFill>
              </a:rPr>
              <a:t>بسكب الماء من جهة الأنف إلى الخارج حتى لا تنتقل المادة المضرة إلى العين الأخرى</a:t>
            </a:r>
            <a:r>
              <a:rPr lang="en-US" sz="2400">
                <a:solidFill>
                  <a:srgbClr val="000000"/>
                </a:solidFill>
                <a:cs typeface="Times New Roman" pitchFamily="18" charset="0"/>
              </a:rPr>
              <a:t> . </a:t>
            </a:r>
            <a:endParaRPr lang="en-US" sz="2400">
              <a:ea typeface="Majalla UI"/>
              <a:cs typeface="Majalla UI"/>
            </a:endParaRPr>
          </a:p>
        </p:txBody>
      </p:sp>
      <p:pic>
        <p:nvPicPr>
          <p:cNvPr id="47107" name="Picture 132" descr="mhtml:file://E:\first%20aids\مطوية%20الإسعافات%20الأولية.mht!http://www.qrcs.org/Arabic/What_We_Do/Health_Care/PublishingImages/25.jpg"/>
          <p:cNvPicPr>
            <a:picLocks noChangeAspect="1" noChangeArrowheads="1"/>
          </p:cNvPicPr>
          <p:nvPr/>
        </p:nvPicPr>
        <p:blipFill>
          <a:blip r:embed="rId2" cstate="print"/>
          <a:srcRect/>
          <a:stretch>
            <a:fillRect/>
          </a:stretch>
        </p:blipFill>
        <p:spPr bwMode="auto">
          <a:xfrm>
            <a:off x="231775" y="285750"/>
            <a:ext cx="2166938" cy="1214438"/>
          </a:xfrm>
          <a:prstGeom prst="rect">
            <a:avLst/>
          </a:prstGeom>
          <a:noFill/>
          <a:ln w="9525">
            <a:noFill/>
            <a:miter lim="800000"/>
            <a:headEnd/>
            <a:tailEnd/>
          </a:ln>
        </p:spPr>
      </p:pic>
      <p:sp>
        <p:nvSpPr>
          <p:cNvPr id="47108" name="Rectangle 4"/>
          <p:cNvSpPr>
            <a:spLocks noChangeArrowheads="1"/>
          </p:cNvSpPr>
          <p:nvPr/>
        </p:nvSpPr>
        <p:spPr bwMode="auto">
          <a:xfrm>
            <a:off x="-95250" y="1781175"/>
            <a:ext cx="10001250" cy="4278313"/>
          </a:xfrm>
          <a:prstGeom prst="rect">
            <a:avLst/>
          </a:prstGeom>
          <a:noFill/>
          <a:ln w="9525">
            <a:noFill/>
            <a:miter lim="800000"/>
            <a:headEnd/>
            <a:tailEnd/>
          </a:ln>
        </p:spPr>
        <p:txBody>
          <a:bodyPr anchor="ctr">
            <a:spAutoFit/>
          </a:bodyPr>
          <a:lstStyle/>
          <a:p>
            <a:pPr algn="r" rtl="1" eaLnBrk="0" hangingPunct="0"/>
            <a:r>
              <a:rPr lang="ar-SA" sz="3200" b="1">
                <a:solidFill>
                  <a:srgbClr val="FF0000"/>
                </a:solidFill>
                <a:cs typeface="Times New Roman" pitchFamily="18" charset="0"/>
              </a:rPr>
              <a:t>الكسور</a:t>
            </a:r>
            <a:r>
              <a:rPr lang="en-US" sz="2000" b="1">
                <a:solidFill>
                  <a:srgbClr val="FF0000"/>
                </a:solidFill>
                <a:cs typeface="Times New Roman" pitchFamily="18" charset="0"/>
              </a:rPr>
              <a:t> :</a:t>
            </a:r>
            <a:endParaRPr lang="en-US" sz="2000">
              <a:cs typeface="Times New Roman" pitchFamily="18" charset="0"/>
            </a:endParaRPr>
          </a:p>
          <a:p>
            <a:pPr algn="r" rtl="1" eaLnBrk="0" hangingPunct="0"/>
            <a:r>
              <a:rPr lang="en-US" sz="2000">
                <a:solidFill>
                  <a:srgbClr val="000000"/>
                </a:solidFill>
                <a:cs typeface="Times New Roman" pitchFamily="18" charset="0"/>
              </a:rPr>
              <a:t/>
            </a:r>
            <a:br>
              <a:rPr lang="en-US" sz="2000">
                <a:solidFill>
                  <a:srgbClr val="000000"/>
                </a:solidFill>
                <a:cs typeface="Times New Roman" pitchFamily="18" charset="0"/>
              </a:rPr>
            </a:br>
            <a:r>
              <a:rPr lang="en-US" sz="2000" b="1">
                <a:solidFill>
                  <a:srgbClr val="000000"/>
                </a:solidFill>
                <a:cs typeface="Times New Roman" pitchFamily="18" charset="0"/>
              </a:rPr>
              <a:t>o  </a:t>
            </a:r>
            <a:r>
              <a:rPr lang="ar-SA" sz="2000" b="1">
                <a:solidFill>
                  <a:srgbClr val="000000"/>
                </a:solidFill>
                <a:cs typeface="Times New Roman" pitchFamily="18" charset="0"/>
              </a:rPr>
              <a:t>أنواعها</a:t>
            </a:r>
            <a:r>
              <a:rPr lang="en-US" sz="2000" b="1">
                <a:solidFill>
                  <a:srgbClr val="000000"/>
                </a:solidFill>
                <a:cs typeface="Times New Roman" pitchFamily="18" charset="0"/>
              </a:rPr>
              <a:t>: </a:t>
            </a:r>
            <a:r>
              <a:rPr lang="ar-SA" sz="2000" b="1">
                <a:solidFill>
                  <a:srgbClr val="000000"/>
                </a:solidFill>
                <a:cs typeface="Times New Roman" pitchFamily="18" charset="0"/>
              </a:rPr>
              <a:t>كسور مفتوحة  مع جرح مفتوح و نزف، و كسور </a:t>
            </a:r>
            <a:r>
              <a:rPr lang="ar-SA" sz="2000" b="1">
                <a:solidFill>
                  <a:srgbClr val="000000"/>
                </a:solidFill>
              </a:rPr>
              <a:t>مغلقة</a:t>
            </a:r>
            <a:r>
              <a:rPr lang="en-US" sz="2000" b="1">
                <a:solidFill>
                  <a:srgbClr val="000000"/>
                </a:solidFill>
                <a:cs typeface="Times New Roman" pitchFamily="18" charset="0"/>
              </a:rPr>
              <a:t>.</a:t>
            </a:r>
            <a:endParaRPr lang="en-US" sz="2000" b="1">
              <a:ea typeface="Majalla UI"/>
              <a:cs typeface="Majalla UI"/>
            </a:endParaRPr>
          </a:p>
          <a:p>
            <a:pPr algn="r" rtl="1" eaLnBrk="0" hangingPunct="0"/>
            <a:r>
              <a:rPr lang="en-US" sz="2000" b="1">
                <a:solidFill>
                  <a:srgbClr val="000000"/>
                </a:solidFill>
                <a:cs typeface="Times New Roman" pitchFamily="18" charset="0"/>
              </a:rPr>
              <a:t/>
            </a:r>
            <a:br>
              <a:rPr lang="en-US" sz="2000" b="1">
                <a:solidFill>
                  <a:srgbClr val="000000"/>
                </a:solidFill>
                <a:cs typeface="Times New Roman" pitchFamily="18" charset="0"/>
              </a:rPr>
            </a:br>
            <a:r>
              <a:rPr lang="en-US" sz="2000" b="1">
                <a:solidFill>
                  <a:srgbClr val="000000"/>
                </a:solidFill>
                <a:cs typeface="Times New Roman" pitchFamily="18" charset="0"/>
              </a:rPr>
              <a:t>o  </a:t>
            </a:r>
            <a:r>
              <a:rPr lang="ar-SA" sz="2000" b="1">
                <a:solidFill>
                  <a:srgbClr val="000000"/>
                </a:solidFill>
              </a:rPr>
              <a:t>أعراضها</a:t>
            </a:r>
            <a:r>
              <a:rPr lang="en-US" sz="2000" b="1">
                <a:solidFill>
                  <a:srgbClr val="000000"/>
                </a:solidFill>
                <a:cs typeface="Times New Roman" pitchFamily="18" charset="0"/>
              </a:rPr>
              <a:t> :</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تشوه شكل العضو المصاب</a:t>
            </a:r>
            <a:r>
              <a:rPr lang="en-US" sz="2000" b="1">
                <a:solidFill>
                  <a:srgbClr val="000000"/>
                </a:solidFill>
                <a:cs typeface="Times New Roman" pitchFamily="18" charset="0"/>
              </a:rPr>
              <a:t>.</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ألام</a:t>
            </a:r>
            <a:r>
              <a:rPr lang="ar-SA" sz="2000" b="1">
                <a:solidFill>
                  <a:srgbClr val="000000"/>
                </a:solidFill>
                <a:cs typeface="Times New Roman" pitchFamily="18" charset="0"/>
              </a:rPr>
              <a:t> </a:t>
            </a:r>
            <a:r>
              <a:rPr lang="ar-SA" sz="2000" b="1">
                <a:solidFill>
                  <a:srgbClr val="000000"/>
                </a:solidFill>
              </a:rPr>
              <a:t>شديدة و تورم</a:t>
            </a:r>
            <a:r>
              <a:rPr lang="en-US" sz="2000" b="1">
                <a:solidFill>
                  <a:srgbClr val="000000"/>
                </a:solidFill>
                <a:cs typeface="Times New Roman" pitchFamily="18" charset="0"/>
              </a:rPr>
              <a:t>.</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تغير في لون الجلد ( احمرار و زرقة أحياناً</a:t>
            </a:r>
            <a:r>
              <a:rPr lang="en-US" sz="2000" b="1">
                <a:solidFill>
                  <a:srgbClr val="000000"/>
                </a:solidFill>
                <a:cs typeface="Times New Roman" pitchFamily="18" charset="0"/>
              </a:rPr>
              <a:t>)</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إسعاف</a:t>
            </a:r>
            <a:r>
              <a:rPr lang="ar-SA" sz="2000" b="1">
                <a:solidFill>
                  <a:srgbClr val="000000"/>
                </a:solidFill>
                <a:cs typeface="Times New Roman" pitchFamily="18" charset="0"/>
              </a:rPr>
              <a:t> </a:t>
            </a:r>
            <a:r>
              <a:rPr lang="ar-SA" sz="2000" b="1">
                <a:solidFill>
                  <a:srgbClr val="000000"/>
                </a:solidFill>
              </a:rPr>
              <a:t>المصاب</a:t>
            </a:r>
            <a:r>
              <a:rPr lang="en-US" sz="2000" b="1">
                <a:solidFill>
                  <a:srgbClr val="000000"/>
                </a:solidFill>
                <a:cs typeface="Times New Roman" pitchFamily="18" charset="0"/>
              </a:rPr>
              <a:t>:</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لا</a:t>
            </a:r>
            <a:r>
              <a:rPr lang="ar-EG" sz="2000" b="1">
                <a:solidFill>
                  <a:srgbClr val="000000"/>
                </a:solidFill>
              </a:rPr>
              <a:t> </a:t>
            </a:r>
            <a:r>
              <a:rPr lang="ar-SA" sz="2000" b="1">
                <a:solidFill>
                  <a:srgbClr val="000000"/>
                </a:solidFill>
              </a:rPr>
              <a:t>تحرك العضو المصاب</a:t>
            </a:r>
            <a:r>
              <a:rPr lang="en-US" sz="2000" b="1">
                <a:solidFill>
                  <a:srgbClr val="000000"/>
                </a:solidFill>
                <a:cs typeface="Times New Roman" pitchFamily="18" charset="0"/>
              </a:rPr>
              <a:t>.</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ثبت العضو كما هو باستخدام جبيرة بدون</a:t>
            </a:r>
            <a:r>
              <a:rPr lang="ar-SA" sz="2000" b="1">
                <a:solidFill>
                  <a:srgbClr val="000000"/>
                </a:solidFill>
                <a:cs typeface="Times New Roman" pitchFamily="18" charset="0"/>
              </a:rPr>
              <a:t> </a:t>
            </a:r>
            <a:r>
              <a:rPr lang="ar-SA" sz="2000" b="1">
                <a:solidFill>
                  <a:srgbClr val="000000"/>
                </a:solidFill>
              </a:rPr>
              <a:t>محاولة إرجاعه إلى الوضع الطبيعي ( ممكن استخدام أي شئ كجبيرة</a:t>
            </a:r>
            <a:r>
              <a:rPr lang="en-US" sz="2000" b="1">
                <a:solidFill>
                  <a:srgbClr val="000000"/>
                </a:solidFill>
                <a:cs typeface="Times New Roman" pitchFamily="18" charset="0"/>
              </a:rPr>
              <a:t>).</a:t>
            </a:r>
            <a:br>
              <a:rPr lang="en-US" sz="2000" b="1">
                <a:solidFill>
                  <a:srgbClr val="000000"/>
                </a:solidFill>
                <a:cs typeface="Times New Roman" pitchFamily="18" charset="0"/>
              </a:rPr>
            </a:br>
            <a:r>
              <a:rPr lang="en-US" sz="2000" b="1">
                <a:solidFill>
                  <a:srgbClr val="000000"/>
                </a:solidFill>
                <a:cs typeface="Times New Roman" pitchFamily="18" charset="0"/>
              </a:rPr>
              <a:t>•  </a:t>
            </a:r>
            <a:r>
              <a:rPr lang="ar-SA" sz="2000" b="1">
                <a:solidFill>
                  <a:srgbClr val="000000"/>
                </a:solidFill>
              </a:rPr>
              <a:t>أبق المصاب</a:t>
            </a:r>
            <a:r>
              <a:rPr lang="ar-SA" sz="2000" b="1">
                <a:solidFill>
                  <a:srgbClr val="000000"/>
                </a:solidFill>
                <a:cs typeface="Times New Roman" pitchFamily="18" charset="0"/>
              </a:rPr>
              <a:t> </a:t>
            </a:r>
            <a:r>
              <a:rPr lang="ar-SA" sz="2000" b="1">
                <a:solidFill>
                  <a:srgbClr val="000000"/>
                </a:solidFill>
              </a:rPr>
              <a:t>في وضع مرتاح إلى حين وصول المساعدة الطبية</a:t>
            </a:r>
            <a:r>
              <a:rPr lang="en-US" sz="2000" b="1">
                <a:solidFill>
                  <a:srgbClr val="000000"/>
                </a:solidFill>
                <a:cs typeface="Times New Roman" pitchFamily="18" charset="0"/>
              </a:rPr>
              <a:t>. </a:t>
            </a:r>
            <a:endParaRPr lang="en-US" sz="2000" b="1">
              <a:ea typeface="Majalla UI"/>
              <a:cs typeface="Majalla UI"/>
            </a:endParaRPr>
          </a:p>
          <a:p>
            <a:pPr algn="r" rtl="1" eaLnBrk="0" hangingPunct="0"/>
            <a:endParaRPr lang="en-US" sz="2000" b="1">
              <a:ea typeface="Majalla UI"/>
              <a:cs typeface="Majalla UI"/>
            </a:endParaRPr>
          </a:p>
        </p:txBody>
      </p:sp>
      <p:pic>
        <p:nvPicPr>
          <p:cNvPr id="47109" name="Picture 133" descr="mhtml:file://E:\first%20aids\مطوية%20الإسعافات%20الأولية.mht!http://www.qrcs.org/Arabic/What_We_Do/Health_Care/PublishingImages/26.jpg"/>
          <p:cNvPicPr>
            <a:picLocks noChangeAspect="1" noChangeArrowheads="1"/>
          </p:cNvPicPr>
          <p:nvPr/>
        </p:nvPicPr>
        <p:blipFill>
          <a:blip r:embed="rId3" cstate="print"/>
          <a:srcRect/>
          <a:stretch>
            <a:fillRect/>
          </a:stretch>
        </p:blipFill>
        <p:spPr bwMode="auto">
          <a:xfrm>
            <a:off x="0" y="2924175"/>
            <a:ext cx="4721225" cy="1928813"/>
          </a:xfrm>
          <a:prstGeom prst="rect">
            <a:avLst/>
          </a:prstGeom>
          <a:noFill/>
          <a:ln w="9525">
            <a:noFill/>
            <a:miter lim="800000"/>
            <a:headEnd/>
            <a:tailEnd/>
          </a:ln>
        </p:spPr>
      </p:pic>
      <p:sp>
        <p:nvSpPr>
          <p:cNvPr id="47110" name="Rectangle 5"/>
          <p:cNvSpPr>
            <a:spLocks noChangeArrowheads="1"/>
          </p:cNvSpPr>
          <p:nvPr/>
        </p:nvSpPr>
        <p:spPr bwMode="auto">
          <a:xfrm>
            <a:off x="9659938" y="1004888"/>
            <a:ext cx="228600" cy="277812"/>
          </a:xfrm>
          <a:prstGeom prst="rect">
            <a:avLst/>
          </a:prstGeom>
          <a:noFill/>
          <a:ln w="9525">
            <a:noFill/>
            <a:miter lim="800000"/>
            <a:headEnd/>
            <a:tailEnd/>
          </a:ln>
        </p:spPr>
        <p:txBody>
          <a:bodyPr wrap="none" anchor="ctr">
            <a:spAutoFit/>
          </a:bodyPr>
          <a:lstStyle/>
          <a:p>
            <a:pPr eaLnBrk="0" hangingPunct="0"/>
            <a:r>
              <a:rPr lang="en-US" sz="1200">
                <a:solidFill>
                  <a:srgbClr val="000000"/>
                </a:solidFill>
                <a:cs typeface="Times New Roman" pitchFamily="18" charset="0"/>
              </a:rPr>
              <a:t> </a:t>
            </a:r>
            <a:endParaRPr lang="en-US">
              <a:ea typeface="Majalla UI"/>
              <a:cs typeface="Majalla UI"/>
            </a:endParaRPr>
          </a:p>
        </p:txBody>
      </p:sp>
    </p:spTree>
  </p:cSld>
  <p:clrMapOvr>
    <a:masterClrMapping/>
  </p:clrMapOvr>
  <p:transition>
    <p:strips dir="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44488" y="428625"/>
            <a:ext cx="8439150" cy="5784850"/>
          </a:xfrm>
          <a:prstGeom prst="rect">
            <a:avLst/>
          </a:prstGeom>
          <a:noFill/>
          <a:ln w="9525">
            <a:noFill/>
            <a:miter lim="800000"/>
            <a:headEnd/>
            <a:tailEnd/>
          </a:ln>
        </p:spPr>
        <p:txBody>
          <a:bodyPr wrap="none" anchor="ctr">
            <a:spAutoFit/>
          </a:bodyPr>
          <a:lstStyle/>
          <a:p>
            <a:pPr eaLnBrk="0" hangingPunct="0"/>
            <a:r>
              <a:rPr lang="en-US" sz="1200" b="1">
                <a:solidFill>
                  <a:srgbClr val="FF0000"/>
                </a:solidFill>
                <a:cs typeface="Times New Roman" pitchFamily="18" charset="0"/>
              </a:rPr>
              <a:t>•</a:t>
            </a:r>
            <a:r>
              <a:rPr lang="en-US" sz="3200" b="1">
                <a:solidFill>
                  <a:srgbClr val="FF0000"/>
                </a:solidFill>
                <a:cs typeface="Times New Roman" pitchFamily="18" charset="0"/>
              </a:rPr>
              <a:t> </a:t>
            </a:r>
            <a:r>
              <a:rPr lang="ar-SA" sz="3200" b="1">
                <a:solidFill>
                  <a:srgbClr val="FF0000"/>
                </a:solidFill>
                <a:cs typeface="Times New Roman" pitchFamily="18" charset="0"/>
              </a:rPr>
              <a:t>الإلتواءات</a:t>
            </a:r>
            <a:r>
              <a:rPr lang="en-US" sz="3200" b="1">
                <a:solidFill>
                  <a:srgbClr val="FF0000"/>
                </a:solidFill>
                <a:cs typeface="Times New Roman" pitchFamily="18" charset="0"/>
              </a:rPr>
              <a:t>:</a:t>
            </a:r>
            <a:endParaRPr lang="en-US" sz="3200">
              <a:cs typeface="Times New Roman" pitchFamily="18" charset="0"/>
            </a:endParaRPr>
          </a:p>
          <a:p>
            <a:pPr eaLnBrk="0" hangingPunct="0"/>
            <a:endParaRPr lang="ar-SA" sz="3200">
              <a:solidFill>
                <a:srgbClr val="000000"/>
              </a:solidFill>
              <a:cs typeface="Times New Roman" pitchFamily="18" charset="0"/>
            </a:endParaRPr>
          </a:p>
          <a:p>
            <a:pPr eaLnBrk="0" hangingPunct="0"/>
            <a:endParaRPr lang="ar-SA" sz="3200">
              <a:solidFill>
                <a:srgbClr val="000000"/>
              </a:solidFill>
              <a:cs typeface="Times New Roman" pitchFamily="18" charset="0"/>
            </a:endParaRPr>
          </a:p>
          <a:p>
            <a:pPr rtl="1" eaLnBrk="0" hangingPunct="0"/>
            <a:r>
              <a:rPr lang="en-US" sz="3200">
                <a:solidFill>
                  <a:srgbClr val="000000"/>
                </a:solidFill>
                <a:cs typeface="Times New Roman" pitchFamily="18" charset="0"/>
              </a:rPr>
              <a:t/>
            </a:r>
            <a:br>
              <a:rPr lang="en-US" sz="3200">
                <a:solidFill>
                  <a:srgbClr val="000000"/>
                </a:solidFill>
                <a:cs typeface="Times New Roman" pitchFamily="18" charset="0"/>
              </a:rPr>
            </a:br>
            <a:r>
              <a:rPr lang="ar-SA" sz="3200" b="1">
                <a:solidFill>
                  <a:srgbClr val="000000"/>
                </a:solidFill>
                <a:cs typeface="Times New Roman" pitchFamily="18" charset="0"/>
              </a:rPr>
              <a:t>الإسعاف الأولي</a:t>
            </a:r>
            <a:r>
              <a:rPr lang="en-US" sz="3200">
                <a:solidFill>
                  <a:srgbClr val="000000"/>
                </a:solidFill>
                <a:cs typeface="Times New Roman" pitchFamily="18" charset="0"/>
              </a:rPr>
              <a:t> :</a:t>
            </a:r>
            <a:br>
              <a:rPr lang="en-US" sz="3200">
                <a:solidFill>
                  <a:srgbClr val="000000"/>
                </a:solidFill>
                <a:cs typeface="Times New Roman" pitchFamily="18" charset="0"/>
              </a:rPr>
            </a:br>
            <a:r>
              <a:rPr lang="en-US" sz="3200">
                <a:solidFill>
                  <a:srgbClr val="000000"/>
                </a:solidFill>
                <a:cs typeface="Times New Roman" pitchFamily="18" charset="0"/>
              </a:rPr>
              <a:t>-1 </a:t>
            </a:r>
            <a:r>
              <a:rPr lang="ar-SA" sz="3200">
                <a:solidFill>
                  <a:srgbClr val="000000"/>
                </a:solidFill>
              </a:rPr>
              <a:t>أرح المصاب و لا تجعله يستخدم</a:t>
            </a:r>
            <a:r>
              <a:rPr lang="ar-SA" sz="3200">
                <a:solidFill>
                  <a:srgbClr val="000000"/>
                </a:solidFill>
                <a:cs typeface="Times New Roman" pitchFamily="18" charset="0"/>
              </a:rPr>
              <a:t> </a:t>
            </a:r>
            <a:r>
              <a:rPr lang="ar-SA" sz="3200">
                <a:solidFill>
                  <a:srgbClr val="000000"/>
                </a:solidFill>
              </a:rPr>
              <a:t>الجزء المصاب</a:t>
            </a:r>
            <a:r>
              <a:rPr lang="en-US" sz="3200">
                <a:solidFill>
                  <a:srgbClr val="000000"/>
                </a:solidFill>
                <a:cs typeface="Times New Roman" pitchFamily="18" charset="0"/>
              </a:rPr>
              <a:t>.</a:t>
            </a:r>
            <a:br>
              <a:rPr lang="en-US" sz="3200">
                <a:solidFill>
                  <a:srgbClr val="000000"/>
                </a:solidFill>
                <a:cs typeface="Times New Roman" pitchFamily="18" charset="0"/>
              </a:rPr>
            </a:br>
            <a:r>
              <a:rPr lang="en-US" sz="3200">
                <a:solidFill>
                  <a:srgbClr val="000000"/>
                </a:solidFill>
                <a:cs typeface="Times New Roman" pitchFamily="18" charset="0"/>
              </a:rPr>
              <a:t>2 </a:t>
            </a:r>
            <a:r>
              <a:rPr lang="ar-EG" sz="3200">
                <a:solidFill>
                  <a:srgbClr val="000000"/>
                </a:solidFill>
                <a:cs typeface="Times New Roman" pitchFamily="18" charset="0"/>
              </a:rPr>
              <a:t>-</a:t>
            </a:r>
            <a:r>
              <a:rPr lang="ar-SA" sz="3200">
                <a:solidFill>
                  <a:srgbClr val="000000"/>
                </a:solidFill>
              </a:rPr>
              <a:t>ضع كيس من الثلج على الإصابة لتخفيف التورم و</a:t>
            </a:r>
            <a:r>
              <a:rPr lang="ar-SA" sz="3200">
                <a:solidFill>
                  <a:srgbClr val="000000"/>
                </a:solidFill>
                <a:cs typeface="Times New Roman" pitchFamily="18" charset="0"/>
              </a:rPr>
              <a:t> </a:t>
            </a:r>
            <a:r>
              <a:rPr lang="ar-SA" sz="3200">
                <a:solidFill>
                  <a:srgbClr val="000000"/>
                </a:solidFill>
              </a:rPr>
              <a:t>الألم</a:t>
            </a:r>
            <a:r>
              <a:rPr lang="en-US" sz="3200">
                <a:solidFill>
                  <a:srgbClr val="000000"/>
                </a:solidFill>
                <a:cs typeface="Times New Roman" pitchFamily="18" charset="0"/>
              </a:rPr>
              <a:t>.</a:t>
            </a:r>
            <a:br>
              <a:rPr lang="en-US" sz="3200">
                <a:solidFill>
                  <a:srgbClr val="000000"/>
                </a:solidFill>
                <a:cs typeface="Times New Roman" pitchFamily="18" charset="0"/>
              </a:rPr>
            </a:br>
            <a:r>
              <a:rPr lang="en-US" sz="3200">
                <a:solidFill>
                  <a:srgbClr val="000000"/>
                </a:solidFill>
                <a:cs typeface="Times New Roman" pitchFamily="18" charset="0"/>
              </a:rPr>
              <a:t>3 </a:t>
            </a:r>
            <a:r>
              <a:rPr lang="ar-EG" sz="3200">
                <a:solidFill>
                  <a:srgbClr val="000000"/>
                </a:solidFill>
                <a:cs typeface="Times New Roman" pitchFamily="18" charset="0"/>
              </a:rPr>
              <a:t>-</a:t>
            </a:r>
            <a:r>
              <a:rPr lang="ar-SA" sz="3200">
                <a:solidFill>
                  <a:srgbClr val="000000"/>
                </a:solidFill>
              </a:rPr>
              <a:t>استعمل الضماد الضاغط لمدة 15-20 دقيقة لتخفيف التورم</a:t>
            </a:r>
            <a:r>
              <a:rPr lang="en-US" sz="3200">
                <a:solidFill>
                  <a:srgbClr val="000000"/>
                </a:solidFill>
                <a:cs typeface="Times New Roman" pitchFamily="18" charset="0"/>
              </a:rPr>
              <a:t>. </a:t>
            </a:r>
            <a:br>
              <a:rPr lang="en-US" sz="3200">
                <a:solidFill>
                  <a:srgbClr val="000000"/>
                </a:solidFill>
                <a:cs typeface="Times New Roman" pitchFamily="18" charset="0"/>
              </a:rPr>
            </a:br>
            <a:r>
              <a:rPr lang="en-US" sz="3200">
                <a:solidFill>
                  <a:srgbClr val="000000"/>
                </a:solidFill>
                <a:cs typeface="Times New Roman" pitchFamily="18" charset="0"/>
              </a:rPr>
              <a:t>-4 </a:t>
            </a:r>
            <a:r>
              <a:rPr lang="ar-SA" sz="3200">
                <a:solidFill>
                  <a:srgbClr val="000000"/>
                </a:solidFill>
              </a:rPr>
              <a:t>أرفع</a:t>
            </a:r>
            <a:r>
              <a:rPr lang="ar-SA" sz="3200">
                <a:solidFill>
                  <a:srgbClr val="000000"/>
                </a:solidFill>
                <a:cs typeface="Times New Roman" pitchFamily="18" charset="0"/>
              </a:rPr>
              <a:t> </a:t>
            </a:r>
            <a:r>
              <a:rPr lang="ar-SA" sz="3200">
                <a:solidFill>
                  <a:srgbClr val="000000"/>
                </a:solidFill>
              </a:rPr>
              <a:t>الجزء المصاب للأعلى</a:t>
            </a:r>
            <a:r>
              <a:rPr lang="en-US" sz="3200">
                <a:solidFill>
                  <a:srgbClr val="000000"/>
                </a:solidFill>
                <a:cs typeface="Times New Roman" pitchFamily="18" charset="0"/>
              </a:rPr>
              <a:t/>
            </a:r>
            <a:br>
              <a:rPr lang="en-US" sz="3200">
                <a:solidFill>
                  <a:srgbClr val="000000"/>
                </a:solidFill>
                <a:cs typeface="Times New Roman" pitchFamily="18" charset="0"/>
              </a:rPr>
            </a:br>
            <a:r>
              <a:rPr lang="en-US" sz="3200">
                <a:solidFill>
                  <a:srgbClr val="000000"/>
                </a:solidFill>
                <a:cs typeface="Times New Roman" pitchFamily="18" charset="0"/>
              </a:rPr>
              <a:t> </a:t>
            </a:r>
            <a:r>
              <a:rPr lang="ar-SA" sz="3200">
                <a:solidFill>
                  <a:srgbClr val="000000"/>
                </a:solidFill>
              </a:rPr>
              <a:t>تصرخ طالباً المساعدة، فإن الإسراع في ذلك يعطي المريض</a:t>
            </a:r>
            <a:r>
              <a:rPr lang="ar-SA" sz="3200">
                <a:solidFill>
                  <a:srgbClr val="000000"/>
                </a:solidFill>
                <a:cs typeface="Times New Roman" pitchFamily="18" charset="0"/>
              </a:rPr>
              <a:t> </a:t>
            </a:r>
          </a:p>
          <a:p>
            <a:pPr rtl="1" eaLnBrk="0" hangingPunct="0"/>
            <a:r>
              <a:rPr lang="ar-SA" sz="3200">
                <a:solidFill>
                  <a:srgbClr val="000000"/>
                </a:solidFill>
              </a:rPr>
              <a:t>فرصة أكبر للحياة </a:t>
            </a:r>
            <a:endParaRPr lang="en-US" sz="3200">
              <a:ea typeface="Majalla UI"/>
              <a:cs typeface="Majalla UI"/>
            </a:endParaRPr>
          </a:p>
          <a:p>
            <a:pPr eaLnBrk="0" hangingPunct="0"/>
            <a:endParaRPr lang="en-US">
              <a:ea typeface="Majalla UI"/>
              <a:cs typeface="Majalla UI"/>
            </a:endParaRPr>
          </a:p>
        </p:txBody>
      </p:sp>
      <p:pic>
        <p:nvPicPr>
          <p:cNvPr id="48131" name="Picture 134" descr="mhtml:file://E:\first%20aids\مطوية%20الإسعافات%20الأولية.mht!http://www.qrcs.org/Arabic/What_We_Do/Health_Care/PublishingImages/27.jpg"/>
          <p:cNvPicPr>
            <a:picLocks noChangeAspect="1" noChangeArrowheads="1"/>
          </p:cNvPicPr>
          <p:nvPr/>
        </p:nvPicPr>
        <p:blipFill>
          <a:blip r:embed="rId2" cstate="print"/>
          <a:srcRect/>
          <a:stretch>
            <a:fillRect/>
          </a:stretch>
        </p:blipFill>
        <p:spPr bwMode="auto">
          <a:xfrm>
            <a:off x="309563" y="214313"/>
            <a:ext cx="2244725" cy="2714625"/>
          </a:xfrm>
          <a:prstGeom prst="rect">
            <a:avLst/>
          </a:prstGeom>
          <a:noFill/>
          <a:ln w="9525">
            <a:noFill/>
            <a:miter lim="800000"/>
            <a:headEnd/>
            <a:tailEnd/>
          </a:ln>
        </p:spPr>
      </p:pic>
      <p:sp>
        <p:nvSpPr>
          <p:cNvPr id="48132" name="Rectangle 3"/>
          <p:cNvSpPr>
            <a:spLocks noChangeArrowheads="1"/>
          </p:cNvSpPr>
          <p:nvPr/>
        </p:nvSpPr>
        <p:spPr bwMode="auto">
          <a:xfrm>
            <a:off x="9659938" y="1176338"/>
            <a:ext cx="228600" cy="277812"/>
          </a:xfrm>
          <a:prstGeom prst="rect">
            <a:avLst/>
          </a:prstGeom>
          <a:noFill/>
          <a:ln w="9525">
            <a:noFill/>
            <a:miter lim="800000"/>
            <a:headEnd/>
            <a:tailEnd/>
          </a:ln>
        </p:spPr>
        <p:txBody>
          <a:bodyPr wrap="none" anchor="ctr">
            <a:spAutoFit/>
          </a:bodyPr>
          <a:lstStyle/>
          <a:p>
            <a:pPr eaLnBrk="0" hangingPunct="0"/>
            <a:r>
              <a:rPr lang="en-US" sz="1200">
                <a:solidFill>
                  <a:srgbClr val="000000"/>
                </a:solidFill>
                <a:cs typeface="Times New Roman" pitchFamily="18" charset="0"/>
              </a:rPr>
              <a:t> </a:t>
            </a:r>
            <a:endParaRPr lang="en-US">
              <a:ea typeface="Majalla UI"/>
              <a:cs typeface="Majalla UI"/>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0" y="26988"/>
            <a:ext cx="9906000" cy="5886450"/>
          </a:xfrm>
          <a:prstGeom prst="rect">
            <a:avLst/>
          </a:prstGeom>
          <a:noFill/>
          <a:ln w="9525">
            <a:noFill/>
            <a:miter lim="800000"/>
            <a:headEnd/>
            <a:tailEnd/>
          </a:ln>
        </p:spPr>
        <p:txBody>
          <a:bodyPr anchor="ctr">
            <a:spAutoFit/>
          </a:bodyPr>
          <a:lstStyle/>
          <a:p>
            <a:pPr algn="r" rtl="1" eaLnBrk="0" hangingPunct="0"/>
            <a:r>
              <a:rPr lang="en-US" sz="3200">
                <a:solidFill>
                  <a:srgbClr val="FF0000"/>
                </a:solidFill>
                <a:cs typeface="Times New Roman" pitchFamily="18" charset="0"/>
              </a:rPr>
              <a:t>• </a:t>
            </a:r>
            <a:r>
              <a:rPr lang="ar-SA" sz="4000" b="1">
                <a:solidFill>
                  <a:srgbClr val="FF0000"/>
                </a:solidFill>
                <a:cs typeface="Times New Roman" pitchFamily="18" charset="0"/>
              </a:rPr>
              <a:t>التسمم</a:t>
            </a:r>
            <a:r>
              <a:rPr lang="en-US" sz="4000" b="1">
                <a:solidFill>
                  <a:srgbClr val="FF0000"/>
                </a:solidFill>
                <a:cs typeface="Times New Roman" pitchFamily="18" charset="0"/>
              </a:rPr>
              <a:t> :   </a:t>
            </a:r>
            <a:r>
              <a:rPr lang="en-US" sz="4000">
                <a:solidFill>
                  <a:srgbClr val="000000"/>
                </a:solidFill>
                <a:cs typeface="Times New Roman" pitchFamily="18" charset="0"/>
              </a:rPr>
              <a:t>    </a:t>
            </a:r>
            <a:r>
              <a:rPr lang="en-US" sz="2800">
                <a:solidFill>
                  <a:srgbClr val="000000"/>
                </a:solidFill>
                <a:cs typeface="Times New Roman" pitchFamily="18" charset="0"/>
              </a:rPr>
              <a:t/>
            </a:r>
            <a:br>
              <a:rPr lang="en-US" sz="2800">
                <a:solidFill>
                  <a:srgbClr val="000000"/>
                </a:solidFill>
                <a:cs typeface="Times New Roman" pitchFamily="18" charset="0"/>
              </a:rPr>
            </a:br>
            <a:r>
              <a:rPr lang="ar-SA" sz="2800" b="1">
                <a:solidFill>
                  <a:srgbClr val="000000"/>
                </a:solidFill>
              </a:rPr>
              <a:t>هو دخول مادة</a:t>
            </a:r>
            <a:r>
              <a:rPr lang="ar-SA" sz="2800" b="1">
                <a:solidFill>
                  <a:srgbClr val="000000"/>
                </a:solidFill>
                <a:cs typeface="Times New Roman" pitchFamily="18" charset="0"/>
              </a:rPr>
              <a:t> </a:t>
            </a:r>
            <a:r>
              <a:rPr lang="ar-SA" sz="2800" b="1">
                <a:solidFill>
                  <a:srgbClr val="000000"/>
                </a:solidFill>
              </a:rPr>
              <a:t>غريبة إلى الجسم بكميات كافية لتحدث خللاً في وظائف الأعضاء و يكون دخولها عن طريق</a:t>
            </a:r>
            <a:r>
              <a:rPr lang="ar-SA" sz="2800" b="1">
                <a:solidFill>
                  <a:srgbClr val="000000"/>
                </a:solidFill>
                <a:cs typeface="Times New Roman" pitchFamily="18" charset="0"/>
              </a:rPr>
              <a:t> </a:t>
            </a:r>
            <a:r>
              <a:rPr lang="ar-SA" sz="2800" b="1">
                <a:solidFill>
                  <a:srgbClr val="000000"/>
                </a:solidFill>
              </a:rPr>
              <a:t>البلع أو الاستنشاق أو الامتصاص بالجلد أو الحقن</a:t>
            </a:r>
            <a:r>
              <a:rPr lang="en-US" sz="2800" b="1">
                <a:solidFill>
                  <a:srgbClr val="000000"/>
                </a:solidFill>
                <a:cs typeface="Times New Roman" pitchFamily="18" charset="0"/>
              </a:rPr>
              <a:t>. </a:t>
            </a:r>
            <a:br>
              <a:rPr lang="en-US" sz="2800" b="1">
                <a:solidFill>
                  <a:srgbClr val="000000"/>
                </a:solidFill>
                <a:cs typeface="Times New Roman" pitchFamily="18" charset="0"/>
              </a:rPr>
            </a:br>
            <a:r>
              <a:rPr lang="en-US" sz="2800" b="1">
                <a:solidFill>
                  <a:srgbClr val="000000"/>
                </a:solidFill>
                <a:cs typeface="Times New Roman" pitchFamily="18" charset="0"/>
              </a:rPr>
              <a:t> </a:t>
            </a:r>
            <a:br>
              <a:rPr lang="en-US" sz="2800" b="1">
                <a:solidFill>
                  <a:srgbClr val="000000"/>
                </a:solidFill>
                <a:cs typeface="Times New Roman" pitchFamily="18" charset="0"/>
              </a:rPr>
            </a:br>
            <a:r>
              <a:rPr lang="en-US" sz="2800">
                <a:solidFill>
                  <a:srgbClr val="FF0000"/>
                </a:solidFill>
                <a:cs typeface="Times New Roman" pitchFamily="18" charset="0"/>
              </a:rPr>
              <a:t>• </a:t>
            </a:r>
            <a:r>
              <a:rPr lang="ar-SA" sz="2800" b="1">
                <a:solidFill>
                  <a:srgbClr val="FF0000"/>
                </a:solidFill>
              </a:rPr>
              <a:t>أعراض التسمم</a:t>
            </a:r>
            <a:r>
              <a:rPr lang="en-US" sz="2800" b="1">
                <a:solidFill>
                  <a:srgbClr val="FF0000"/>
                </a:solidFill>
                <a:cs typeface="Times New Roman" pitchFamily="18" charset="0"/>
              </a:rPr>
              <a:t> :</a:t>
            </a:r>
            <a:r>
              <a:rPr lang="en-US" sz="2800" b="1">
                <a:solidFill>
                  <a:srgbClr val="000000"/>
                </a:solidFill>
                <a:cs typeface="Times New Roman" pitchFamily="18" charset="0"/>
              </a:rPr>
              <a:t> </a:t>
            </a:r>
            <a:r>
              <a:rPr lang="en-US" sz="2800">
                <a:solidFill>
                  <a:srgbClr val="000000"/>
                </a:solidFill>
                <a:cs typeface="Times New Roman" pitchFamily="18" charset="0"/>
              </a:rPr>
              <a:t/>
            </a:r>
            <a:br>
              <a:rPr lang="en-US" sz="2800">
                <a:solidFill>
                  <a:srgbClr val="000000"/>
                </a:solidFill>
                <a:cs typeface="Times New Roman" pitchFamily="18" charset="0"/>
              </a:rPr>
            </a:br>
            <a:r>
              <a:rPr lang="ar-SA" sz="2800" b="1">
                <a:solidFill>
                  <a:srgbClr val="000000"/>
                </a:solidFill>
              </a:rPr>
              <a:t>حسب المادة السامة و لكن في الغالب تكون الأعراض التالية</a:t>
            </a:r>
            <a:r>
              <a:rPr lang="en-US" sz="2800" b="1">
                <a:solidFill>
                  <a:srgbClr val="000000"/>
                </a:solidFill>
                <a:cs typeface="Times New Roman" pitchFamily="18" charset="0"/>
              </a:rPr>
              <a:t> :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التوتر في النظر</a:t>
            </a:r>
            <a:r>
              <a:rPr lang="en-US" sz="2800" b="1">
                <a:solidFill>
                  <a:srgbClr val="000000"/>
                </a:solidFill>
                <a:cs typeface="Times New Roman" pitchFamily="18" charset="0"/>
              </a:rPr>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الغثيان وربما التقيؤ</a:t>
            </a:r>
            <a:r>
              <a:rPr lang="en-US" sz="2800" b="1">
                <a:solidFill>
                  <a:srgbClr val="000000"/>
                </a:solidFill>
                <a:cs typeface="Times New Roman" pitchFamily="18" charset="0"/>
              </a:rPr>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جرح أو جرحان في مكان</a:t>
            </a:r>
            <a:r>
              <a:rPr lang="ar-SA" sz="2800" b="1">
                <a:solidFill>
                  <a:srgbClr val="000000"/>
                </a:solidFill>
                <a:cs typeface="Times New Roman" pitchFamily="18" charset="0"/>
              </a:rPr>
              <a:t> </a:t>
            </a:r>
            <a:r>
              <a:rPr lang="ar-SA" sz="2800" b="1">
                <a:solidFill>
                  <a:srgbClr val="000000"/>
                </a:solidFill>
              </a:rPr>
              <a:t>العضة(السبب لدغة أفعى أو حشرة</a:t>
            </a:r>
            <a:r>
              <a:rPr lang="ar-SA" sz="2800" b="1">
                <a:solidFill>
                  <a:srgbClr val="000000"/>
                </a:solidFill>
                <a:cs typeface="Times New Roman" pitchFamily="18" charset="0"/>
              </a:rPr>
              <a:t>)</a:t>
            </a:r>
            <a:r>
              <a:rPr lang="en-US" sz="2800" b="1">
                <a:solidFill>
                  <a:srgbClr val="000000"/>
                </a:solidFill>
                <a:cs typeface="Times New Roman" pitchFamily="18" charset="0"/>
              </a:rPr>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آلام حادة</a:t>
            </a:r>
            <a:r>
              <a:rPr lang="en-US" sz="2800" b="1">
                <a:solidFill>
                  <a:srgbClr val="000000"/>
                </a:solidFill>
                <a:cs typeface="Times New Roman" pitchFamily="18" charset="0"/>
              </a:rPr>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تورم موضعي</a:t>
            </a:r>
            <a:r>
              <a:rPr lang="en-US" sz="2800" b="1">
                <a:solidFill>
                  <a:srgbClr val="000000"/>
                </a:solidFill>
                <a:cs typeface="Times New Roman" pitchFamily="18" charset="0"/>
              </a:rPr>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صعوبة التنفس أو ضعفه</a:t>
            </a:r>
            <a:r>
              <a:rPr lang="en-US" sz="2800" b="1">
                <a:solidFill>
                  <a:srgbClr val="000000"/>
                </a:solidFill>
                <a:cs typeface="Times New Roman" pitchFamily="18" charset="0"/>
              </a:rPr>
              <a:t/>
            </a:r>
            <a:br>
              <a:rPr lang="en-US" sz="2800" b="1">
                <a:solidFill>
                  <a:srgbClr val="000000"/>
                </a:solidFill>
                <a:cs typeface="Times New Roman" pitchFamily="18" charset="0"/>
              </a:rPr>
            </a:br>
            <a:r>
              <a:rPr lang="en-US" sz="2800" b="1">
                <a:solidFill>
                  <a:srgbClr val="000000"/>
                </a:solidFill>
                <a:cs typeface="Times New Roman" pitchFamily="18" charset="0"/>
              </a:rPr>
              <a:t>o    </a:t>
            </a:r>
            <a:r>
              <a:rPr lang="ar-SA" sz="2800" b="1">
                <a:solidFill>
                  <a:srgbClr val="000000"/>
                </a:solidFill>
              </a:rPr>
              <a:t>علامات الصدمة ( أهمها العرق البارد و الشحوب</a:t>
            </a:r>
            <a:r>
              <a:rPr lang="en-US" sz="3200" b="1">
                <a:solidFill>
                  <a:srgbClr val="000000"/>
                </a:solidFill>
                <a:cs typeface="Times New Roman" pitchFamily="18" charset="0"/>
              </a:rPr>
              <a:t> </a:t>
            </a:r>
            <a:r>
              <a:rPr lang="ar-SA" sz="3200" b="1">
                <a:solidFill>
                  <a:srgbClr val="000000"/>
                </a:solidFill>
                <a:cs typeface="Times New Roman" pitchFamily="18" charset="0"/>
              </a:rPr>
              <a:t>)</a:t>
            </a:r>
            <a:r>
              <a:rPr lang="en-US" sz="3200" b="1">
                <a:solidFill>
                  <a:srgbClr val="000000"/>
                </a:solidFill>
                <a:cs typeface="Times New Roman" pitchFamily="18" charset="0"/>
              </a:rPr>
              <a:t> </a:t>
            </a:r>
            <a:endParaRPr lang="en-US" sz="3200" b="1">
              <a:ea typeface="Majalla UI"/>
              <a:cs typeface="Majalla UI"/>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0" y="184150"/>
            <a:ext cx="9906000" cy="6126163"/>
          </a:xfrm>
          <a:prstGeom prst="rect">
            <a:avLst/>
          </a:prstGeom>
          <a:noFill/>
          <a:ln w="9525">
            <a:noFill/>
            <a:miter lim="800000"/>
            <a:headEnd/>
            <a:tailEnd/>
          </a:ln>
        </p:spPr>
        <p:txBody>
          <a:bodyPr anchor="ctr">
            <a:spAutoFit/>
          </a:bodyPr>
          <a:lstStyle/>
          <a:p>
            <a:pPr algn="r" rtl="1" eaLnBrk="0" hangingPunct="0"/>
            <a:r>
              <a:rPr lang="ar-SA" sz="3200" b="1">
                <a:solidFill>
                  <a:srgbClr val="FF0000"/>
                </a:solidFill>
                <a:cs typeface="Times New Roman" pitchFamily="18" charset="0"/>
              </a:rPr>
              <a:t>علاج السموم</a:t>
            </a:r>
            <a:r>
              <a:rPr lang="en-US" sz="2400" b="1">
                <a:solidFill>
                  <a:srgbClr val="000000"/>
                </a:solidFill>
                <a:cs typeface="Times New Roman" pitchFamily="18" charset="0"/>
              </a:rPr>
              <a:t> :</a:t>
            </a:r>
            <a:br>
              <a:rPr lang="en-US" sz="2400" b="1">
                <a:solidFill>
                  <a:srgbClr val="000000"/>
                </a:solidFill>
                <a:cs typeface="Times New Roman" pitchFamily="18" charset="0"/>
              </a:rPr>
            </a:br>
            <a:r>
              <a:rPr lang="en-US" sz="2400">
                <a:solidFill>
                  <a:srgbClr val="000000"/>
                </a:solidFill>
                <a:cs typeface="Times New Roman" pitchFamily="18" charset="0"/>
              </a:rPr>
              <a:t>•</a:t>
            </a:r>
            <a:r>
              <a:rPr lang="en-US" sz="2400" b="1">
                <a:solidFill>
                  <a:srgbClr val="000000"/>
                </a:solidFill>
                <a:cs typeface="Times New Roman" pitchFamily="18" charset="0"/>
              </a:rPr>
              <a:t> </a:t>
            </a:r>
            <a:r>
              <a:rPr lang="ar-SA" sz="2400" b="1">
                <a:solidFill>
                  <a:srgbClr val="000000"/>
                </a:solidFill>
                <a:cs typeface="Times New Roman" pitchFamily="18" charset="0"/>
              </a:rPr>
              <a:t>التسمم الغذائي و الدوائي ( البلع) : حث المصاب على التق</a:t>
            </a:r>
            <a:r>
              <a:rPr lang="ar-EG" sz="2400" b="1">
                <a:solidFill>
                  <a:srgbClr val="000000"/>
                </a:solidFill>
                <a:cs typeface="Times New Roman" pitchFamily="18" charset="0"/>
              </a:rPr>
              <a:t>ي</a:t>
            </a:r>
            <a:r>
              <a:rPr lang="ar-SA" sz="2400" b="1">
                <a:solidFill>
                  <a:srgbClr val="000000"/>
                </a:solidFill>
                <a:cs typeface="Times New Roman" pitchFamily="18" charset="0"/>
              </a:rPr>
              <a:t>ئ إن كان واعياً واطلب المساعدة</a:t>
            </a:r>
            <a:r>
              <a:rPr lang="en-US" sz="2400" b="1">
                <a:solidFill>
                  <a:srgbClr val="000000"/>
                </a:solidFill>
                <a:cs typeface="Times New Roman" pitchFamily="18" charset="0"/>
              </a:rPr>
              <a:t> .</a:t>
            </a:r>
            <a:br>
              <a:rPr lang="en-US" sz="2400" b="1">
                <a:solidFill>
                  <a:srgbClr val="000000"/>
                </a:solidFill>
                <a:cs typeface="Times New Roman" pitchFamily="18" charset="0"/>
              </a:rPr>
            </a:br>
            <a:r>
              <a:rPr lang="en-US" sz="2400" b="1">
                <a:solidFill>
                  <a:srgbClr val="000000"/>
                </a:solidFill>
                <a:cs typeface="Times New Roman" pitchFamily="18" charset="0"/>
              </a:rPr>
              <a:t>• </a:t>
            </a:r>
            <a:r>
              <a:rPr lang="ar-SA" sz="2400" b="1">
                <a:solidFill>
                  <a:srgbClr val="000000"/>
                </a:solidFill>
                <a:cs typeface="Times New Roman" pitchFamily="18" charset="0"/>
              </a:rPr>
              <a:t>التسمم بمواد بترولية و </a:t>
            </a:r>
            <a:r>
              <a:rPr lang="ar-SA" sz="2400" b="1">
                <a:solidFill>
                  <a:srgbClr val="000000"/>
                </a:solidFill>
              </a:rPr>
              <a:t>كيميائية حارقة:اسق المصاب بضع أكواب من الحليب أو الماء و حاول منعه من التقيؤ  ثم</a:t>
            </a:r>
            <a:r>
              <a:rPr lang="ar-SA" sz="2400" b="1">
                <a:solidFill>
                  <a:srgbClr val="000000"/>
                </a:solidFill>
                <a:cs typeface="Times New Roman" pitchFamily="18" charset="0"/>
              </a:rPr>
              <a:t> </a:t>
            </a:r>
            <a:r>
              <a:rPr lang="ar-SA" sz="2400" b="1">
                <a:solidFill>
                  <a:srgbClr val="000000"/>
                </a:solidFill>
              </a:rPr>
              <a:t>طلب المساعدة</a:t>
            </a:r>
            <a:r>
              <a:rPr lang="en-US" sz="2400" b="1">
                <a:solidFill>
                  <a:srgbClr val="000000"/>
                </a:solidFill>
                <a:cs typeface="Times New Roman" pitchFamily="18" charset="0"/>
              </a:rPr>
              <a:t>. </a:t>
            </a:r>
            <a:br>
              <a:rPr lang="en-US" sz="2400" b="1">
                <a:solidFill>
                  <a:srgbClr val="000000"/>
                </a:solidFill>
                <a:cs typeface="Times New Roman" pitchFamily="18" charset="0"/>
              </a:rPr>
            </a:br>
            <a:r>
              <a:rPr lang="en-US" sz="2400" b="1">
                <a:solidFill>
                  <a:srgbClr val="000000"/>
                </a:solidFill>
                <a:cs typeface="Times New Roman" pitchFamily="18" charset="0"/>
              </a:rPr>
              <a:t>• </a:t>
            </a:r>
            <a:r>
              <a:rPr lang="ar-SA" sz="2400" b="1">
                <a:solidFill>
                  <a:srgbClr val="000000"/>
                </a:solidFill>
              </a:rPr>
              <a:t>التسمم بالاستنشاق : هوِ المكان و أزل الخطر إن أمكن أو انقل</a:t>
            </a:r>
            <a:r>
              <a:rPr lang="ar-SA" sz="2400" b="1">
                <a:solidFill>
                  <a:srgbClr val="000000"/>
                </a:solidFill>
                <a:cs typeface="Times New Roman" pitchFamily="18" charset="0"/>
              </a:rPr>
              <a:t> </a:t>
            </a:r>
            <a:r>
              <a:rPr lang="ar-SA" sz="2400" b="1">
                <a:solidFill>
                  <a:srgbClr val="000000"/>
                </a:solidFill>
              </a:rPr>
              <a:t>المصاب إلى الهواء النقي و قم بالإنعاش القلبي الرئوي إن لزم</a:t>
            </a:r>
            <a:r>
              <a:rPr lang="en-US" sz="2400" b="1">
                <a:solidFill>
                  <a:srgbClr val="000000"/>
                </a:solidFill>
                <a:cs typeface="Times New Roman" pitchFamily="18" charset="0"/>
              </a:rPr>
              <a:t/>
            </a:r>
            <a:br>
              <a:rPr lang="en-US" sz="2400" b="1">
                <a:solidFill>
                  <a:srgbClr val="000000"/>
                </a:solidFill>
                <a:cs typeface="Times New Roman" pitchFamily="18" charset="0"/>
              </a:rPr>
            </a:br>
            <a:r>
              <a:rPr lang="en-US" sz="2400" b="1">
                <a:solidFill>
                  <a:srgbClr val="000000"/>
                </a:solidFill>
                <a:cs typeface="Times New Roman" pitchFamily="18" charset="0"/>
              </a:rPr>
              <a:t>• </a:t>
            </a:r>
            <a:r>
              <a:rPr lang="ar-SA" sz="2400" b="1">
                <a:solidFill>
                  <a:srgbClr val="000000"/>
                </a:solidFill>
              </a:rPr>
              <a:t>التسمم عن طريق</a:t>
            </a:r>
            <a:r>
              <a:rPr lang="ar-SA" sz="2400" b="1">
                <a:solidFill>
                  <a:srgbClr val="000000"/>
                </a:solidFill>
                <a:cs typeface="Times New Roman" pitchFamily="18" charset="0"/>
              </a:rPr>
              <a:t> </a:t>
            </a:r>
            <a:r>
              <a:rPr lang="ar-SA" sz="2400" b="1">
                <a:solidFill>
                  <a:srgbClr val="000000"/>
                </a:solidFill>
              </a:rPr>
              <a:t>الجلد : اغسل الموضع بالماء و الصابون و ماء جاري لمدة 20 دقيقة ( أحم نفسك بارتداء</a:t>
            </a:r>
            <a:r>
              <a:rPr lang="ar-SA" sz="2400" b="1">
                <a:solidFill>
                  <a:srgbClr val="000000"/>
                </a:solidFill>
                <a:cs typeface="Times New Roman" pitchFamily="18" charset="0"/>
              </a:rPr>
              <a:t> </a:t>
            </a:r>
            <a:r>
              <a:rPr lang="ar-SA" sz="2400" b="1">
                <a:solidFill>
                  <a:srgbClr val="000000"/>
                </a:solidFill>
              </a:rPr>
              <a:t>قفازات واقية</a:t>
            </a:r>
            <a:r>
              <a:rPr lang="ar-SA" sz="2400" b="1">
                <a:solidFill>
                  <a:srgbClr val="000000"/>
                </a:solidFill>
                <a:cs typeface="Times New Roman" pitchFamily="18" charset="0"/>
              </a:rPr>
              <a:t>)</a:t>
            </a:r>
            <a:r>
              <a:rPr lang="en-US" sz="2400" b="1">
                <a:solidFill>
                  <a:srgbClr val="000000"/>
                </a:solidFill>
                <a:cs typeface="Times New Roman" pitchFamily="18" charset="0"/>
              </a:rPr>
              <a:t/>
            </a:r>
            <a:br>
              <a:rPr lang="en-US" sz="2400" b="1">
                <a:solidFill>
                  <a:srgbClr val="000000"/>
                </a:solidFill>
                <a:cs typeface="Times New Roman" pitchFamily="18" charset="0"/>
              </a:rPr>
            </a:br>
            <a:r>
              <a:rPr lang="en-US" sz="2400" b="1">
                <a:solidFill>
                  <a:srgbClr val="000000"/>
                </a:solidFill>
                <a:cs typeface="Times New Roman" pitchFamily="18" charset="0"/>
              </a:rPr>
              <a:t>• </a:t>
            </a:r>
            <a:r>
              <a:rPr lang="ar-SA" sz="2400" b="1">
                <a:solidFill>
                  <a:srgbClr val="000000"/>
                </a:solidFill>
              </a:rPr>
              <a:t>التسمم بالحقن مثل( عضة الأفاعي و لدغة العقرب</a:t>
            </a:r>
            <a:r>
              <a:rPr lang="ar-SA" sz="2400" b="1">
                <a:solidFill>
                  <a:srgbClr val="000000"/>
                </a:solidFill>
                <a:cs typeface="Times New Roman" pitchFamily="18" charset="0"/>
              </a:rPr>
              <a:t>)</a:t>
            </a:r>
            <a:r>
              <a:rPr lang="en-US" sz="2400" b="1">
                <a:solidFill>
                  <a:srgbClr val="000000"/>
                </a:solidFill>
                <a:cs typeface="Times New Roman" pitchFamily="18" charset="0"/>
              </a:rPr>
              <a:t> </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تيقن من</a:t>
            </a:r>
            <a:r>
              <a:rPr lang="ar-SA" sz="2400" b="1">
                <a:solidFill>
                  <a:srgbClr val="000000"/>
                </a:solidFill>
                <a:cs typeface="Times New Roman" pitchFamily="18" charset="0"/>
              </a:rPr>
              <a:t> </a:t>
            </a:r>
            <a:r>
              <a:rPr lang="ar-SA" sz="2400" b="1">
                <a:solidFill>
                  <a:srgbClr val="000000"/>
                </a:solidFill>
              </a:rPr>
              <a:t>حالة اللسعة</a:t>
            </a:r>
            <a:r>
              <a:rPr lang="en-US" sz="2400" b="1">
                <a:solidFill>
                  <a:srgbClr val="000000"/>
                </a:solidFill>
                <a:cs typeface="Times New Roman" pitchFamily="18" charset="0"/>
              </a:rPr>
              <a:t>.</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ضع المصاب في راحة تامة</a:t>
            </a:r>
            <a:r>
              <a:rPr lang="en-US" sz="2400" b="1">
                <a:solidFill>
                  <a:srgbClr val="000000"/>
                </a:solidFill>
                <a:cs typeface="Times New Roman" pitchFamily="18" charset="0"/>
              </a:rPr>
              <a:t>.</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ثبت العضو المصاب</a:t>
            </a:r>
            <a:r>
              <a:rPr lang="en-US" sz="2400" b="1">
                <a:solidFill>
                  <a:srgbClr val="000000"/>
                </a:solidFill>
                <a:cs typeface="Times New Roman" pitchFamily="18" charset="0"/>
              </a:rPr>
              <a:t>.</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طمئن</a:t>
            </a:r>
            <a:r>
              <a:rPr lang="ar-SA" sz="2400" b="1">
                <a:solidFill>
                  <a:srgbClr val="000000"/>
                </a:solidFill>
                <a:cs typeface="Times New Roman" pitchFamily="18" charset="0"/>
              </a:rPr>
              <a:t> </a:t>
            </a:r>
            <a:r>
              <a:rPr lang="ar-SA" sz="2400" b="1">
                <a:solidFill>
                  <a:srgbClr val="000000"/>
                </a:solidFill>
              </a:rPr>
              <a:t>المصاب</a:t>
            </a:r>
            <a:r>
              <a:rPr lang="en-US" sz="2400" b="1">
                <a:solidFill>
                  <a:srgbClr val="000000"/>
                </a:solidFill>
                <a:cs typeface="Times New Roman" pitchFamily="18" charset="0"/>
              </a:rPr>
              <a:t>.</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راقب حالة المصاب</a:t>
            </a:r>
            <a:r>
              <a:rPr lang="en-US" sz="2400" b="1">
                <a:solidFill>
                  <a:srgbClr val="000000"/>
                </a:solidFill>
                <a:cs typeface="Times New Roman" pitchFamily="18" charset="0"/>
              </a:rPr>
              <a:t>.</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طهر الجرح</a:t>
            </a:r>
            <a:r>
              <a:rPr lang="en-US" sz="2400" b="1">
                <a:solidFill>
                  <a:srgbClr val="000000"/>
                </a:solidFill>
                <a:cs typeface="Times New Roman" pitchFamily="18" charset="0"/>
              </a:rPr>
              <a:t>.</a:t>
            </a:r>
            <a:br>
              <a:rPr lang="en-US" sz="2400" b="1">
                <a:solidFill>
                  <a:srgbClr val="000000"/>
                </a:solidFill>
                <a:cs typeface="Times New Roman" pitchFamily="18" charset="0"/>
              </a:rPr>
            </a:br>
            <a:r>
              <a:rPr lang="en-US" sz="2400" b="1">
                <a:solidFill>
                  <a:srgbClr val="000000"/>
                </a:solidFill>
                <a:cs typeface="Times New Roman" pitchFamily="18" charset="0"/>
              </a:rPr>
              <a:t>o </a:t>
            </a:r>
            <a:r>
              <a:rPr lang="ar-SA" sz="2400" b="1">
                <a:solidFill>
                  <a:srgbClr val="000000"/>
                </a:solidFill>
              </a:rPr>
              <a:t>انقل المصاب إلى المستشفى مع</a:t>
            </a:r>
            <a:r>
              <a:rPr lang="ar-SA" sz="2400" b="1">
                <a:solidFill>
                  <a:srgbClr val="000000"/>
                </a:solidFill>
                <a:cs typeface="Times New Roman" pitchFamily="18" charset="0"/>
              </a:rPr>
              <a:t> </a:t>
            </a:r>
            <a:r>
              <a:rPr lang="ar-SA" sz="2400" b="1">
                <a:solidFill>
                  <a:srgbClr val="000000"/>
                </a:solidFill>
              </a:rPr>
              <a:t>تبريد الجرح</a:t>
            </a:r>
            <a:r>
              <a:rPr lang="en-US" sz="2400">
                <a:solidFill>
                  <a:srgbClr val="000000"/>
                </a:solidFill>
                <a:cs typeface="Times New Roman" pitchFamily="18" charset="0"/>
              </a:rPr>
              <a:t>.</a:t>
            </a:r>
            <a:endParaRPr lang="en-US" sz="2400">
              <a:ea typeface="Majalla UI"/>
              <a:cs typeface="Majalla UI"/>
            </a:endParaRPr>
          </a:p>
        </p:txBody>
      </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2708275" y="481013"/>
            <a:ext cx="6965950" cy="5157787"/>
          </a:xfrm>
          <a:prstGeom prst="rect">
            <a:avLst/>
          </a:prstGeom>
          <a:solidFill>
            <a:schemeClr val="tx2">
              <a:lumMod val="40000"/>
              <a:lumOff val="60000"/>
            </a:schemeClr>
          </a:solidFill>
          <a:ln w="9525">
            <a:solidFill>
              <a:schemeClr val="bg1"/>
            </a:solidFill>
            <a:miter lim="800000"/>
            <a:headEnd/>
            <a:tailEnd/>
          </a:ln>
          <a:effectLst/>
        </p:spPr>
        <p:txBody>
          <a:bodyPr anchor="ctr">
            <a:spAutoFit/>
          </a:bodyPr>
          <a:lstStyle/>
          <a:p>
            <a:pPr algn="r" rtl="1" eaLnBrk="0" hangingPunct="0">
              <a:defRPr/>
            </a:pPr>
            <a:r>
              <a:rPr lang="en-US" sz="1000" b="1">
                <a:solidFill>
                  <a:srgbClr val="008000"/>
                </a:solidFill>
                <a:cs typeface="Times New Roman" pitchFamily="18" charset="0"/>
              </a:rPr>
              <a:t>•</a:t>
            </a:r>
            <a:r>
              <a:rPr lang="en-US" sz="3200" b="1">
                <a:solidFill>
                  <a:srgbClr val="008000"/>
                </a:solidFill>
                <a:cs typeface="Times New Roman" pitchFamily="18" charset="0"/>
              </a:rPr>
              <a:t> </a:t>
            </a:r>
            <a:r>
              <a:rPr lang="ar-SA" sz="3200" b="1">
                <a:solidFill>
                  <a:srgbClr val="FFFF00"/>
                </a:solidFill>
                <a:cs typeface="Times New Roman" pitchFamily="18" charset="0"/>
              </a:rPr>
              <a:t>كن دائماً مستعداً للوقاية من الإصابات</a:t>
            </a:r>
            <a:r>
              <a:rPr lang="en-US" sz="3200" b="1">
                <a:solidFill>
                  <a:srgbClr val="FFFF00"/>
                </a:solidFill>
                <a:cs typeface="Times New Roman" pitchFamily="18" charset="0"/>
              </a:rPr>
              <a:t> : </a:t>
            </a:r>
            <a:br>
              <a:rPr lang="en-US" sz="3200" b="1">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معدات مكافئة للعمل</a:t>
            </a:r>
            <a:r>
              <a:rPr lang="en-US" sz="3200">
                <a:solidFill>
                  <a:srgbClr val="FFFF00"/>
                </a:solidFill>
                <a:cs typeface="Times New Roman" pitchFamily="18" charset="0"/>
              </a:rPr>
              <a:t>. </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لباس خاص للعمل</a:t>
            </a:r>
            <a:r>
              <a:rPr lang="en-US" sz="3200">
                <a:solidFill>
                  <a:srgbClr val="FFFF00"/>
                </a:solidFill>
                <a:cs typeface="Times New Roman" pitchFamily="18" charset="0"/>
              </a:rPr>
              <a:t>.</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نظافة الجسم و المحيط والمسكن و اللباس</a:t>
            </a:r>
            <a:r>
              <a:rPr lang="en-US" sz="3200">
                <a:solidFill>
                  <a:srgbClr val="FFFF00"/>
                </a:solidFill>
                <a:cs typeface="Times New Roman" pitchFamily="18" charset="0"/>
              </a:rPr>
              <a:t>. </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الاهتمام</a:t>
            </a:r>
            <a:r>
              <a:rPr lang="ar-SA" sz="3200">
                <a:solidFill>
                  <a:srgbClr val="FFFF00"/>
                </a:solidFill>
                <a:cs typeface="Times New Roman" pitchFamily="18" charset="0"/>
              </a:rPr>
              <a:t> </a:t>
            </a:r>
            <a:r>
              <a:rPr lang="ar-SA" sz="3200">
                <a:solidFill>
                  <a:srgbClr val="FFFF00"/>
                </a:solidFill>
              </a:rPr>
              <a:t>بالحيوانات المنزلية</a:t>
            </a:r>
            <a:r>
              <a:rPr lang="en-US" sz="3200">
                <a:solidFill>
                  <a:srgbClr val="FFFF00"/>
                </a:solidFill>
                <a:cs typeface="Times New Roman" pitchFamily="18" charset="0"/>
              </a:rPr>
              <a:t>.</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القضاء على القوارض</a:t>
            </a:r>
            <a:r>
              <a:rPr lang="en-US" sz="3200">
                <a:solidFill>
                  <a:srgbClr val="FFFF00"/>
                </a:solidFill>
                <a:cs typeface="Times New Roman" pitchFamily="18" charset="0"/>
              </a:rPr>
              <a:t>.</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القضاء على</a:t>
            </a:r>
            <a:r>
              <a:rPr lang="ar-SA" sz="3200">
                <a:solidFill>
                  <a:srgbClr val="FFFF00"/>
                </a:solidFill>
                <a:cs typeface="Times New Roman" pitchFamily="18" charset="0"/>
              </a:rPr>
              <a:t> </a:t>
            </a:r>
            <a:r>
              <a:rPr lang="ar-SA" sz="3200">
                <a:solidFill>
                  <a:srgbClr val="FFFF00"/>
                </a:solidFill>
              </a:rPr>
              <a:t>الحشرات</a:t>
            </a:r>
            <a:r>
              <a:rPr lang="en-US" sz="3200">
                <a:solidFill>
                  <a:srgbClr val="FFFF00"/>
                </a:solidFill>
                <a:cs typeface="Times New Roman" pitchFamily="18" charset="0"/>
              </a:rPr>
              <a:t>.</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الاهتمام بالتخلص من القمامة</a:t>
            </a:r>
            <a:r>
              <a:rPr lang="en-US" sz="3200">
                <a:solidFill>
                  <a:srgbClr val="FFFF00"/>
                </a:solidFill>
                <a:cs typeface="Times New Roman" pitchFamily="18" charset="0"/>
              </a:rPr>
              <a:t>.</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الاستحمام باستمرار</a:t>
            </a:r>
            <a:r>
              <a:rPr lang="en-US" sz="3200">
                <a:solidFill>
                  <a:srgbClr val="FFFF00"/>
                </a:solidFill>
                <a:cs typeface="Times New Roman" pitchFamily="18" charset="0"/>
              </a:rPr>
              <a:t>.</a:t>
            </a:r>
            <a:br>
              <a:rPr lang="en-US" sz="3200">
                <a:solidFill>
                  <a:srgbClr val="FFFF00"/>
                </a:solidFill>
                <a:cs typeface="Times New Roman" pitchFamily="18" charset="0"/>
              </a:rPr>
            </a:br>
            <a:r>
              <a:rPr lang="en-US" sz="3200">
                <a:solidFill>
                  <a:srgbClr val="FFFF00"/>
                </a:solidFill>
                <a:cs typeface="Times New Roman" pitchFamily="18" charset="0"/>
              </a:rPr>
              <a:t>• </a:t>
            </a:r>
            <a:r>
              <a:rPr lang="ar-SA" sz="3200">
                <a:solidFill>
                  <a:srgbClr val="FFFF00"/>
                </a:solidFill>
              </a:rPr>
              <a:t>العناية</a:t>
            </a:r>
            <a:r>
              <a:rPr lang="ar-SA" sz="3200">
                <a:solidFill>
                  <a:srgbClr val="FFFF00"/>
                </a:solidFill>
                <a:cs typeface="Times New Roman" pitchFamily="18" charset="0"/>
              </a:rPr>
              <a:t> </a:t>
            </a:r>
            <a:r>
              <a:rPr lang="ar-SA" sz="3200">
                <a:solidFill>
                  <a:srgbClr val="FFFF00"/>
                </a:solidFill>
              </a:rPr>
              <a:t>والمراقبة الجيدة للأطفال</a:t>
            </a:r>
            <a:r>
              <a:rPr lang="en-US" sz="3200">
                <a:solidFill>
                  <a:srgbClr val="FFFF00"/>
                </a:solidFill>
                <a:cs typeface="Times New Roman" pitchFamily="18" charset="0"/>
              </a:rPr>
              <a:t>.</a:t>
            </a:r>
          </a:p>
          <a:p>
            <a:pPr eaLnBrk="0" hangingPunct="0">
              <a:defRPr/>
            </a:pPr>
            <a:r>
              <a:rPr lang="en-US" sz="1200">
                <a:solidFill>
                  <a:srgbClr val="FFFF00"/>
                </a:solidFill>
                <a:cs typeface="Times New Roman" pitchFamily="18" charset="0"/>
              </a:rPr>
              <a:t> </a:t>
            </a:r>
            <a:endParaRPr lang="en-US">
              <a:solidFill>
                <a:srgbClr val="FFFF00"/>
              </a:solidFill>
              <a:ea typeface="Majalla UI"/>
              <a:cs typeface="Majalla UI"/>
            </a:endParaRPr>
          </a:p>
        </p:txBody>
      </p:sp>
      <p:pic>
        <p:nvPicPr>
          <p:cNvPr id="51203" name="Picture 135" descr="mhtml:file://E:\first%20aids\مطوية%20الإسعافات%20الأولية.mht!http://www.qrcs.org/Arabic/What_We_Do/Health_Care/PublishingImages/28.jpg"/>
          <p:cNvPicPr>
            <a:picLocks noChangeAspect="1" noChangeArrowheads="1"/>
          </p:cNvPicPr>
          <p:nvPr/>
        </p:nvPicPr>
        <p:blipFill>
          <a:blip r:embed="rId2" cstate="print"/>
          <a:srcRect/>
          <a:stretch>
            <a:fillRect/>
          </a:stretch>
        </p:blipFill>
        <p:spPr bwMode="auto">
          <a:xfrm>
            <a:off x="541338" y="142875"/>
            <a:ext cx="2089150" cy="2714625"/>
          </a:xfrm>
          <a:prstGeom prst="rect">
            <a:avLst/>
          </a:prstGeom>
          <a:noFill/>
          <a:ln w="9525">
            <a:noFill/>
            <a:miter lim="800000"/>
            <a:headEnd/>
            <a:tailEnd/>
          </a:ln>
        </p:spPr>
      </p:pic>
      <p:sp>
        <p:nvSpPr>
          <p:cNvPr id="51204" name="Rectangle 3"/>
          <p:cNvSpPr>
            <a:spLocks noChangeArrowheads="1"/>
          </p:cNvSpPr>
          <p:nvPr/>
        </p:nvSpPr>
        <p:spPr bwMode="auto">
          <a:xfrm>
            <a:off x="0" y="1079500"/>
            <a:ext cx="223838" cy="260350"/>
          </a:xfrm>
          <a:prstGeom prst="rect">
            <a:avLst/>
          </a:prstGeom>
          <a:noFill/>
          <a:ln w="9525">
            <a:noFill/>
            <a:miter lim="800000"/>
            <a:headEnd/>
            <a:tailEnd/>
          </a:ln>
        </p:spPr>
        <p:txBody>
          <a:bodyPr wrap="none" anchor="ctr">
            <a:spAutoFit/>
          </a:bodyPr>
          <a:lstStyle/>
          <a:p>
            <a:pPr eaLnBrk="0" hangingPunct="0"/>
            <a:r>
              <a:rPr lang="en-US" sz="1100">
                <a:ea typeface="Majalla UI"/>
                <a:cs typeface="Majalla UI"/>
              </a:rPr>
              <a:t> </a:t>
            </a:r>
            <a:endParaRPr lang="en-US">
              <a:ea typeface="Majalla UI"/>
              <a:cs typeface="Majalla UI"/>
            </a:endParaRPr>
          </a:p>
        </p:txBody>
      </p:sp>
    </p:spTree>
  </p:cSld>
  <p:clrMapOvr>
    <a:masterClrMapping/>
  </p:clrMapOvr>
  <p:transition>
    <p:wedg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863850" y="571500"/>
            <a:ext cx="6810375" cy="1651000"/>
          </a:xfrm>
          <a:prstGeom prst="rect">
            <a:avLst/>
          </a:prstGeom>
          <a:noFill/>
          <a:ln w="9525">
            <a:noFill/>
            <a:miter lim="800000"/>
            <a:headEnd/>
            <a:tailEnd/>
          </a:ln>
        </p:spPr>
        <p:txBody>
          <a:bodyPr lIns="0" tIns="0" rIns="0" bIns="0" anchor="ctr"/>
          <a:lstStyle/>
          <a:p>
            <a:pPr algn="r" rtl="1">
              <a:lnSpc>
                <a:spcPct val="150000"/>
              </a:lnSpc>
              <a:spcAft>
                <a:spcPts val="1000"/>
              </a:spcAft>
              <a:buClr>
                <a:schemeClr val="hlink"/>
              </a:buClr>
              <a:buSzPct val="70000"/>
              <a:defRPr/>
            </a:pPr>
            <a:r>
              <a:rPr lang="ar-SA" sz="2000" b="1" dirty="0">
                <a:effectLst>
                  <a:outerShdw blurRad="38100" dist="38100" dir="2700000" algn="tl">
                    <a:srgbClr val="000000"/>
                  </a:outerShdw>
                </a:effectLst>
                <a:latin typeface="Times New Roman" pitchFamily="18" charset="0"/>
                <a:ea typeface="Times New Roman" pitchFamily="18" charset="0"/>
                <a:cs typeface="Arabic Transparent" pitchFamily="2" charset="-78"/>
              </a:rPr>
              <a:t> (النحل- الدبور</a:t>
            </a:r>
            <a:r>
              <a:rPr lang="en-US" sz="2000" b="1" dirty="0">
                <a:effectLst>
                  <a:outerShdw blurRad="38100" dist="38100" dir="2700000" algn="tl">
                    <a:srgbClr val="000000"/>
                  </a:outerShdw>
                </a:effectLst>
                <a:latin typeface="Times New Roman" pitchFamily="18" charset="0"/>
                <a:ea typeface="Times New Roman" pitchFamily="18" charset="0"/>
                <a:cs typeface="Arabic Transparent" pitchFamily="2" charset="-78"/>
              </a:rPr>
              <a:t>: </a:t>
            </a:r>
            <a:r>
              <a:rPr lang="en-US" sz="2000" dirty="0">
                <a:effectLst>
                  <a:outerShdw blurRad="38100" dist="38100" dir="2700000" algn="tl">
                    <a:srgbClr val="000000"/>
                  </a:outerShdw>
                </a:effectLst>
                <a:latin typeface="Times New Roman" pitchFamily="18" charset="0"/>
                <a:cs typeface="Times New Roman" pitchFamily="18" charset="0"/>
              </a:rPr>
              <a:t/>
            </a:r>
            <a:br>
              <a:rPr lang="en-US" sz="2000" dirty="0">
                <a:effectLst>
                  <a:outerShdw blurRad="38100" dist="38100" dir="2700000" algn="tl">
                    <a:srgbClr val="000000"/>
                  </a:outerShdw>
                </a:effectLst>
                <a:latin typeface="Times New Roman" pitchFamily="18" charset="0"/>
                <a:cs typeface="Times New Roman" pitchFamily="18" charset="0"/>
              </a:rPr>
            </a:br>
            <a:r>
              <a:rPr lang="en-US" sz="2000" b="1" dirty="0">
                <a:effectLst>
                  <a:outerShdw blurRad="38100" dist="38100" dir="2700000" algn="tl">
                    <a:srgbClr val="000000"/>
                  </a:outerShdw>
                </a:effectLst>
                <a:latin typeface="Times New Roman" pitchFamily="18" charset="0"/>
                <a:cs typeface="Arabic Transparent" pitchFamily="2" charset="-78"/>
              </a:rPr>
              <a:t>- </a:t>
            </a:r>
            <a:r>
              <a:rPr lang="ar-SA" sz="2000" b="1" dirty="0">
                <a:effectLst>
                  <a:outerShdw blurRad="38100" dist="38100" dir="2700000" algn="tl">
                    <a:srgbClr val="000000"/>
                  </a:outerShdw>
                </a:effectLst>
                <a:latin typeface="Times New Roman" pitchFamily="18" charset="0"/>
                <a:cs typeface="Arabic Transparent" pitchFamily="2" charset="-78"/>
              </a:rPr>
              <a:t>تختلف درجة الحساسية من لدغة الحشرات من شخص</a:t>
            </a:r>
            <a:r>
              <a:rPr lang="ar-SA" sz="2000" b="1" dirty="0">
                <a:effectLst>
                  <a:outerShdw blurRad="38100" dist="38100" dir="2700000" algn="tl">
                    <a:srgbClr val="000000"/>
                  </a:outerShdw>
                </a:effectLst>
                <a:cs typeface="Arabic Transparent" pitchFamily="2" charset="-78"/>
              </a:rPr>
              <a:t> </a:t>
            </a:r>
            <a:r>
              <a:rPr lang="ar-SA" sz="2000" b="1" dirty="0">
                <a:effectLst>
                  <a:outerShdw blurRad="38100" dist="38100" dir="2700000" algn="tl">
                    <a:srgbClr val="000000"/>
                  </a:outerShdw>
                </a:effectLst>
                <a:latin typeface="Times New Roman" pitchFamily="18" charset="0"/>
                <a:cs typeface="Arabic Transparent" pitchFamily="2" charset="-78"/>
              </a:rPr>
              <a:t>إلي آخر. فمعظم الناس ليس لديهم حساسية</a:t>
            </a:r>
            <a:r>
              <a:rPr lang="ar-SA" sz="2000" b="1" dirty="0">
                <a:effectLst>
                  <a:outerShdw blurRad="38100" dist="38100" dir="2700000" algn="tl">
                    <a:srgbClr val="000000"/>
                  </a:outerShdw>
                </a:effectLst>
                <a:cs typeface="Majalla UI"/>
              </a:rPr>
              <a:t> </a:t>
            </a:r>
            <a:r>
              <a:rPr lang="ar-SA" sz="2000" b="1" dirty="0">
                <a:effectLst>
                  <a:outerShdw blurRad="38100" dist="38100" dir="2700000" algn="tl">
                    <a:srgbClr val="000000"/>
                  </a:outerShdw>
                </a:effectLst>
                <a:latin typeface="Times New Roman" pitchFamily="18" charset="0"/>
                <a:cs typeface="Arabic Transparent" pitchFamily="2" charset="-78"/>
              </a:rPr>
              <a:t>من لدغة الحشرات ولكن ينتاب البعض الآخر</a:t>
            </a:r>
            <a:r>
              <a:rPr lang="ar-SA" sz="2000" b="1" dirty="0">
                <a:effectLst>
                  <a:outerShdw blurRad="38100" dist="38100" dir="2700000" algn="tl">
                    <a:srgbClr val="000000"/>
                  </a:outerShdw>
                </a:effectLst>
                <a:cs typeface="Times New Roman" pitchFamily="18" charset="0"/>
              </a:rPr>
              <a:t> </a:t>
            </a:r>
            <a:r>
              <a:rPr lang="ar-SA" sz="2000" b="1" dirty="0">
                <a:effectLst>
                  <a:outerShdw blurRad="38100" dist="38100" dir="2700000" algn="tl">
                    <a:srgbClr val="000000"/>
                  </a:outerShdw>
                </a:effectLst>
                <a:latin typeface="Times New Roman" pitchFamily="18" charset="0"/>
                <a:cs typeface="Arabic Transparent" pitchFamily="2" charset="-78"/>
              </a:rPr>
              <a:t>أعراض الحساسية الحادة</a:t>
            </a:r>
            <a:r>
              <a:rPr lang="en-US" sz="2000" b="1" dirty="0">
                <a:effectLst>
                  <a:outerShdw blurRad="38100" dist="38100" dir="2700000" algn="tl">
                    <a:srgbClr val="000000"/>
                  </a:outerShdw>
                </a:effectLst>
                <a:latin typeface="Times New Roman" pitchFamily="18" charset="0"/>
                <a:cs typeface="Arabic Transparent" pitchFamily="2" charset="-78"/>
              </a:rPr>
              <a:t>. </a:t>
            </a:r>
            <a:endParaRPr lang="en-US" sz="2000" dirty="0">
              <a:effectLst>
                <a:outerShdw blurRad="38100" dist="38100" dir="2700000" algn="tl">
                  <a:srgbClr val="000000"/>
                </a:outerShdw>
              </a:effectLst>
              <a:cs typeface="Majalla UI"/>
            </a:endParaRPr>
          </a:p>
        </p:txBody>
      </p:sp>
      <p:sp>
        <p:nvSpPr>
          <p:cNvPr id="52227" name="Rectangle 2"/>
          <p:cNvSpPr>
            <a:spLocks noChangeArrowheads="1"/>
          </p:cNvSpPr>
          <p:nvPr/>
        </p:nvSpPr>
        <p:spPr bwMode="auto">
          <a:xfrm>
            <a:off x="3327400" y="3175"/>
            <a:ext cx="6191250" cy="854075"/>
          </a:xfrm>
          <a:prstGeom prst="rect">
            <a:avLst/>
          </a:prstGeom>
          <a:noFill/>
          <a:ln w="9525">
            <a:noFill/>
            <a:miter lim="800000"/>
            <a:headEnd/>
            <a:tailEnd/>
          </a:ln>
        </p:spPr>
        <p:txBody>
          <a:bodyPr anchor="ctr">
            <a:spAutoFit/>
          </a:bodyPr>
          <a:lstStyle/>
          <a:p>
            <a:pPr eaLnBrk="0" hangingPunct="0"/>
            <a:r>
              <a:rPr lang="ar-SA" sz="3200" b="1">
                <a:solidFill>
                  <a:srgbClr val="FF0000"/>
                </a:solidFill>
                <a:latin typeface="Times New Roman" pitchFamily="18" charset="0"/>
                <a:ea typeface="Times New Roman" pitchFamily="18" charset="0"/>
                <a:cs typeface="Arabic Transparent" pitchFamily="2" charset="-78"/>
              </a:rPr>
              <a:t>الإسعافات الأولية للدغة الحشرات</a:t>
            </a:r>
            <a:endParaRPr lang="en-US" sz="3200">
              <a:solidFill>
                <a:srgbClr val="FF0000"/>
              </a:solidFill>
              <a:ea typeface="Times New Roman" pitchFamily="18" charset="0"/>
              <a:cs typeface="Arabic Transparent" pitchFamily="2" charset="-78"/>
            </a:endParaRPr>
          </a:p>
          <a:p>
            <a:pPr eaLnBrk="0" hangingPunct="0"/>
            <a:endParaRPr lang="en-US">
              <a:ea typeface="Times New Roman" pitchFamily="18" charset="0"/>
              <a:cs typeface="Arabic Transparent" pitchFamily="2" charset="-78"/>
            </a:endParaRPr>
          </a:p>
        </p:txBody>
      </p:sp>
      <p:pic>
        <p:nvPicPr>
          <p:cNvPr id="52228" name="Picture 3" descr="http://www.asnanaka.com/m/images/FirstAidForInsectBite.jpg"/>
          <p:cNvPicPr>
            <a:picLocks noChangeAspect="1" noChangeArrowheads="1"/>
          </p:cNvPicPr>
          <p:nvPr/>
        </p:nvPicPr>
        <p:blipFill>
          <a:blip r:embed="rId2" cstate="print"/>
          <a:srcRect/>
          <a:stretch>
            <a:fillRect/>
          </a:stretch>
        </p:blipFill>
        <p:spPr bwMode="auto">
          <a:xfrm>
            <a:off x="465138" y="457200"/>
            <a:ext cx="2270125" cy="3614738"/>
          </a:xfrm>
          <a:prstGeom prst="rect">
            <a:avLst/>
          </a:prstGeom>
          <a:noFill/>
          <a:ln w="9525">
            <a:noFill/>
            <a:miter lim="800000"/>
            <a:headEnd/>
            <a:tailEnd/>
          </a:ln>
        </p:spPr>
      </p:pic>
      <p:sp>
        <p:nvSpPr>
          <p:cNvPr id="52229" name="Rectangle 3"/>
          <p:cNvSpPr>
            <a:spLocks noChangeArrowheads="1"/>
          </p:cNvSpPr>
          <p:nvPr/>
        </p:nvSpPr>
        <p:spPr bwMode="auto">
          <a:xfrm>
            <a:off x="2971800" y="3429000"/>
            <a:ext cx="6732588" cy="1676400"/>
          </a:xfrm>
          <a:prstGeom prst="rect">
            <a:avLst/>
          </a:prstGeom>
          <a:noFill/>
          <a:ln w="9525">
            <a:noFill/>
            <a:miter lim="800000"/>
            <a:headEnd/>
            <a:tailEnd/>
          </a:ln>
        </p:spPr>
        <p:txBody>
          <a:bodyPr anchor="ctr">
            <a:spAutoFit/>
          </a:bodyPr>
          <a:lstStyle/>
          <a:p>
            <a:pPr algn="r" rtl="1" eaLnBrk="0" hangingPunct="0"/>
            <a:r>
              <a:rPr lang="en-US" sz="2000" b="1">
                <a:ea typeface="Times New Roman" pitchFamily="18" charset="0"/>
                <a:cs typeface="Arabic Transparent" pitchFamily="2" charset="-78"/>
              </a:rPr>
              <a:t>* </a:t>
            </a:r>
            <a:r>
              <a:rPr lang="ar-SA" sz="2000" b="1">
                <a:solidFill>
                  <a:srgbClr val="FF0000"/>
                </a:solidFill>
                <a:latin typeface="Times New Roman" pitchFamily="18" charset="0"/>
                <a:ea typeface="Times New Roman" pitchFamily="18" charset="0"/>
                <a:cs typeface="Arabic Transparent" pitchFamily="2" charset="-78"/>
              </a:rPr>
              <a:t>الأعراض</a:t>
            </a:r>
            <a:r>
              <a:rPr lang="ar-SA" sz="2000" b="1">
                <a:solidFill>
                  <a:srgbClr val="FF0000"/>
                </a:solidFill>
                <a:ea typeface="Times New Roman" pitchFamily="18" charset="0"/>
                <a:cs typeface="Arabic Transparent" pitchFamily="2" charset="-78"/>
              </a:rPr>
              <a:t> </a:t>
            </a:r>
            <a:r>
              <a:rPr lang="ar-SA" sz="2000" b="1">
                <a:solidFill>
                  <a:srgbClr val="FF0000"/>
                </a:solidFill>
                <a:latin typeface="Times New Roman" pitchFamily="18" charset="0"/>
                <a:ea typeface="Times New Roman" pitchFamily="18" charset="0"/>
                <a:cs typeface="Arabic Transparent" pitchFamily="2" charset="-78"/>
              </a:rPr>
              <a:t>العادية</a:t>
            </a:r>
            <a:r>
              <a:rPr lang="en-US" sz="2000" b="1">
                <a:solidFill>
                  <a:srgbClr val="FF0000"/>
                </a:solidFill>
                <a:ea typeface="Times New Roman" pitchFamily="18" charset="0"/>
                <a:cs typeface="Arabic Transparent" pitchFamily="2" charset="-78"/>
              </a:rPr>
              <a:t>: </a:t>
            </a:r>
            <a:endParaRPr lang="en-US" sz="2000">
              <a:solidFill>
                <a:srgbClr val="FF0000"/>
              </a:solidFill>
              <a:ea typeface="Majalla UI"/>
              <a:cs typeface="Majalla UI"/>
            </a:endParaRPr>
          </a:p>
          <a:p>
            <a:pPr algn="r" rtl="1" eaLnBrk="0" hangingPunct="0"/>
            <a:r>
              <a:rPr lang="en-US" sz="2000">
                <a:cs typeface="Arabic Transparent" pitchFamily="2" charset="-78"/>
              </a:rPr>
              <a:t>- </a:t>
            </a:r>
            <a:r>
              <a:rPr lang="ar-SA" sz="2000">
                <a:latin typeface="Times New Roman" pitchFamily="18" charset="0"/>
                <a:cs typeface="Arabic Transparent" pitchFamily="2" charset="-78"/>
                <a:hlinkClick r:id="rId3"/>
              </a:rPr>
              <a:t>ألم</a:t>
            </a:r>
            <a:r>
              <a:rPr lang="ar-SA" sz="2000">
                <a:cs typeface="Arabic Transparent" pitchFamily="2" charset="-78"/>
                <a:hlinkClick r:id="rId3"/>
              </a:rPr>
              <a:t> </a:t>
            </a:r>
            <a:r>
              <a:rPr lang="ar-SA" sz="2000">
                <a:latin typeface="Times New Roman" pitchFamily="18" charset="0"/>
                <a:cs typeface="Arabic Transparent" pitchFamily="2" charset="-78"/>
              </a:rPr>
              <a:t>موضعي مكان اللدغة</a:t>
            </a:r>
            <a:r>
              <a:rPr lang="en-US" sz="2000">
                <a:cs typeface="Arabic Transparent" pitchFamily="2" charset="-78"/>
              </a:rPr>
              <a:t>. </a:t>
            </a:r>
            <a:br>
              <a:rPr lang="en-US" sz="2000">
                <a:cs typeface="Arabic Transparent" pitchFamily="2" charset="-78"/>
              </a:rPr>
            </a:br>
            <a:r>
              <a:rPr lang="en-US" sz="2000">
                <a:cs typeface="Arabic Transparent" pitchFamily="2" charset="-78"/>
              </a:rPr>
              <a:t>- </a:t>
            </a:r>
            <a:r>
              <a:rPr lang="ar-SA" sz="2000">
                <a:latin typeface="Times New Roman" pitchFamily="18" charset="0"/>
                <a:cs typeface="Arabic Transparent" pitchFamily="2" charset="-78"/>
              </a:rPr>
              <a:t>هرش</a:t>
            </a:r>
            <a:r>
              <a:rPr lang="en-US" sz="2000">
                <a:cs typeface="Arabic Transparent" pitchFamily="2" charset="-78"/>
              </a:rPr>
              <a:t>. </a:t>
            </a:r>
            <a:br>
              <a:rPr lang="en-US" sz="2000">
                <a:cs typeface="Arabic Transparent" pitchFamily="2" charset="-78"/>
              </a:rPr>
            </a:br>
            <a:r>
              <a:rPr lang="en-US" sz="2000">
                <a:cs typeface="Arabic Transparent" pitchFamily="2" charset="-78"/>
              </a:rPr>
              <a:t>- </a:t>
            </a:r>
            <a:r>
              <a:rPr lang="ar-SA" sz="2000">
                <a:latin typeface="Times New Roman" pitchFamily="18" charset="0"/>
                <a:cs typeface="Arabic Transparent" pitchFamily="2" charset="-78"/>
              </a:rPr>
              <a:t>ورم مكان اللدغة</a:t>
            </a:r>
            <a:r>
              <a:rPr lang="en-US" sz="2000">
                <a:cs typeface="Arabic Transparent" pitchFamily="2" charset="-78"/>
              </a:rPr>
              <a:t> (</a:t>
            </a:r>
            <a:r>
              <a:rPr lang="ar-SA" sz="2000">
                <a:latin typeface="Times New Roman" pitchFamily="18" charset="0"/>
                <a:cs typeface="Arabic Transparent" pitchFamily="2" charset="-78"/>
              </a:rPr>
              <a:t>وامتداده أحياناً إلي أماكن أخرى</a:t>
            </a:r>
            <a:r>
              <a:rPr lang="en-US" sz="2000">
                <a:cs typeface="Arabic Transparent" pitchFamily="2" charset="-78"/>
              </a:rPr>
              <a:t/>
            </a:r>
            <a:br>
              <a:rPr lang="en-US" sz="2000">
                <a:cs typeface="Arabic Transparent" pitchFamily="2" charset="-78"/>
              </a:rPr>
            </a:br>
            <a:endParaRPr lang="en-US" sz="2400">
              <a:ea typeface="Majalla UI"/>
              <a:cs typeface="Majalla UI"/>
            </a:endParaRPr>
          </a:p>
        </p:txBody>
      </p:sp>
      <p:sp>
        <p:nvSpPr>
          <p:cNvPr id="52230" name="Rectangle 10"/>
          <p:cNvSpPr>
            <a:spLocks noChangeArrowheads="1"/>
          </p:cNvSpPr>
          <p:nvPr/>
        </p:nvSpPr>
        <p:spPr bwMode="auto">
          <a:xfrm>
            <a:off x="8077200" y="4800600"/>
            <a:ext cx="1604963" cy="457200"/>
          </a:xfrm>
          <a:prstGeom prst="rect">
            <a:avLst/>
          </a:prstGeom>
          <a:noFill/>
          <a:ln w="9525">
            <a:noFill/>
            <a:miter lim="800000"/>
            <a:headEnd/>
            <a:tailEnd/>
          </a:ln>
        </p:spPr>
        <p:txBody>
          <a:bodyPr>
            <a:spAutoFit/>
          </a:bodyPr>
          <a:lstStyle/>
          <a:p>
            <a:pPr algn="r" rtl="1"/>
            <a:r>
              <a:rPr lang="en-US" sz="2000">
                <a:solidFill>
                  <a:srgbClr val="000000"/>
                </a:solidFill>
                <a:ea typeface="Times New Roman" pitchFamily="18" charset="0"/>
                <a:cs typeface="Arabic Transparent" pitchFamily="2" charset="-78"/>
              </a:rPr>
              <a:t>- </a:t>
            </a:r>
            <a:r>
              <a:rPr lang="ar-SA" sz="2000">
                <a:latin typeface="Times New Roman" pitchFamily="18" charset="0"/>
                <a:ea typeface="Times New Roman" pitchFamily="18" charset="0"/>
                <a:cs typeface="Arabic Transparent" pitchFamily="2" charset="-78"/>
              </a:rPr>
              <a:t>احمرار الجلد</a:t>
            </a:r>
            <a:r>
              <a:rPr lang="en-US" sz="2400">
                <a:ea typeface="Times New Roman" pitchFamily="18" charset="0"/>
                <a:cs typeface="Arabic Transparent" pitchFamily="2" charset="-78"/>
              </a:rPr>
              <a:t>.</a:t>
            </a:r>
            <a:endParaRPr lang="en-US">
              <a:ea typeface="Majalla UI"/>
              <a:cs typeface="Majalla UI"/>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ChangeArrowheads="1"/>
          </p:cNvSpPr>
          <p:nvPr/>
        </p:nvSpPr>
        <p:spPr bwMode="auto">
          <a:xfrm>
            <a:off x="457200" y="838200"/>
            <a:ext cx="8991600" cy="923925"/>
          </a:xfrm>
          <a:prstGeom prst="rect">
            <a:avLst/>
          </a:prstGeom>
          <a:noFill/>
          <a:ln w="9525">
            <a:noFill/>
            <a:miter lim="800000"/>
            <a:headEnd/>
            <a:tailEnd/>
          </a:ln>
        </p:spPr>
        <p:txBody>
          <a:bodyPr>
            <a:spAutoFit/>
          </a:bodyPr>
          <a:lstStyle/>
          <a:p>
            <a:pPr algn="r" rtl="1" eaLnBrk="0" hangingPunct="0"/>
            <a:r>
              <a:rPr lang="en-US"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rPr>
              <a:t>أعراض</a:t>
            </a:r>
            <a:r>
              <a:rPr lang="ar-SA"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rPr>
              <a:t>الحساسية</a:t>
            </a:r>
            <a:r>
              <a:rPr lang="en-US" b="1">
                <a:ea typeface="Times New Roman" pitchFamily="18" charset="0"/>
                <a:cs typeface="Arabic Transparent" pitchFamily="2" charset="-78"/>
              </a:rPr>
              <a:t>: </a:t>
            </a:r>
            <a:br>
              <a:rPr lang="en-US" b="1">
                <a:ea typeface="Times New Roman" pitchFamily="18" charset="0"/>
                <a:cs typeface="Arabic Transparent" pitchFamily="2" charset="-78"/>
              </a:rPr>
            </a:br>
            <a:r>
              <a:rPr lang="ar-SA" b="1">
                <a:latin typeface="Times New Roman" pitchFamily="18" charset="0"/>
                <a:ea typeface="Times New Roman" pitchFamily="18" charset="0"/>
                <a:cs typeface="Arabic Transparent" pitchFamily="2" charset="-78"/>
              </a:rPr>
              <a:t>وتختلف أعراضها من شخص إلي آخر ولكن أخطرها علي الإطلاق</a:t>
            </a:r>
            <a:r>
              <a:rPr lang="ar-SA"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rPr>
              <a:t>تسمى</a:t>
            </a:r>
            <a:r>
              <a:rPr lang="en-US" b="1">
                <a:ea typeface="Times New Roman" pitchFamily="18" charset="0"/>
                <a:cs typeface="Arabic Transparent" pitchFamily="2" charset="-78"/>
              </a:rPr>
              <a:t> (anaphylaxis</a:t>
            </a:r>
            <a:r>
              <a:rPr lang="ar-SA" b="1">
                <a:latin typeface="Calibri" pitchFamily="34" charset="0"/>
              </a:rPr>
              <a:t> </a:t>
            </a:r>
            <a:endParaRPr lang="en-US" b="1">
              <a:ea typeface="Majalla UI"/>
              <a:cs typeface="Majalla UI"/>
            </a:endParaRPr>
          </a:p>
          <a:p>
            <a:pPr algn="r" rtl="1" eaLnBrk="0" hangingPunct="0"/>
            <a:endParaRPr lang="en-US">
              <a:ea typeface="Majalla UI"/>
              <a:cs typeface="Majalla UI"/>
            </a:endParaRPr>
          </a:p>
        </p:txBody>
      </p:sp>
      <p:sp>
        <p:nvSpPr>
          <p:cNvPr id="53252" name="Rectangle 3"/>
          <p:cNvSpPr>
            <a:spLocks noChangeArrowheads="1"/>
          </p:cNvSpPr>
          <p:nvPr/>
        </p:nvSpPr>
        <p:spPr bwMode="auto">
          <a:xfrm>
            <a:off x="2476500" y="1997075"/>
            <a:ext cx="7048500" cy="2309813"/>
          </a:xfrm>
          <a:prstGeom prst="rect">
            <a:avLst/>
          </a:prstGeom>
          <a:noFill/>
          <a:ln w="9525">
            <a:noFill/>
            <a:miter lim="800000"/>
            <a:headEnd/>
            <a:tailEnd/>
          </a:ln>
        </p:spPr>
        <p:txBody>
          <a:bodyPr>
            <a:spAutoFit/>
          </a:bodyPr>
          <a:lstStyle/>
          <a:p>
            <a:pPr algn="r" rtl="1" eaLnBrk="0" hangingPunct="0"/>
            <a:r>
              <a:rPr lang="ar-SA" b="1">
                <a:latin typeface="Times New Roman" pitchFamily="18" charset="0"/>
                <a:ea typeface="Times New Roman" pitchFamily="18" charset="0"/>
                <a:cs typeface="Arabic Transparent" pitchFamily="2" charset="-78"/>
              </a:rPr>
              <a:t>الإعراض: فرط الحساسية لمفعول بروتين غريب سبق إدخاله إلي</a:t>
            </a:r>
            <a:r>
              <a:rPr lang="ar-SA"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rPr>
              <a:t>الجسم، وهي نوعاً من أنواع الحساسية المميتة ومن أعراضها</a:t>
            </a:r>
            <a:r>
              <a:rPr lang="en-US" b="1">
                <a:ea typeface="Times New Roman" pitchFamily="18" charset="0"/>
                <a:cs typeface="Arabic Transparent" pitchFamily="2" charset="-78"/>
              </a:rPr>
              <a:t>: </a:t>
            </a:r>
          </a:p>
          <a:p>
            <a:pPr algn="r" rtl="1" eaLnBrk="0" hangingPunct="0"/>
            <a:r>
              <a:rPr lang="en-US"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hlinkClick r:id="rId2"/>
              </a:rPr>
              <a:t>طفح جلدي</a:t>
            </a:r>
            <a:r>
              <a:rPr lang="en-US"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rPr>
              <a:t>علي هيئة بثور</a:t>
            </a:r>
            <a:r>
              <a:rPr lang="en-US" b="1">
                <a:ea typeface="Times New Roman" pitchFamily="18" charset="0"/>
                <a:cs typeface="Arabic Transparent" pitchFamily="2" charset="-78"/>
              </a:rPr>
              <a:t>. </a:t>
            </a:r>
            <a:r>
              <a:rPr lang="ar-SA" b="1">
                <a:ea typeface="Times New Roman" pitchFamily="18" charset="0"/>
                <a:cs typeface="Arabic Transparent" pitchFamily="2" charset="-78"/>
              </a:rPr>
              <a:t>                      -</a:t>
            </a:r>
            <a:r>
              <a:rPr lang="ar-SA" b="1">
                <a:latin typeface="Times New Roman" pitchFamily="18" charset="0"/>
                <a:ea typeface="Times New Roman" pitchFamily="18" charset="0"/>
                <a:cs typeface="Arabic Transparent" pitchFamily="2" charset="-78"/>
              </a:rPr>
              <a:t>هرش في أماكن متعددة بخلاف مكان اللدغة</a:t>
            </a:r>
            <a:r>
              <a:rPr lang="en-US" b="1">
                <a:ea typeface="Times New Roman" pitchFamily="18" charset="0"/>
                <a:cs typeface="Arabic Transparent" pitchFamily="2" charset="-78"/>
              </a:rPr>
              <a:t>. </a:t>
            </a:r>
            <a:br>
              <a:rPr lang="en-US" b="1">
                <a:ea typeface="Times New Roman" pitchFamily="18" charset="0"/>
                <a:cs typeface="Arabic Transparent" pitchFamily="2" charset="-78"/>
              </a:rPr>
            </a:br>
            <a:r>
              <a:rPr lang="en-US" b="1">
                <a:ea typeface="Times New Roman" pitchFamily="18" charset="0"/>
                <a:cs typeface="Arabic Transparent" pitchFamily="2" charset="-78"/>
              </a:rPr>
              <a:t>- </a:t>
            </a:r>
            <a:r>
              <a:rPr lang="ar-SA" b="1">
                <a:latin typeface="Times New Roman" pitchFamily="18" charset="0"/>
                <a:cs typeface="Arabic Transparent" pitchFamily="2" charset="-78"/>
              </a:rPr>
              <a:t>صعوبة في التنفس</a:t>
            </a:r>
            <a:r>
              <a:rPr lang="en-US" b="1">
                <a:cs typeface="Arabic Transparent" pitchFamily="2" charset="-78"/>
              </a:rPr>
              <a:t>. </a:t>
            </a:r>
            <a:r>
              <a:rPr lang="ar-SA" b="1">
                <a:cs typeface="Arabic Transparent" pitchFamily="2" charset="-78"/>
              </a:rPr>
              <a:t>                               -</a:t>
            </a:r>
            <a:r>
              <a:rPr lang="en-US" b="1">
                <a:cs typeface="Arabic Transparent" pitchFamily="2" charset="-78"/>
              </a:rPr>
              <a:t> </a:t>
            </a:r>
            <a:r>
              <a:rPr lang="ar-SA" b="1">
                <a:latin typeface="Times New Roman" pitchFamily="18" charset="0"/>
                <a:cs typeface="Arabic Transparent" pitchFamily="2" charset="-78"/>
              </a:rPr>
              <a:t>صعوبة</a:t>
            </a:r>
            <a:r>
              <a:rPr lang="ar-SA" b="1">
                <a:cs typeface="Arabic Transparent" pitchFamily="2" charset="-78"/>
              </a:rPr>
              <a:t> </a:t>
            </a:r>
            <a:r>
              <a:rPr lang="ar-SA" b="1">
                <a:latin typeface="Times New Roman" pitchFamily="18" charset="0"/>
                <a:cs typeface="Arabic Transparent" pitchFamily="2" charset="-78"/>
              </a:rPr>
              <a:t>البلع</a:t>
            </a:r>
            <a:r>
              <a:rPr lang="en-US" b="1">
                <a:cs typeface="Arabic Transparent" pitchFamily="2" charset="-78"/>
              </a:rPr>
              <a:t>. </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تورم اللسان</a:t>
            </a:r>
            <a:r>
              <a:rPr lang="en-US" b="1">
                <a:cs typeface="Arabic Transparent" pitchFamily="2" charset="-78"/>
              </a:rPr>
              <a:t>. </a:t>
            </a:r>
            <a:r>
              <a:rPr lang="ar-SA" b="1">
                <a:cs typeface="Arabic Transparent" pitchFamily="2" charset="-78"/>
              </a:rPr>
              <a:t>                                      -</a:t>
            </a:r>
            <a:r>
              <a:rPr lang="en-US" b="1">
                <a:cs typeface="Arabic Transparent" pitchFamily="2" charset="-78"/>
              </a:rPr>
              <a:t> </a:t>
            </a:r>
            <a:r>
              <a:rPr lang="ar-SA" b="1">
                <a:latin typeface="Times New Roman" pitchFamily="18" charset="0"/>
                <a:cs typeface="Arabic Transparent" pitchFamily="2" charset="-78"/>
              </a:rPr>
              <a:t>الشعور بالدوار و</a:t>
            </a:r>
            <a:r>
              <a:rPr lang="ar-SA" b="1">
                <a:latin typeface="Times New Roman" pitchFamily="18" charset="0"/>
                <a:cs typeface="Arabic Transparent" pitchFamily="2" charset="-78"/>
                <a:hlinkClick r:id="rId3"/>
              </a:rPr>
              <a:t>الغثيان</a:t>
            </a:r>
            <a:r>
              <a:rPr lang="en-US" b="1">
                <a:cs typeface="Arabic Transparent" pitchFamily="2" charset="-78"/>
              </a:rPr>
              <a:t>. </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تأثر</a:t>
            </a:r>
            <a:r>
              <a:rPr lang="ar-SA" b="1">
                <a:cs typeface="Arabic Transparent" pitchFamily="2" charset="-78"/>
              </a:rPr>
              <a:t> </a:t>
            </a:r>
            <a:r>
              <a:rPr lang="ar-SA" b="1">
                <a:latin typeface="Times New Roman" pitchFamily="18" charset="0"/>
                <a:cs typeface="Arabic Transparent" pitchFamily="2" charset="-78"/>
              </a:rPr>
              <a:t>الصوت</a:t>
            </a:r>
            <a:r>
              <a:rPr lang="en-US" b="1">
                <a:cs typeface="Arabic Transparent" pitchFamily="2" charset="-78"/>
              </a:rPr>
              <a:t>. </a:t>
            </a:r>
          </a:p>
          <a:p>
            <a:pPr algn="r" rtl="1" eaLnBrk="0" hangingPunct="0"/>
            <a:r>
              <a:rPr lang="en-US" b="1">
                <a:cs typeface="Arabic Transparent" pitchFamily="2" charset="-78"/>
              </a:rPr>
              <a:t>- </a:t>
            </a:r>
            <a:r>
              <a:rPr lang="ar-SA" b="1">
                <a:latin typeface="Times New Roman" pitchFamily="18" charset="0"/>
                <a:cs typeface="Arabic Transparent" pitchFamily="2" charset="-78"/>
              </a:rPr>
              <a:t>وهذه العلامات</a:t>
            </a:r>
            <a:r>
              <a:rPr lang="ar-SA" b="1">
                <a:cs typeface="Arabic Transparent" pitchFamily="2" charset="-78"/>
              </a:rPr>
              <a:t> </a:t>
            </a:r>
            <a:r>
              <a:rPr lang="ar-SA" b="1">
                <a:latin typeface="Times New Roman" pitchFamily="18" charset="0"/>
                <a:cs typeface="Arabic Transparent" pitchFamily="2" charset="-78"/>
              </a:rPr>
              <a:t>تظهر بعد دقائق من اللدغة وتستمر لمدة 24 ساعة وتتطلب العلاج الفوري</a:t>
            </a:r>
            <a:r>
              <a:rPr lang="en-US" sz="1400" b="1">
                <a:ea typeface="Majalla UI"/>
                <a:cs typeface="Majalla UI"/>
              </a:rPr>
              <a:t>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ChangeArrowheads="1"/>
          </p:cNvSpPr>
          <p:nvPr/>
        </p:nvSpPr>
        <p:spPr bwMode="auto">
          <a:xfrm>
            <a:off x="0" y="1277938"/>
            <a:ext cx="9906000" cy="4584700"/>
          </a:xfrm>
          <a:prstGeom prst="rect">
            <a:avLst/>
          </a:prstGeom>
          <a:noFill/>
          <a:ln w="9525">
            <a:noFill/>
            <a:miter lim="800000"/>
            <a:headEnd/>
            <a:tailEnd/>
          </a:ln>
        </p:spPr>
        <p:txBody>
          <a:bodyPr anchor="ctr">
            <a:spAutoFit/>
          </a:bodyPr>
          <a:lstStyle/>
          <a:p>
            <a:pPr algn="r" rtl="1" eaLnBrk="0" hangingPunct="0"/>
            <a:r>
              <a:rPr lang="en-US" sz="2400" b="1">
                <a:solidFill>
                  <a:srgbClr val="FF0000"/>
                </a:solidFill>
                <a:ea typeface="Times New Roman" pitchFamily="18" charset="0"/>
                <a:cs typeface="Arabic Transparent" pitchFamily="2" charset="-78"/>
              </a:rPr>
              <a:t>* </a:t>
            </a:r>
            <a:r>
              <a:rPr lang="ar-SA" sz="3200" b="1">
                <a:solidFill>
                  <a:srgbClr val="FF0000"/>
                </a:solidFill>
                <a:latin typeface="Times New Roman" pitchFamily="18" charset="0"/>
                <a:ea typeface="Times New Roman" pitchFamily="18" charset="0"/>
                <a:cs typeface="Arabic Transparent" pitchFamily="2" charset="-78"/>
              </a:rPr>
              <a:t>الإسعافات الأولية للدغة الحشرات</a:t>
            </a:r>
            <a:r>
              <a:rPr lang="en-US" sz="3200" b="1">
                <a:solidFill>
                  <a:srgbClr val="FF0000"/>
                </a:solidFill>
                <a:ea typeface="Times New Roman" pitchFamily="18" charset="0"/>
                <a:cs typeface="Arabic Transparent" pitchFamily="2" charset="-78"/>
              </a:rPr>
              <a:t>: </a:t>
            </a:r>
            <a:r>
              <a:rPr lang="en-US" sz="3200" b="1">
                <a:ea typeface="Times New Roman" pitchFamily="18" charset="0"/>
                <a:cs typeface="Arabic Transparent" pitchFamily="2" charset="-78"/>
              </a:rPr>
              <a:t/>
            </a:r>
            <a:br>
              <a:rPr lang="en-US" sz="3200" b="1">
                <a:ea typeface="Times New Roman" pitchFamily="18" charset="0"/>
                <a:cs typeface="Arabic Transparent" pitchFamily="2" charset="-78"/>
              </a:rPr>
            </a:br>
            <a:r>
              <a:rPr lang="en-US" sz="2000" b="1">
                <a:ea typeface="Times New Roman" pitchFamily="18" charset="0"/>
                <a:cs typeface="Arabic Transparent" pitchFamily="2" charset="-78"/>
              </a:rPr>
              <a:t>- </a:t>
            </a:r>
            <a:r>
              <a:rPr lang="ar-SA" sz="2000" b="1">
                <a:latin typeface="Times New Roman" pitchFamily="18" charset="0"/>
                <a:ea typeface="Times New Roman" pitchFamily="18" charset="0"/>
                <a:cs typeface="Arabic Transparent" pitchFamily="2" charset="-78"/>
              </a:rPr>
              <a:t>الحالات العادية</a:t>
            </a:r>
            <a:r>
              <a:rPr lang="en-US" sz="2000" b="1">
                <a:ea typeface="Times New Roman" pitchFamily="18" charset="0"/>
                <a:cs typeface="Arabic Transparent" pitchFamily="2" charset="-78"/>
              </a:rPr>
              <a:t>: </a:t>
            </a:r>
            <a:endParaRPr lang="en-US" sz="2000">
              <a:ea typeface="Times New Roman" pitchFamily="18" charset="0"/>
              <a:cs typeface="Arabic Transparent" pitchFamily="2" charset="-78"/>
            </a:endParaRPr>
          </a:p>
          <a:p>
            <a:pPr algn="r" rtl="1" eaLnBrk="0" hangingPunct="0"/>
            <a:r>
              <a:rPr lang="en-US" sz="2000">
                <a:ea typeface="Times New Roman" pitchFamily="18" charset="0"/>
                <a:cs typeface="Arabic Transparent" pitchFamily="2" charset="-78"/>
              </a:rPr>
              <a:t>- </a:t>
            </a:r>
            <a:r>
              <a:rPr lang="ar-SA" sz="2000" b="1">
                <a:latin typeface="Times New Roman" pitchFamily="18" charset="0"/>
                <a:ea typeface="Times New Roman" pitchFamily="18" charset="0"/>
                <a:cs typeface="Arabic Transparent" pitchFamily="2" charset="-78"/>
              </a:rPr>
              <a:t>نزع الإبرة التي</a:t>
            </a:r>
            <a:r>
              <a:rPr lang="ar-SA" sz="2000" b="1">
                <a:ea typeface="Times New Roman" pitchFamily="18" charset="0"/>
                <a:cs typeface="Arabic Transparent" pitchFamily="2" charset="-78"/>
              </a:rPr>
              <a:t> </a:t>
            </a:r>
            <a:r>
              <a:rPr lang="ar-SA" sz="2000" b="1">
                <a:latin typeface="Times New Roman" pitchFamily="18" charset="0"/>
                <a:ea typeface="Times New Roman" pitchFamily="18" charset="0"/>
                <a:cs typeface="Arabic Transparent" pitchFamily="2" charset="-78"/>
              </a:rPr>
              <a:t>تتركها النحلة أو الدبور في الجلد</a:t>
            </a:r>
            <a:r>
              <a:rPr lang="en-US" sz="2000" b="1">
                <a:ea typeface="Times New Roman" pitchFamily="18" charset="0"/>
                <a:cs typeface="Arabic Transparent" pitchFamily="2" charset="-78"/>
              </a:rPr>
              <a:t>. </a:t>
            </a:r>
            <a:br>
              <a:rPr lang="en-US" sz="2000" b="1">
                <a:ea typeface="Times New Roman" pitchFamily="18" charset="0"/>
                <a:cs typeface="Arabic Transparent" pitchFamily="2" charset="-78"/>
              </a:rPr>
            </a:br>
            <a:r>
              <a:rPr lang="en-US" sz="2000" b="1">
                <a:ea typeface="Times New Roman" pitchFamily="18" charset="0"/>
                <a:cs typeface="Arabic Transparent" pitchFamily="2" charset="-78"/>
              </a:rPr>
              <a:t>- </a:t>
            </a:r>
            <a:r>
              <a:rPr lang="ar-SA" sz="2000" b="1">
                <a:latin typeface="Times New Roman" pitchFamily="18" charset="0"/>
                <a:cs typeface="Arabic Transparent" pitchFamily="2" charset="-78"/>
              </a:rPr>
              <a:t>تطهير مكان اللدغة بالماء والصابون</a:t>
            </a:r>
            <a:r>
              <a:rPr lang="en-US" sz="2000" b="1">
                <a:cs typeface="Arabic Transparent" pitchFamily="2" charset="-78"/>
              </a:rPr>
              <a:t>. </a:t>
            </a:r>
            <a:br>
              <a:rPr lang="en-US" sz="2000" b="1">
                <a:cs typeface="Arabic Transparent" pitchFamily="2" charset="-78"/>
              </a:rPr>
            </a:br>
            <a:r>
              <a:rPr lang="en-US" sz="2000" b="1">
                <a:cs typeface="Arabic Transparent" pitchFamily="2" charset="-78"/>
              </a:rPr>
              <a:t>- </a:t>
            </a:r>
            <a:r>
              <a:rPr lang="ar-SA" sz="2000" b="1">
                <a:latin typeface="Times New Roman" pitchFamily="18" charset="0"/>
                <a:cs typeface="Arabic Transparent" pitchFamily="2" charset="-78"/>
              </a:rPr>
              <a:t>استخدام ثلج لمعالجة الورم</a:t>
            </a:r>
            <a:r>
              <a:rPr lang="en-US" sz="2000" b="1">
                <a:cs typeface="Arabic Transparent" pitchFamily="2" charset="-78"/>
              </a:rPr>
              <a:t>. </a:t>
            </a:r>
            <a:br>
              <a:rPr lang="en-US" sz="2000" b="1">
                <a:cs typeface="Arabic Transparent" pitchFamily="2" charset="-78"/>
              </a:rPr>
            </a:br>
            <a:r>
              <a:rPr lang="en-US" sz="2000" b="1">
                <a:cs typeface="Arabic Transparent" pitchFamily="2" charset="-78"/>
              </a:rPr>
              <a:t>- </a:t>
            </a:r>
            <a:r>
              <a:rPr lang="ar-SA" sz="2000" b="1">
                <a:latin typeface="Times New Roman" pitchFamily="18" charset="0"/>
                <a:cs typeface="Arabic Transparent" pitchFamily="2" charset="-78"/>
              </a:rPr>
              <a:t>إذا زاد الورم، يتم استخدام مضادات للحساسية</a:t>
            </a:r>
            <a:r>
              <a:rPr lang="en-US" sz="2000" b="1">
                <a:cs typeface="Arabic Transparent" pitchFamily="2" charset="-78"/>
              </a:rPr>
              <a:t>. </a:t>
            </a:r>
            <a:br>
              <a:rPr lang="en-US" sz="2000" b="1">
                <a:cs typeface="Arabic Transparent" pitchFamily="2" charset="-78"/>
              </a:rPr>
            </a:br>
            <a:r>
              <a:rPr lang="en-US" sz="2000" b="1">
                <a:cs typeface="Arabic Transparent" pitchFamily="2" charset="-78"/>
              </a:rPr>
              <a:t>- </a:t>
            </a:r>
            <a:r>
              <a:rPr lang="ar-SA" sz="2000" b="1">
                <a:latin typeface="Times New Roman" pitchFamily="18" charset="0"/>
                <a:cs typeface="Arabic Transparent" pitchFamily="2" charset="-78"/>
              </a:rPr>
              <a:t>وفي بعض الأحيان يكون الشخص معرضاً</a:t>
            </a:r>
            <a:r>
              <a:rPr lang="ar-SA" sz="2000" b="1">
                <a:cs typeface="Arabic Transparent" pitchFamily="2" charset="-78"/>
              </a:rPr>
              <a:t> </a:t>
            </a:r>
            <a:r>
              <a:rPr lang="ar-SA" sz="2000" b="1">
                <a:latin typeface="Times New Roman" pitchFamily="18" charset="0"/>
                <a:cs typeface="Arabic Transparent" pitchFamily="2" charset="-78"/>
                <a:hlinkClick r:id="rId2"/>
              </a:rPr>
              <a:t>للعدوى</a:t>
            </a:r>
            <a:r>
              <a:rPr lang="ar-SA" sz="2000" b="1">
                <a:latin typeface="Times New Roman" pitchFamily="18" charset="0"/>
                <a:cs typeface="Arabic Transparent" pitchFamily="2" charset="-78"/>
              </a:rPr>
              <a:t>، وعندئذ</a:t>
            </a:r>
            <a:r>
              <a:rPr lang="ar-SA" sz="2000" b="1">
                <a:cs typeface="Arabic Transparent" pitchFamily="2" charset="-78"/>
              </a:rPr>
              <a:t> </a:t>
            </a:r>
            <a:r>
              <a:rPr lang="ar-SA" sz="2000" b="1">
                <a:latin typeface="Times New Roman" pitchFamily="18" charset="0"/>
                <a:cs typeface="Arabic Transparent" pitchFamily="2" charset="-78"/>
              </a:rPr>
              <a:t>يوصى</a:t>
            </a:r>
            <a:r>
              <a:rPr lang="en-US" sz="2000" b="1">
                <a:cs typeface="Arabic Transparent" pitchFamily="2" charset="-78"/>
                <a:hlinkClick r:id="rId3"/>
              </a:rPr>
              <a:t> </a:t>
            </a:r>
            <a:r>
              <a:rPr lang="ar-SA" sz="2000" b="1">
                <a:latin typeface="Times New Roman" pitchFamily="18" charset="0"/>
                <a:cs typeface="Arabic Transparent" pitchFamily="2" charset="-78"/>
                <a:hlinkClick r:id="rId3"/>
              </a:rPr>
              <a:t>بالمضادات</a:t>
            </a:r>
            <a:r>
              <a:rPr lang="ar-SA" sz="2000" b="1">
                <a:cs typeface="Arabic Transparent" pitchFamily="2" charset="-78"/>
                <a:hlinkClick r:id="rId3"/>
              </a:rPr>
              <a:t> </a:t>
            </a:r>
            <a:r>
              <a:rPr lang="ar-SA" sz="2000" b="1">
                <a:latin typeface="Times New Roman" pitchFamily="18" charset="0"/>
                <a:cs typeface="Arabic Transparent" pitchFamily="2" charset="-78"/>
                <a:hlinkClick r:id="rId3"/>
              </a:rPr>
              <a:t>الحيوية</a:t>
            </a:r>
            <a:r>
              <a:rPr lang="en-US" sz="2000" b="1">
                <a:cs typeface="Arabic Transparent" pitchFamily="2" charset="-78"/>
              </a:rPr>
              <a:t> (</a:t>
            </a:r>
            <a:r>
              <a:rPr lang="ar-SA" sz="2000" b="1">
                <a:latin typeface="Times New Roman" pitchFamily="18" charset="0"/>
                <a:cs typeface="Arabic Transparent" pitchFamily="2" charset="-78"/>
              </a:rPr>
              <a:t>يجب استشارة الطبيب</a:t>
            </a:r>
            <a:endParaRPr lang="en-US" sz="2000" b="1">
              <a:cs typeface="Arabic Transparent" pitchFamily="2" charset="-78"/>
            </a:endParaRPr>
          </a:p>
          <a:p>
            <a:pPr algn="r" rtl="1" eaLnBrk="0" hangingPunct="0"/>
            <a:r>
              <a:rPr lang="en-US" sz="2000" b="1">
                <a:cs typeface="Arabic Transparent" pitchFamily="2" charset="-78"/>
              </a:rPr>
              <a:t>-</a:t>
            </a:r>
          </a:p>
          <a:p>
            <a:pPr algn="r" rtl="1" eaLnBrk="0" hangingPunct="0"/>
            <a:endParaRPr lang="en-US" sz="2000" b="1">
              <a:cs typeface="Arabic Transparent" pitchFamily="2" charset="-78"/>
            </a:endParaRPr>
          </a:p>
          <a:p>
            <a:pPr algn="r" rtl="1" eaLnBrk="0" hangingPunct="0"/>
            <a:r>
              <a:rPr lang="en-US" sz="2000" b="1">
                <a:solidFill>
                  <a:srgbClr val="FF0000"/>
                </a:solidFill>
                <a:cs typeface="Arabic Transparent" pitchFamily="2" charset="-78"/>
              </a:rPr>
              <a:t> </a:t>
            </a:r>
            <a:r>
              <a:rPr lang="ar-SA" sz="2000" b="1">
                <a:solidFill>
                  <a:srgbClr val="FF0000"/>
                </a:solidFill>
                <a:latin typeface="Times New Roman" pitchFamily="18" charset="0"/>
                <a:cs typeface="Arabic Transparent" pitchFamily="2" charset="-78"/>
              </a:rPr>
              <a:t>حالات</a:t>
            </a:r>
            <a:r>
              <a:rPr lang="ar-SA" sz="2000" b="1">
                <a:solidFill>
                  <a:srgbClr val="FF0000"/>
                </a:solidFill>
                <a:cs typeface="Arabic Transparent" pitchFamily="2" charset="-78"/>
              </a:rPr>
              <a:t> </a:t>
            </a:r>
            <a:r>
              <a:rPr lang="ar-SA" sz="2000" b="1">
                <a:solidFill>
                  <a:srgbClr val="FF0000"/>
                </a:solidFill>
                <a:latin typeface="Times New Roman" pitchFamily="18" charset="0"/>
                <a:cs typeface="Arabic Transparent" pitchFamily="2" charset="-78"/>
              </a:rPr>
              <a:t>الحساسية</a:t>
            </a:r>
            <a:r>
              <a:rPr lang="en-US" sz="2000" b="1">
                <a:solidFill>
                  <a:srgbClr val="FF0000"/>
                </a:solidFill>
                <a:cs typeface="Arabic Transparent" pitchFamily="2" charset="-78"/>
              </a:rPr>
              <a:t>: </a:t>
            </a:r>
            <a:endParaRPr lang="en-US" sz="2000" b="1">
              <a:solidFill>
                <a:srgbClr val="FF0000"/>
              </a:solidFill>
              <a:ea typeface="Majalla UI"/>
              <a:cs typeface="Majalla UI"/>
            </a:endParaRPr>
          </a:p>
          <a:p>
            <a:pPr algn="r" rtl="1" eaLnBrk="0" hangingPunct="0"/>
            <a:r>
              <a:rPr lang="en-US" sz="2000" b="1">
                <a:cs typeface="Arabic Transparent" pitchFamily="2" charset="-78"/>
              </a:rPr>
              <a:t>- </a:t>
            </a:r>
            <a:r>
              <a:rPr lang="ar-SA" sz="2000" b="1">
                <a:latin typeface="Times New Roman" pitchFamily="18" charset="0"/>
                <a:cs typeface="Arabic Transparent" pitchFamily="2" charset="-78"/>
              </a:rPr>
              <a:t>يتم الحقن</a:t>
            </a:r>
            <a:r>
              <a:rPr lang="ar-SA" sz="2000" b="1">
                <a:cs typeface="Arabic Transparent" pitchFamily="2" charset="-78"/>
              </a:rPr>
              <a:t> </a:t>
            </a:r>
            <a:r>
              <a:rPr lang="ar-SA" sz="2000" b="1">
                <a:latin typeface="Times New Roman" pitchFamily="18" charset="0"/>
                <a:cs typeface="Arabic Transparent" pitchFamily="2" charset="-78"/>
              </a:rPr>
              <a:t>بالأدرينالين أو</a:t>
            </a:r>
            <a:r>
              <a:rPr lang="en-US" sz="2000" b="1">
                <a:cs typeface="Arabic Transparent" pitchFamily="2" charset="-78"/>
                <a:hlinkClick r:id="rId4"/>
              </a:rPr>
              <a:t> </a:t>
            </a:r>
            <a:r>
              <a:rPr lang="ar-SA" sz="2000" b="1">
                <a:latin typeface="Times New Roman" pitchFamily="18" charset="0"/>
                <a:cs typeface="Arabic Transparent" pitchFamily="2" charset="-78"/>
                <a:hlinkClick r:id="rId4"/>
              </a:rPr>
              <a:t>الإبينفرين</a:t>
            </a:r>
            <a:r>
              <a:rPr lang="en-US" sz="2000" b="1">
                <a:cs typeface="Arabic Transparent" pitchFamily="2" charset="-78"/>
              </a:rPr>
              <a:t> </a:t>
            </a:r>
            <a:r>
              <a:rPr lang="ar-SA" sz="2000" b="1">
                <a:latin typeface="Times New Roman" pitchFamily="18" charset="0"/>
                <a:cs typeface="Arabic Transparent" pitchFamily="2" charset="-78"/>
              </a:rPr>
              <a:t>في مقدمة الفخذ وقد يحتاج المصاب إلي أكثر من جرعة واحدة</a:t>
            </a:r>
            <a:r>
              <a:rPr lang="en-US" sz="2000" b="1">
                <a:cs typeface="Arabic Transparent" pitchFamily="2" charset="-78"/>
              </a:rPr>
              <a:t>. </a:t>
            </a:r>
            <a:endParaRPr lang="en-US" sz="2000" b="1">
              <a:ea typeface="Majalla UI"/>
              <a:cs typeface="Majalla UI"/>
            </a:endParaRPr>
          </a:p>
          <a:p>
            <a:pPr algn="r" rtl="1" eaLnBrk="0" hangingPunct="0"/>
            <a:r>
              <a:rPr lang="en-US" sz="2000" b="1">
                <a:cs typeface="Arabic Transparent" pitchFamily="2" charset="-78"/>
              </a:rPr>
              <a:t>(</a:t>
            </a:r>
            <a:r>
              <a:rPr lang="ar-SA" sz="2000" b="1">
                <a:latin typeface="Times New Roman" pitchFamily="18" charset="0"/>
                <a:cs typeface="Arabic Transparent" pitchFamily="2" charset="-78"/>
              </a:rPr>
              <a:t>ملحوظة</a:t>
            </a:r>
            <a:r>
              <a:rPr lang="en-US" sz="2000" b="1">
                <a:cs typeface="Arabic Transparent" pitchFamily="2" charset="-78"/>
              </a:rPr>
              <a:t>: </a:t>
            </a:r>
            <a:r>
              <a:rPr lang="ar-SA" sz="2000" b="1">
                <a:latin typeface="Times New Roman" pitchFamily="18" charset="0"/>
                <a:cs typeface="Arabic Transparent" pitchFamily="2" charset="-78"/>
              </a:rPr>
              <a:t>يجب</a:t>
            </a:r>
            <a:r>
              <a:rPr lang="ar-SA" sz="2000" b="1">
                <a:cs typeface="Arabic Transparent" pitchFamily="2" charset="-78"/>
              </a:rPr>
              <a:t> </a:t>
            </a:r>
            <a:r>
              <a:rPr lang="ar-SA" sz="2000" b="1">
                <a:latin typeface="Times New Roman" pitchFamily="18" charset="0"/>
                <a:cs typeface="Arabic Transparent" pitchFamily="2" charset="-78"/>
              </a:rPr>
              <a:t>أن تنزع الإبرة بظفر الاصبع أو بنصل السكين بحركة خاطفة حتى لا يفرز مزيداً من سمها</a:t>
            </a:r>
            <a:r>
              <a:rPr lang="ar-SA" sz="2000" b="1">
                <a:cs typeface="Arabic Transparent" pitchFamily="2" charset="-78"/>
              </a:rPr>
              <a:t> </a:t>
            </a:r>
            <a:r>
              <a:rPr lang="ar-SA" sz="2000" b="1">
                <a:latin typeface="Times New Roman" pitchFamily="18" charset="0"/>
                <a:cs typeface="Arabic Transparent" pitchFamily="2" charset="-78"/>
              </a:rPr>
              <a:t>في</a:t>
            </a:r>
          </a:p>
          <a:p>
            <a:pPr algn="r" rtl="1" eaLnBrk="0" hangingPunct="0"/>
            <a:r>
              <a:rPr lang="ar-SA" sz="2000" b="1">
                <a:latin typeface="Times New Roman" pitchFamily="18" charset="0"/>
                <a:cs typeface="Arabic Transparent" pitchFamily="2" charset="-78"/>
              </a:rPr>
              <a:t> الجلد</a:t>
            </a:r>
            <a:r>
              <a:rPr lang="en-US" sz="2000" b="1">
                <a:cs typeface="Arabic Transparent" pitchFamily="2" charset="-78"/>
              </a:rPr>
              <a:t/>
            </a:r>
            <a:br>
              <a:rPr lang="en-US" sz="2000" b="1">
                <a:cs typeface="Arabic Transparent" pitchFamily="2" charset="-78"/>
              </a:rPr>
            </a:br>
            <a:r>
              <a:rPr lang="en-US" sz="2000" b="1">
                <a:cs typeface="Arabic Transparent" pitchFamily="2" charset="-78"/>
              </a:rPr>
              <a:t>*</a:t>
            </a:r>
            <a:endParaRPr lang="en-US" b="1">
              <a:ea typeface="Majalla UI"/>
              <a:cs typeface="Majalla UI"/>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ChangeArrowheads="1"/>
          </p:cNvSpPr>
          <p:nvPr/>
        </p:nvSpPr>
        <p:spPr bwMode="auto">
          <a:xfrm>
            <a:off x="1143000" y="1304925"/>
            <a:ext cx="7924800" cy="3016250"/>
          </a:xfrm>
          <a:prstGeom prst="rect">
            <a:avLst/>
          </a:prstGeom>
          <a:noFill/>
          <a:ln w="9525">
            <a:noFill/>
            <a:miter lim="800000"/>
            <a:headEnd/>
            <a:tailEnd/>
          </a:ln>
        </p:spPr>
        <p:txBody>
          <a:bodyPr>
            <a:spAutoFit/>
          </a:bodyPr>
          <a:lstStyle/>
          <a:p>
            <a:pPr algn="r" rtl="1" eaLnBrk="0" hangingPunct="0"/>
            <a:r>
              <a:rPr lang="ar-SA" sz="2800" b="1">
                <a:solidFill>
                  <a:srgbClr val="FF0000"/>
                </a:solidFill>
                <a:latin typeface="Times New Roman" pitchFamily="18" charset="0"/>
                <a:cs typeface="Arabic Transparent" pitchFamily="2" charset="-78"/>
              </a:rPr>
              <a:t>الوقاية</a:t>
            </a:r>
            <a:r>
              <a:rPr lang="en-US" sz="2800" b="1">
                <a:solidFill>
                  <a:srgbClr val="FF0000"/>
                </a:solidFill>
                <a:cs typeface="Arabic Transparent" pitchFamily="2" charset="-78"/>
              </a:rPr>
              <a:t>: </a:t>
            </a:r>
            <a:endParaRPr lang="en-US" sz="2800" b="1">
              <a:solidFill>
                <a:srgbClr val="FF0000"/>
              </a:solidFill>
              <a:ea typeface="Majalla UI"/>
              <a:cs typeface="Majalla UI"/>
            </a:endParaRPr>
          </a:p>
          <a:p>
            <a:pPr algn="r" rtl="1" eaLnBrk="0" hangingPunct="0"/>
            <a:r>
              <a:rPr lang="en-US" b="1">
                <a:cs typeface="Arabic Transparent" pitchFamily="2" charset="-78"/>
              </a:rPr>
              <a:t>- </a:t>
            </a:r>
            <a:r>
              <a:rPr lang="ar-SA" b="1">
                <a:latin typeface="Times New Roman" pitchFamily="18" charset="0"/>
                <a:cs typeface="Arabic Transparent" pitchFamily="2" charset="-78"/>
              </a:rPr>
              <a:t>تنتشر هذه الحشرات</a:t>
            </a:r>
            <a:r>
              <a:rPr lang="ar-SA" b="1">
                <a:cs typeface="Arabic Transparent" pitchFamily="2" charset="-78"/>
              </a:rPr>
              <a:t> </a:t>
            </a:r>
            <a:r>
              <a:rPr lang="ar-SA" b="1">
                <a:latin typeface="Times New Roman" pitchFamily="18" charset="0"/>
                <a:cs typeface="Arabic Transparent" pitchFamily="2" charset="-78"/>
              </a:rPr>
              <a:t>في فصل الصيف، لذلك يجب التأني في اختيار ألوان الملابس (وخاصة</a:t>
            </a:r>
            <a:endParaRPr lang="en-US" b="1">
              <a:ea typeface="Majalla UI"/>
              <a:cs typeface="Majalla UI"/>
            </a:endParaRPr>
          </a:p>
          <a:p>
            <a:pPr algn="r" rtl="1" eaLnBrk="0" hangingPunct="0"/>
            <a:r>
              <a:rPr lang="ar-SA" b="1">
                <a:latin typeface="Times New Roman" pitchFamily="18" charset="0"/>
                <a:cs typeface="Arabic Transparent" pitchFamily="2" charset="-78"/>
              </a:rPr>
              <a:t>ملابس البحر) لأن</a:t>
            </a:r>
            <a:r>
              <a:rPr lang="ar-SA" b="1">
                <a:cs typeface="Arabic Transparent" pitchFamily="2" charset="-78"/>
              </a:rPr>
              <a:t> </a:t>
            </a:r>
            <a:r>
              <a:rPr lang="ar-SA" b="1">
                <a:latin typeface="Times New Roman" pitchFamily="18" charset="0"/>
                <a:cs typeface="Arabic Transparent" pitchFamily="2" charset="-78"/>
              </a:rPr>
              <a:t>اللون الأسود يسبب استثارة النحل بينما اللون الأزرق يساعد علي هدوئه</a:t>
            </a:r>
            <a:r>
              <a:rPr lang="en-US" b="1">
                <a:cs typeface="Arabic Transparent" pitchFamily="2" charset="-78"/>
              </a:rPr>
              <a:t>. </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من لهم</a:t>
            </a:r>
            <a:r>
              <a:rPr lang="ar-SA" b="1">
                <a:cs typeface="Arabic Transparent" pitchFamily="2" charset="-78"/>
              </a:rPr>
              <a:t> </a:t>
            </a:r>
            <a:r>
              <a:rPr lang="ar-SA" b="1">
                <a:latin typeface="Times New Roman" pitchFamily="18" charset="0"/>
                <a:cs typeface="Arabic Transparent" pitchFamily="2" charset="-78"/>
              </a:rPr>
              <a:t>قابلية للحساسية عليهم بأخذ جرعات منشطة من مضادات الحساسية</a:t>
            </a:r>
            <a:r>
              <a:rPr lang="en-US" b="1">
                <a:cs typeface="Arabic Transparent" pitchFamily="2" charset="-78"/>
              </a:rPr>
              <a:t>. </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أما من يعانون</a:t>
            </a:r>
            <a:r>
              <a:rPr lang="ar-SA" b="1">
                <a:cs typeface="Arabic Transparent" pitchFamily="2" charset="-78"/>
              </a:rPr>
              <a:t> </a:t>
            </a:r>
            <a:r>
              <a:rPr lang="ar-SA" b="1">
                <a:latin typeface="Times New Roman" pitchFamily="18" charset="0"/>
                <a:cs typeface="Arabic Transparent" pitchFamily="2" charset="-78"/>
              </a:rPr>
              <a:t>بالفعل من حساسية أعراضها حادة للغاية، يجب عليهم حمل "الإبينفرين" باستمرار</a:t>
            </a:r>
            <a:r>
              <a:rPr lang="en-US" b="1">
                <a:cs typeface="Arabic Transparent" pitchFamily="2" charset="-78"/>
              </a:rPr>
              <a:t>.</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تجنب المشي بدون حذاء (ألا تكون القدم عارية)</a:t>
            </a:r>
            <a:r>
              <a:rPr lang="en-US" b="1">
                <a:cs typeface="Arabic Transparent" pitchFamily="2" charset="-78"/>
              </a:rPr>
              <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تغطية الطعام</a:t>
            </a:r>
            <a:r>
              <a:rPr lang="en-US" b="1">
                <a:cs typeface="Arabic Transparent" pitchFamily="2" charset="-78"/>
              </a:rPr>
              <a:t>. </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عدم ترك</a:t>
            </a:r>
            <a:r>
              <a:rPr lang="ar-SA" b="1">
                <a:cs typeface="Arabic Transparent" pitchFamily="2" charset="-78"/>
              </a:rPr>
              <a:t> </a:t>
            </a:r>
            <a:r>
              <a:rPr lang="ar-SA" b="1">
                <a:latin typeface="Times New Roman" pitchFamily="18" charset="0"/>
                <a:cs typeface="Arabic Transparent" pitchFamily="2" charset="-78"/>
              </a:rPr>
              <a:t>صناديق القمامة مفتوحة بدون غطاء</a:t>
            </a:r>
            <a:r>
              <a:rPr lang="en-US" b="1">
                <a:cs typeface="Arabic Transparent" pitchFamily="2" charset="-78"/>
              </a:rPr>
              <a:t>.</a:t>
            </a:r>
            <a:br>
              <a:rPr lang="en-US" b="1">
                <a:cs typeface="Arabic Transparent" pitchFamily="2" charset="-78"/>
              </a:rPr>
            </a:br>
            <a:r>
              <a:rPr lang="en-US" b="1">
                <a:cs typeface="Arabic Transparent" pitchFamily="2" charset="-78"/>
              </a:rPr>
              <a:t>- </a:t>
            </a:r>
            <a:r>
              <a:rPr lang="ar-SA" b="1">
                <a:latin typeface="Times New Roman" pitchFamily="18" charset="0"/>
                <a:cs typeface="Arabic Transparent" pitchFamily="2" charset="-78"/>
              </a:rPr>
              <a:t>عدم الإكثار فى استخدام العطور، ماء</a:t>
            </a:r>
            <a:r>
              <a:rPr lang="ar-SA" b="1">
                <a:cs typeface="Arabic Transparent" pitchFamily="2" charset="-78"/>
              </a:rPr>
              <a:t> </a:t>
            </a:r>
            <a:r>
              <a:rPr lang="ar-SA" b="1">
                <a:latin typeface="Times New Roman" pitchFamily="18" charset="0"/>
                <a:cs typeface="Arabic Transparent" pitchFamily="2" charset="-78"/>
              </a:rPr>
              <a:t>الكولونيا، أو اسبراي الشعر</a:t>
            </a:r>
            <a:r>
              <a:rPr lang="en-US" b="1">
                <a:cs typeface="Arabic Transparent" pitchFamily="2" charset="-78"/>
              </a:rPr>
              <a:t>.</a:t>
            </a:r>
            <a:endParaRPr lang="en-US" b="1">
              <a:ea typeface="Majalla UI"/>
              <a:cs typeface="Majalla UI"/>
            </a:endParaRPr>
          </a:p>
          <a:p>
            <a:pPr algn="r" rtl="1" eaLnBrk="0" hangingPunct="0"/>
            <a:endParaRPr lang="en-US" b="1">
              <a:ea typeface="Majalla UI"/>
              <a:cs typeface="Majalla U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3860800" y="285750"/>
            <a:ext cx="5149850" cy="466725"/>
          </a:xfrm>
          <a:prstGeom prst="rect">
            <a:avLst/>
          </a:prstGeom>
          <a:solidFill>
            <a:srgbClr val="FFFF00"/>
          </a:solidFill>
          <a:ln w="9525">
            <a:solidFill>
              <a:srgbClr val="FF0000"/>
            </a:solidFill>
            <a:miter lim="800000"/>
            <a:headEnd/>
            <a:tailEnd/>
          </a:ln>
        </p:spPr>
        <p:txBody>
          <a:bodyPr>
            <a:spAutoFit/>
          </a:bodyPr>
          <a:lstStyle/>
          <a:p>
            <a:pPr algn="r" rtl="1"/>
            <a:r>
              <a:rPr lang="ar-SA" sz="2400" b="1">
                <a:solidFill>
                  <a:srgbClr val="C00000"/>
                </a:solidFill>
                <a:ea typeface="Majalla UI"/>
                <a:cs typeface="Majalla UI"/>
              </a:rPr>
              <a:t>الاسعافات الاوليه فى حالة الجروح</a:t>
            </a:r>
            <a:endParaRPr lang="en-US" sz="2400" b="1">
              <a:solidFill>
                <a:srgbClr val="C00000"/>
              </a:solidFill>
              <a:ea typeface="Majalla UI"/>
              <a:cs typeface="Majalla UI"/>
            </a:endParaRPr>
          </a:p>
        </p:txBody>
      </p:sp>
      <p:sp>
        <p:nvSpPr>
          <p:cNvPr id="56323" name="Rectangle 5"/>
          <p:cNvSpPr>
            <a:spLocks noChangeArrowheads="1"/>
          </p:cNvSpPr>
          <p:nvPr/>
        </p:nvSpPr>
        <p:spPr bwMode="auto">
          <a:xfrm>
            <a:off x="3419475" y="1341438"/>
            <a:ext cx="4787900" cy="461962"/>
          </a:xfrm>
          <a:prstGeom prst="rect">
            <a:avLst/>
          </a:prstGeom>
          <a:noFill/>
          <a:ln w="9525">
            <a:noFill/>
            <a:miter lim="800000"/>
            <a:headEnd/>
            <a:tailEnd/>
          </a:ln>
        </p:spPr>
        <p:txBody>
          <a:bodyPr wrap="none">
            <a:spAutoFit/>
          </a:bodyPr>
          <a:lstStyle/>
          <a:p>
            <a:pPr algn="r" rtl="1"/>
            <a:r>
              <a:rPr lang="ar-SA" sz="2400" b="1">
                <a:ea typeface="Majalla UI"/>
                <a:cs typeface="Majalla UI"/>
              </a:rPr>
              <a:t>نظف الجرح بقطعة من القطن أو الشاش المعقم</a:t>
            </a:r>
            <a:endParaRPr lang="en-US" sz="2400" b="1">
              <a:ea typeface="Majalla UI"/>
              <a:cs typeface="Majalla UI"/>
            </a:endParaRPr>
          </a:p>
        </p:txBody>
      </p:sp>
      <p:pic>
        <p:nvPicPr>
          <p:cNvPr id="56324" name="Picture 2"/>
          <p:cNvPicPr>
            <a:picLocks noChangeAspect="1" noChangeArrowheads="1"/>
          </p:cNvPicPr>
          <p:nvPr/>
        </p:nvPicPr>
        <p:blipFill>
          <a:blip r:embed="rId2" cstate="print"/>
          <a:srcRect/>
          <a:stretch>
            <a:fillRect/>
          </a:stretch>
        </p:blipFill>
        <p:spPr bwMode="auto">
          <a:xfrm>
            <a:off x="0" y="188913"/>
            <a:ext cx="1951038" cy="1838325"/>
          </a:xfrm>
          <a:prstGeom prst="rect">
            <a:avLst/>
          </a:prstGeom>
          <a:noFill/>
          <a:ln w="9525">
            <a:noFill/>
            <a:miter lim="800000"/>
            <a:headEnd/>
            <a:tailEnd/>
          </a:ln>
        </p:spPr>
      </p:pic>
      <p:sp>
        <p:nvSpPr>
          <p:cNvPr id="56325" name="Rectangle 7"/>
          <p:cNvSpPr>
            <a:spLocks noChangeArrowheads="1"/>
          </p:cNvSpPr>
          <p:nvPr/>
        </p:nvSpPr>
        <p:spPr bwMode="auto">
          <a:xfrm>
            <a:off x="3471863" y="2924175"/>
            <a:ext cx="7097712" cy="396875"/>
          </a:xfrm>
          <a:prstGeom prst="rect">
            <a:avLst/>
          </a:prstGeom>
          <a:noFill/>
          <a:ln w="9525">
            <a:noFill/>
            <a:miter lim="800000"/>
            <a:headEnd/>
            <a:tailEnd/>
          </a:ln>
        </p:spPr>
        <p:txBody>
          <a:bodyPr>
            <a:spAutoFit/>
          </a:bodyPr>
          <a:lstStyle/>
          <a:p>
            <a:r>
              <a:rPr lang="ar-SA" sz="2000" b="1">
                <a:ea typeface="Majalla UI"/>
                <a:cs typeface="Majalla UI"/>
              </a:rPr>
              <a:t>اغسل الجرح بالماء الجاري ، لفترة لا تقل عن دقيقة واحدة </a:t>
            </a:r>
            <a:endParaRPr lang="en-US" sz="2000" b="1">
              <a:ea typeface="Majalla UI"/>
              <a:cs typeface="Majalla UI"/>
            </a:endParaRPr>
          </a:p>
        </p:txBody>
      </p:sp>
      <p:pic>
        <p:nvPicPr>
          <p:cNvPr id="56326" name="Picture 2"/>
          <p:cNvPicPr>
            <a:picLocks noChangeAspect="1" noChangeArrowheads="1"/>
          </p:cNvPicPr>
          <p:nvPr/>
        </p:nvPicPr>
        <p:blipFill>
          <a:blip r:embed="rId3" cstate="print"/>
          <a:srcRect/>
          <a:stretch>
            <a:fillRect/>
          </a:stretch>
        </p:blipFill>
        <p:spPr bwMode="auto">
          <a:xfrm>
            <a:off x="0" y="2133600"/>
            <a:ext cx="3405188" cy="1571625"/>
          </a:xfrm>
          <a:prstGeom prst="rect">
            <a:avLst/>
          </a:prstGeom>
          <a:noFill/>
          <a:ln w="9525">
            <a:noFill/>
            <a:miter lim="800000"/>
            <a:headEnd/>
            <a:tailEnd/>
          </a:ln>
        </p:spPr>
      </p:pic>
      <p:pic>
        <p:nvPicPr>
          <p:cNvPr id="56327" name="Picture 2" descr="http://www.angelfire.com/ct3/lolo_ksu/3_L.jpg"/>
          <p:cNvPicPr>
            <a:picLocks noChangeAspect="1" noChangeArrowheads="1"/>
          </p:cNvPicPr>
          <p:nvPr/>
        </p:nvPicPr>
        <p:blipFill>
          <a:blip r:embed="rId4" r:link="rId5" cstate="print"/>
          <a:srcRect/>
          <a:stretch>
            <a:fillRect/>
          </a:stretch>
        </p:blipFill>
        <p:spPr bwMode="auto">
          <a:xfrm>
            <a:off x="387350" y="4000500"/>
            <a:ext cx="3084513" cy="2705100"/>
          </a:xfrm>
          <a:prstGeom prst="rect">
            <a:avLst/>
          </a:prstGeom>
          <a:noFill/>
          <a:ln w="57150" cmpd="thinThick">
            <a:solidFill>
              <a:srgbClr val="000000"/>
            </a:solidFill>
            <a:miter lim="800000"/>
            <a:headEnd/>
            <a:tailEnd/>
          </a:ln>
        </p:spPr>
      </p:pic>
      <p:sp>
        <p:nvSpPr>
          <p:cNvPr id="56328" name="Rectangle 10"/>
          <p:cNvSpPr>
            <a:spLocks noChangeArrowheads="1"/>
          </p:cNvSpPr>
          <p:nvPr/>
        </p:nvSpPr>
        <p:spPr bwMode="auto">
          <a:xfrm>
            <a:off x="4256088" y="4857750"/>
            <a:ext cx="4953000" cy="1006475"/>
          </a:xfrm>
          <a:prstGeom prst="rect">
            <a:avLst/>
          </a:prstGeom>
          <a:noFill/>
          <a:ln w="9525">
            <a:noFill/>
            <a:miter lim="800000"/>
            <a:headEnd/>
            <a:tailEnd/>
          </a:ln>
        </p:spPr>
        <p:txBody>
          <a:bodyPr>
            <a:spAutoFit/>
          </a:bodyPr>
          <a:lstStyle/>
          <a:p>
            <a:pPr algn="r" rtl="1"/>
            <a:r>
              <a:rPr lang="ar-SA" sz="2000" b="1">
                <a:solidFill>
                  <a:srgbClr val="000000"/>
                </a:solidFill>
                <a:latin typeface="Arial Unicode MS" pitchFamily="34" charset="-128"/>
                <a:ea typeface="Arial Unicode MS" pitchFamily="34" charset="-128"/>
                <a:cs typeface="Arial Unicode MS" pitchFamily="34" charset="-128"/>
              </a:rPr>
              <a:t>ضع مادة مطهرة على الجرح ، مثل صبغة اليود أو بيرو كسيد الهيدروجين ، أو </a:t>
            </a:r>
            <a:r>
              <a:rPr lang="ar-EG" sz="2000" b="1">
                <a:solidFill>
                  <a:srgbClr val="000000"/>
                </a:solidFill>
                <a:latin typeface="Arial Unicode MS" pitchFamily="34" charset="-128"/>
                <a:ea typeface="Arial Unicode MS" pitchFamily="34" charset="-128"/>
                <a:cs typeface="Arial Unicode MS" pitchFamily="34" charset="-128"/>
              </a:rPr>
              <a:t>الباتدين</a:t>
            </a:r>
            <a:r>
              <a:rPr lang="ar-SA" sz="2000" b="1">
                <a:solidFill>
                  <a:srgbClr val="000000"/>
                </a:solidFill>
                <a:latin typeface="Arial Unicode MS" pitchFamily="34" charset="-128"/>
                <a:ea typeface="Arial Unicode MS" pitchFamily="34" charset="-128"/>
                <a:cs typeface="Arial Unicode MS" pitchFamily="34" charset="-128"/>
              </a:rPr>
              <a:t> </a:t>
            </a:r>
            <a:endParaRPr lang="en-US" sz="2000" b="1">
              <a:solidFill>
                <a:srgbClr val="000000"/>
              </a:solidFill>
              <a:latin typeface="Arial Unicode MS" pitchFamily="34" charset="-128"/>
              <a:ea typeface="Arial Unicode MS" pitchFamily="34" charset="-128"/>
              <a:cs typeface="Arial Unicode MS" pitchFamily="34" charset="-128"/>
            </a:endParaRPr>
          </a:p>
          <a:p>
            <a:pPr algn="r" rtl="1"/>
            <a:r>
              <a:rPr lang="ar-SA" sz="2000" b="1">
                <a:solidFill>
                  <a:srgbClr val="000000"/>
                </a:solidFill>
                <a:latin typeface="Arial Unicode MS" pitchFamily="34" charset="-128"/>
                <a:ea typeface="Arial Unicode MS" pitchFamily="34" charset="-128"/>
                <a:cs typeface="Arial Unicode MS" pitchFamily="34" charset="-128"/>
              </a:rPr>
              <a:t>، واستخدم القطن الماص والمعقم</a:t>
            </a:r>
            <a:endParaRPr lang="ar-SA" sz="2000" b="1"/>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ChangeArrowheads="1"/>
          </p:cNvSpPr>
          <p:nvPr/>
        </p:nvSpPr>
        <p:spPr bwMode="auto">
          <a:xfrm>
            <a:off x="4487863" y="714375"/>
            <a:ext cx="4953000" cy="830263"/>
          </a:xfrm>
          <a:prstGeom prst="rect">
            <a:avLst/>
          </a:prstGeom>
          <a:noFill/>
          <a:ln w="9525">
            <a:noFill/>
            <a:miter lim="800000"/>
            <a:headEnd/>
            <a:tailEnd/>
          </a:ln>
        </p:spPr>
        <p:txBody>
          <a:bodyPr>
            <a:spAutoFit/>
          </a:bodyPr>
          <a:lstStyle/>
          <a:p>
            <a:pPr algn="r" rtl="1"/>
            <a:r>
              <a:rPr lang="ar-SA" sz="2400" b="1">
                <a:ea typeface="Majalla UI"/>
                <a:cs typeface="Majalla UI"/>
              </a:rPr>
              <a:t>ضع على الجرح قطعة من الشاش المعقم تتناسب وحجم الجرح</a:t>
            </a:r>
            <a:endParaRPr lang="en-US" sz="2400" b="1">
              <a:ea typeface="Majalla UI"/>
              <a:cs typeface="Majalla UI"/>
            </a:endParaRPr>
          </a:p>
        </p:txBody>
      </p:sp>
      <p:pic>
        <p:nvPicPr>
          <p:cNvPr id="57347" name="Picture 2"/>
          <p:cNvPicPr>
            <a:picLocks noChangeAspect="1" noChangeArrowheads="1"/>
          </p:cNvPicPr>
          <p:nvPr/>
        </p:nvPicPr>
        <p:blipFill>
          <a:blip r:embed="rId2" cstate="print"/>
          <a:srcRect/>
          <a:stretch>
            <a:fillRect/>
          </a:stretch>
        </p:blipFill>
        <p:spPr bwMode="auto">
          <a:xfrm>
            <a:off x="0" y="500063"/>
            <a:ext cx="4565650" cy="2867025"/>
          </a:xfrm>
          <a:prstGeom prst="rect">
            <a:avLst/>
          </a:prstGeom>
          <a:noFill/>
          <a:ln w="9525">
            <a:noFill/>
            <a:miter lim="800000"/>
            <a:headEnd/>
            <a:tailEnd/>
          </a:ln>
        </p:spPr>
      </p:pic>
      <p:sp>
        <p:nvSpPr>
          <p:cNvPr id="57348" name="Rectangle 5"/>
          <p:cNvSpPr>
            <a:spLocks noChangeArrowheads="1"/>
          </p:cNvSpPr>
          <p:nvPr/>
        </p:nvSpPr>
        <p:spPr bwMode="auto">
          <a:xfrm>
            <a:off x="4537075" y="4071938"/>
            <a:ext cx="4570413" cy="461962"/>
          </a:xfrm>
          <a:prstGeom prst="rect">
            <a:avLst/>
          </a:prstGeom>
          <a:noFill/>
          <a:ln w="9525">
            <a:noFill/>
            <a:miter lim="800000"/>
            <a:headEnd/>
            <a:tailEnd/>
          </a:ln>
        </p:spPr>
        <p:txBody>
          <a:bodyPr wrap="none">
            <a:spAutoFit/>
          </a:bodyPr>
          <a:lstStyle/>
          <a:p>
            <a:r>
              <a:rPr lang="ar-SA" sz="2400" b="1">
                <a:ea typeface="Majalla UI"/>
                <a:cs typeface="Majalla UI"/>
              </a:rPr>
              <a:t>استخدم اللاصق الطبي ، واربطه حول الجرح</a:t>
            </a:r>
            <a:endParaRPr lang="en-US" sz="2400" b="1">
              <a:ea typeface="Majalla UI"/>
              <a:cs typeface="Majalla UI"/>
            </a:endParaRPr>
          </a:p>
        </p:txBody>
      </p:sp>
      <p:pic>
        <p:nvPicPr>
          <p:cNvPr id="57349" name="Picture 2"/>
          <p:cNvPicPr>
            <a:picLocks noChangeAspect="1" noChangeArrowheads="1"/>
          </p:cNvPicPr>
          <p:nvPr/>
        </p:nvPicPr>
        <p:blipFill>
          <a:blip r:embed="rId3" cstate="print"/>
          <a:srcRect/>
          <a:stretch>
            <a:fillRect/>
          </a:stretch>
        </p:blipFill>
        <p:spPr bwMode="auto">
          <a:xfrm>
            <a:off x="0" y="3429000"/>
            <a:ext cx="3870325" cy="2476500"/>
          </a:xfrm>
          <a:prstGeom prst="rect">
            <a:avLst/>
          </a:prstGeom>
          <a:noFill/>
          <a:ln w="9525">
            <a:noFill/>
            <a:miter lim="800000"/>
            <a:headEnd/>
            <a:tailEnd/>
          </a:ln>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ChangeArrowheads="1"/>
          </p:cNvSpPr>
          <p:nvPr/>
        </p:nvSpPr>
        <p:spPr bwMode="auto">
          <a:xfrm>
            <a:off x="3703638" y="714375"/>
            <a:ext cx="5792787" cy="641350"/>
          </a:xfrm>
          <a:prstGeom prst="rect">
            <a:avLst/>
          </a:prstGeom>
          <a:noFill/>
          <a:ln w="9525">
            <a:noFill/>
            <a:miter lim="800000"/>
            <a:headEnd/>
            <a:tailEnd/>
          </a:ln>
        </p:spPr>
        <p:txBody>
          <a:bodyPr>
            <a:spAutoFit/>
          </a:bodyPr>
          <a:lstStyle/>
          <a:p>
            <a:r>
              <a:rPr lang="ar-SA" sz="3600" b="1">
                <a:solidFill>
                  <a:srgbClr val="FF0000"/>
                </a:solidFill>
                <a:ea typeface="Majalla UI"/>
                <a:cs typeface="Majalla UI"/>
              </a:rPr>
              <a:t>في حالة الجروح العميقة</a:t>
            </a:r>
            <a:r>
              <a:rPr lang="en-US" sz="3600" b="1">
                <a:solidFill>
                  <a:srgbClr val="FF0000"/>
                </a:solidFill>
                <a:ea typeface="Majalla UI"/>
                <a:cs typeface="Majalla UI"/>
              </a:rPr>
              <a:t>:</a:t>
            </a:r>
          </a:p>
        </p:txBody>
      </p:sp>
      <p:sp>
        <p:nvSpPr>
          <p:cNvPr id="58371" name="Rectangle 4"/>
          <p:cNvSpPr>
            <a:spLocks noChangeArrowheads="1"/>
          </p:cNvSpPr>
          <p:nvPr/>
        </p:nvSpPr>
        <p:spPr bwMode="auto">
          <a:xfrm>
            <a:off x="1392238" y="1357313"/>
            <a:ext cx="8359775" cy="1570037"/>
          </a:xfrm>
          <a:prstGeom prst="rect">
            <a:avLst/>
          </a:prstGeom>
          <a:noFill/>
          <a:ln w="9525">
            <a:noFill/>
            <a:miter lim="800000"/>
            <a:headEnd/>
            <a:tailEnd/>
          </a:ln>
        </p:spPr>
        <p:txBody>
          <a:bodyPr>
            <a:spAutoFit/>
          </a:bodyPr>
          <a:lstStyle/>
          <a:p>
            <a:pPr algn="ctr"/>
            <a:r>
              <a:rPr lang="ar-SA" sz="3200" b="1">
                <a:ea typeface="Majalla UI"/>
                <a:cs typeface="Majalla UI"/>
              </a:rPr>
              <a:t>ارفع العضو المصاب لأعلى من مستوى القلب  ثم اضغط بواسطة قطعة من الشاش المعقم ، واستمر بالضغط دون توقف أو تحريك موضع الجرح حتى توقف النزيف</a:t>
            </a:r>
            <a:endParaRPr lang="en-US" sz="3200" b="1">
              <a:ea typeface="Majalla UI"/>
              <a:cs typeface="Majalla UI"/>
            </a:endParaRPr>
          </a:p>
        </p:txBody>
      </p:sp>
      <p:pic>
        <p:nvPicPr>
          <p:cNvPr id="58372" name="Picture 2"/>
          <p:cNvPicPr>
            <a:picLocks noChangeAspect="1" noChangeArrowheads="1"/>
          </p:cNvPicPr>
          <p:nvPr/>
        </p:nvPicPr>
        <p:blipFill>
          <a:blip r:embed="rId2" cstate="print"/>
          <a:srcRect/>
          <a:stretch>
            <a:fillRect/>
          </a:stretch>
        </p:blipFill>
        <p:spPr bwMode="auto">
          <a:xfrm>
            <a:off x="231775" y="3786188"/>
            <a:ext cx="5030788" cy="2809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ChangeArrowheads="1"/>
          </p:cNvSpPr>
          <p:nvPr/>
        </p:nvSpPr>
        <p:spPr bwMode="auto">
          <a:xfrm>
            <a:off x="4953000" y="642938"/>
            <a:ext cx="4565650" cy="954087"/>
          </a:xfrm>
          <a:prstGeom prst="rect">
            <a:avLst/>
          </a:prstGeom>
          <a:noFill/>
          <a:ln w="9525">
            <a:noFill/>
            <a:miter lim="800000"/>
            <a:headEnd/>
            <a:tailEnd/>
          </a:ln>
        </p:spPr>
        <p:txBody>
          <a:bodyPr>
            <a:spAutoFit/>
          </a:bodyPr>
          <a:lstStyle/>
          <a:p>
            <a:pPr indent="457200"/>
            <a:r>
              <a:rPr lang="ar-SA" sz="2800" b="1">
                <a:solidFill>
                  <a:srgbClr val="000000"/>
                </a:solidFill>
                <a:latin typeface="Arial Unicode MS" pitchFamily="34" charset="-128"/>
                <a:ea typeface="Arial Unicode MS" pitchFamily="34" charset="-128"/>
                <a:cs typeface="Arabic Transparent" pitchFamily="2" charset="-78"/>
              </a:rPr>
              <a:t>خذ الملقط الطبي المعقم ، ونظف الجرح ، مع مراعاة عدم إعادة النزيف</a:t>
            </a:r>
            <a:endParaRPr lang="ar-SA" sz="2800" b="1">
              <a:ea typeface="Arial Unicode MS" pitchFamily="34" charset="-128"/>
              <a:cs typeface="Arabic Transparent" pitchFamily="2" charset="-78"/>
            </a:endParaRPr>
          </a:p>
        </p:txBody>
      </p:sp>
      <p:pic>
        <p:nvPicPr>
          <p:cNvPr id="59395" name="Picture 2"/>
          <p:cNvPicPr>
            <a:picLocks noChangeAspect="1" noChangeArrowheads="1"/>
          </p:cNvPicPr>
          <p:nvPr/>
        </p:nvPicPr>
        <p:blipFill>
          <a:blip r:embed="rId2" cstate="print"/>
          <a:srcRect/>
          <a:stretch>
            <a:fillRect/>
          </a:stretch>
        </p:blipFill>
        <p:spPr bwMode="auto">
          <a:xfrm>
            <a:off x="0" y="714375"/>
            <a:ext cx="4675188" cy="2314575"/>
          </a:xfrm>
          <a:prstGeom prst="rect">
            <a:avLst/>
          </a:prstGeom>
          <a:noFill/>
          <a:ln w="9525">
            <a:noFill/>
            <a:miter lim="800000"/>
            <a:headEnd/>
            <a:tailEnd/>
          </a:ln>
        </p:spPr>
      </p:pic>
      <p:sp>
        <p:nvSpPr>
          <p:cNvPr id="59396" name="Rectangle 5"/>
          <p:cNvSpPr>
            <a:spLocks noChangeArrowheads="1"/>
          </p:cNvSpPr>
          <p:nvPr/>
        </p:nvSpPr>
        <p:spPr bwMode="auto">
          <a:xfrm>
            <a:off x="4875213" y="3071813"/>
            <a:ext cx="4799012" cy="2554287"/>
          </a:xfrm>
          <a:prstGeom prst="rect">
            <a:avLst/>
          </a:prstGeom>
          <a:noFill/>
          <a:ln w="9525">
            <a:noFill/>
            <a:miter lim="800000"/>
            <a:headEnd/>
            <a:tailEnd/>
          </a:ln>
        </p:spPr>
        <p:txBody>
          <a:bodyPr>
            <a:spAutoFit/>
          </a:bodyPr>
          <a:lstStyle/>
          <a:p>
            <a:pPr algn="r" rtl="1"/>
            <a:r>
              <a:rPr lang="ar-SA" sz="3200">
                <a:cs typeface="Arabic Transparent" pitchFamily="2" charset="-78"/>
              </a:rPr>
              <a:t>ضع على الجرح كيساً من الثلج ، للتخفيف من حدّة الألم ، وتفادي امتصاص السموم التي تفرزها الميكروبات العالقة بسطح الجسم المتسبب بالإصابة</a:t>
            </a:r>
            <a:endParaRPr lang="en-US" sz="3200">
              <a:cs typeface="Arabic Transparent" pitchFamily="2" charset="-78"/>
            </a:endParaRPr>
          </a:p>
        </p:txBody>
      </p:sp>
      <p:pic>
        <p:nvPicPr>
          <p:cNvPr id="59397" name="Picture 2"/>
          <p:cNvPicPr>
            <a:picLocks noChangeAspect="1" noChangeArrowheads="1"/>
          </p:cNvPicPr>
          <p:nvPr/>
        </p:nvPicPr>
        <p:blipFill>
          <a:blip r:embed="rId3" cstate="print"/>
          <a:srcRect/>
          <a:stretch>
            <a:fillRect/>
          </a:stretch>
        </p:blipFill>
        <p:spPr bwMode="auto">
          <a:xfrm>
            <a:off x="155575" y="3143250"/>
            <a:ext cx="4446588" cy="3019425"/>
          </a:xfrm>
          <a:prstGeom prst="rect">
            <a:avLst/>
          </a:prstGeom>
          <a:noFill/>
          <a:ln w="9525">
            <a:noFill/>
            <a:miter lim="800000"/>
            <a:headEnd/>
            <a:tailEnd/>
          </a:ln>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ChangeArrowheads="1"/>
          </p:cNvSpPr>
          <p:nvPr/>
        </p:nvSpPr>
        <p:spPr bwMode="auto">
          <a:xfrm>
            <a:off x="4565650" y="571500"/>
            <a:ext cx="4953000" cy="954088"/>
          </a:xfrm>
          <a:prstGeom prst="rect">
            <a:avLst/>
          </a:prstGeom>
          <a:noFill/>
          <a:ln w="9525">
            <a:noFill/>
            <a:miter lim="800000"/>
            <a:headEnd/>
            <a:tailEnd/>
          </a:ln>
        </p:spPr>
        <p:txBody>
          <a:bodyPr>
            <a:spAutoFit/>
          </a:bodyPr>
          <a:lstStyle/>
          <a:p>
            <a:r>
              <a:rPr lang="ar-SA" sz="2800" b="1">
                <a:ea typeface="Majalla UI"/>
                <a:cs typeface="Majalla UI"/>
              </a:rPr>
              <a:t>قص قطعة من الشاش المعقم بمقدار الجرح ، وثبتها على موضع الجرح</a:t>
            </a:r>
            <a:endParaRPr lang="en-US" sz="2800" b="1">
              <a:ea typeface="Majalla UI"/>
              <a:cs typeface="Majalla UI"/>
            </a:endParaRPr>
          </a:p>
        </p:txBody>
      </p:sp>
      <p:pic>
        <p:nvPicPr>
          <p:cNvPr id="60419" name="Picture 2"/>
          <p:cNvPicPr>
            <a:picLocks noChangeAspect="1" noChangeArrowheads="1"/>
          </p:cNvPicPr>
          <p:nvPr/>
        </p:nvPicPr>
        <p:blipFill>
          <a:blip r:embed="rId2" cstate="print"/>
          <a:srcRect/>
          <a:stretch>
            <a:fillRect/>
          </a:stretch>
        </p:blipFill>
        <p:spPr bwMode="auto">
          <a:xfrm>
            <a:off x="231775" y="285750"/>
            <a:ext cx="4024313" cy="2638425"/>
          </a:xfrm>
          <a:prstGeom prst="rect">
            <a:avLst/>
          </a:prstGeom>
          <a:noFill/>
          <a:ln w="9525">
            <a:noFill/>
            <a:miter lim="800000"/>
            <a:headEnd/>
            <a:tailEnd/>
          </a:ln>
        </p:spPr>
      </p:pic>
      <p:sp>
        <p:nvSpPr>
          <p:cNvPr id="60420" name="Rectangle 5"/>
          <p:cNvSpPr>
            <a:spLocks noChangeArrowheads="1"/>
          </p:cNvSpPr>
          <p:nvPr/>
        </p:nvSpPr>
        <p:spPr bwMode="auto">
          <a:xfrm>
            <a:off x="4565650" y="3357563"/>
            <a:ext cx="4953000" cy="1077912"/>
          </a:xfrm>
          <a:prstGeom prst="rect">
            <a:avLst/>
          </a:prstGeom>
          <a:noFill/>
          <a:ln w="9525">
            <a:noFill/>
            <a:miter lim="800000"/>
            <a:headEnd/>
            <a:tailEnd/>
          </a:ln>
        </p:spPr>
        <p:txBody>
          <a:bodyPr>
            <a:spAutoFit/>
          </a:bodyPr>
          <a:lstStyle/>
          <a:p>
            <a:r>
              <a:rPr lang="ar-SA" sz="3200" b="1">
                <a:ea typeface="Majalla UI"/>
                <a:cs typeface="Majalla UI"/>
              </a:rPr>
              <a:t>لف الجرح بواسطة رباط معقم ، وتأكد من عدم ضغطه على الجرح</a:t>
            </a:r>
            <a:endParaRPr lang="en-US" sz="3200" b="1">
              <a:ea typeface="Majalla UI"/>
              <a:cs typeface="Majalla UI"/>
            </a:endParaRPr>
          </a:p>
        </p:txBody>
      </p:sp>
      <p:pic>
        <p:nvPicPr>
          <p:cNvPr id="60421" name="Picture 2"/>
          <p:cNvPicPr>
            <a:picLocks noChangeAspect="1" noChangeArrowheads="1"/>
          </p:cNvPicPr>
          <p:nvPr/>
        </p:nvPicPr>
        <p:blipFill>
          <a:blip r:embed="rId3" cstate="print"/>
          <a:srcRect/>
          <a:stretch>
            <a:fillRect/>
          </a:stretch>
        </p:blipFill>
        <p:spPr bwMode="auto">
          <a:xfrm>
            <a:off x="387350" y="3124200"/>
            <a:ext cx="3792538" cy="3238500"/>
          </a:xfrm>
          <a:prstGeom prst="rect">
            <a:avLst/>
          </a:prstGeom>
          <a:noFill/>
          <a:ln w="9525">
            <a:noFill/>
            <a:miter lim="800000"/>
            <a:headEnd/>
            <a:tailEnd/>
          </a:ln>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1373</TotalTime>
  <Words>962</Words>
  <Application>Microsoft Office PowerPoint</Application>
  <PresentationFormat>A4 Paper (210x297 mm)</PresentationFormat>
  <Paragraphs>211</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Slide 1</vt:lpstr>
      <vt:lpstr>المحاضرة الرابعة عشرة</vt:lpstr>
      <vt:lpstr>الفهرس</vt:lpstr>
      <vt:lpstr>ما معنى الاسعافات الأوليه </vt:lpstr>
      <vt:lpstr>من المسئول عند تقديم الإسعافات الأولية </vt:lpstr>
      <vt:lpstr>الهدف من تقديم الإسعافات الأولية :</vt:lpstr>
      <vt:lpstr>أساسيات الإسعافات الأولية:</vt:lpstr>
      <vt:lpstr>النبض </vt:lpstr>
      <vt:lpstr>Slide 9</vt:lpstr>
      <vt:lpstr>طريقة قياس النبض : - ضع المريض في وضع مريح - حرك اصبعك السبابة والوسطى وثبتهما على مكان النبض - احسب عدد النبضات لمدة دقيقة - اثناء قياس النبض لاحظ قوة النبض وسرعته </vt:lpstr>
      <vt:lpstr>التعرف على الوظائف الحيوية</vt:lpstr>
      <vt:lpstr>Slide 12</vt:lpstr>
      <vt:lpstr>Slide 13</vt:lpstr>
      <vt:lpstr>Slide 14</vt:lpstr>
      <vt:lpstr>Slide 15</vt:lpstr>
      <vt:lpstr>Slide 16</vt:lpstr>
      <vt:lpstr>Slide 17</vt:lpstr>
      <vt:lpstr>Slide 18</vt:lpstr>
      <vt:lpstr>Slide 19</vt:lpstr>
      <vt:lpstr>Slide 20</vt:lpstr>
      <vt:lpstr>لماذا نقدم الإسعافات الأولية؟</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100</cp:revision>
  <dcterms:created xsi:type="dcterms:W3CDTF">2009-10-14T19:14:34Z</dcterms:created>
  <dcterms:modified xsi:type="dcterms:W3CDTF">2011-03-21T10:08:04Z</dcterms:modified>
</cp:coreProperties>
</file>