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rawings/legacyDiagramText4.bin" ContentType="application/vnd.ms-office.legacyDiagramTex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69" r:id="rId3"/>
    <p:sldId id="270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3" r:id="rId14"/>
    <p:sldId id="284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accent2"/>
                </a:solidFill>
                <a:cs typeface="Arial" pitchFamily="34" charset="0"/>
              </a:rPr>
              <a:t>اللياقة العضلية</a:t>
            </a:r>
            <a:endParaRPr lang="en-US" dirty="0" smtClean="0">
              <a:solidFill>
                <a:schemeClr val="accent2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قياس اللياقة القلبية الوعائية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b="1" u="sng" smtClean="0">
                <a:solidFill>
                  <a:srgbClr val="FF9966"/>
                </a:solidFill>
                <a:cs typeface="Arial" pitchFamily="34" charset="0"/>
              </a:rPr>
              <a:t>الإجراءات</a:t>
            </a:r>
          </a:p>
          <a:p>
            <a:r>
              <a:rPr lang="ar-SA" smtClean="0">
                <a:cs typeface="Arial" pitchFamily="34" charset="0"/>
              </a:rPr>
              <a:t>يصعد المفحوص على الصندوق بمعدل:</a:t>
            </a:r>
          </a:p>
          <a:p>
            <a:r>
              <a:rPr lang="ar-SA" smtClean="0">
                <a:cs typeface="Arial" pitchFamily="34" charset="0"/>
              </a:rPr>
              <a:t> 			24 صعودا /دقيقة (للرجال)</a:t>
            </a:r>
          </a:p>
          <a:p>
            <a:pPr lvl="4">
              <a:buFont typeface="Arial" pitchFamily="34" charset="0"/>
              <a:buNone/>
            </a:pPr>
            <a:r>
              <a:rPr lang="ar-SA" smtClean="0">
                <a:cs typeface="Arial" pitchFamily="34" charset="0"/>
              </a:rPr>
              <a:t>		</a:t>
            </a:r>
            <a:r>
              <a:rPr lang="ar-SA" sz="2400" smtClean="0">
                <a:cs typeface="Arial" pitchFamily="34" charset="0"/>
              </a:rPr>
              <a:t>22 صعودا /دقيقة للنساء</a:t>
            </a:r>
          </a:p>
          <a:p>
            <a:pPr lvl="4">
              <a:buFont typeface="Arial" pitchFamily="34" charset="0"/>
              <a:buNone/>
            </a:pPr>
            <a:endParaRPr lang="ar-SA" sz="2400" smtClean="0">
              <a:cs typeface="Arial" pitchFamily="34" charset="0"/>
            </a:endParaRPr>
          </a:p>
          <a:p>
            <a:pPr lvl="4">
              <a:buFontTx/>
              <a:buChar char="-"/>
            </a:pPr>
            <a:r>
              <a:rPr lang="ar-SA" sz="2400" smtClean="0">
                <a:cs typeface="Arial" pitchFamily="34" charset="0"/>
              </a:rPr>
              <a:t>الإستمرار لمدة 3 دقائق متواصلة</a:t>
            </a:r>
          </a:p>
          <a:p>
            <a:pPr lvl="4">
              <a:buFontTx/>
              <a:buChar char="-"/>
            </a:pPr>
            <a:r>
              <a:rPr lang="ar-SA" sz="2400" smtClean="0">
                <a:cs typeface="Arial" pitchFamily="34" charset="0"/>
              </a:rPr>
              <a:t>يتوقف المفحوص في نهاية الثلاث دقائق ويتم قياس نبض القلب بعد 5 ثوان لمدة 15 ثانية ونضربها في 4 لمعرفة النبضات في دقيقة</a:t>
            </a:r>
            <a:endParaRPr lang="en-US" sz="2400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اختبار الخطوة</a:t>
            </a:r>
            <a:endParaRPr lang="en-US" smtClean="0">
              <a:cs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3589338" y="1600200"/>
          <a:ext cx="2725737" cy="4525963"/>
        </p:xfrm>
        <a:graphic>
          <a:graphicData uri="http://schemas.openxmlformats.org/presentationml/2006/ole">
            <p:oleObj spid="_x0000_s1026" name="Bitmap Image" r:id="rId3" imgW="8752381" imgH="14533333" progId="PBrush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الواجب 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قس مستوى لياقتك القلبية الوعائية؟ 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اختر نشاطا بدنيا لتطويرها مع مراعاة الشروط لذلك؟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مكونات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206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ar-SA" smtClean="0">
              <a:cs typeface="Arial" pitchFamily="34" charset="0"/>
            </a:endParaRPr>
          </a:p>
        </p:txBody>
      </p:sp>
      <p:graphicFrame>
        <p:nvGraphicFramePr>
          <p:cNvPr id="2050" name="Organization Chart 7"/>
          <p:cNvGraphicFramePr>
            <a:graphicFrameLocks/>
          </p:cNvGraphicFramePr>
          <p:nvPr/>
        </p:nvGraphicFramePr>
        <p:xfrm>
          <a:off x="431800" y="1589088"/>
          <a:ext cx="8243888" cy="446405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تعريف القوة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القدرة القصوى لتقلص العضلات ضد المقاومة </a:t>
            </a:r>
          </a:p>
          <a:p>
            <a:pPr eaLnBrk="1" hangingPunct="1"/>
            <a:r>
              <a:rPr lang="ar-SA" smtClean="0">
                <a:cs typeface="Arial" pitchFamily="34" charset="0"/>
              </a:rPr>
              <a:t>( الوزن الذي يمكن حمله )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العوامل المؤثرة في القوة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smtClean="0">
                <a:cs typeface="Arial" pitchFamily="34" charset="0"/>
              </a:rPr>
              <a:t>1- العمر    (20:60 = 80%)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2- كتلة الجسم ( زيادة في العضلات ولي في الشحوم)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3- حجم العضلات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4- التوصيل العصبي</a:t>
            </a:r>
          </a:p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تعريف التحمل العضلي (المطاولة)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قدرة العضلات على التقلص لأطول فترة زمنية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(المدة الزمنية التي تتمكن العضلة من الاستمرار في التقلص)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تعريف المرونة	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256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القدرة على إطالة العضلة أو مجموعة من العضلات إلى مداها الحركي 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العوامل المؤثرة في المرونة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266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1- تكوين المفصل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2-العمر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3- النوع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فوائد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smtClean="0">
                <a:cs typeface="Arial" pitchFamily="34" charset="0"/>
              </a:rPr>
              <a:t>1- زيادة حجم العضلات (زيادة الطاقة المستهلكة وقت الراحة)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2- الحفاظ على القوام السليم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3- الوقاية من إصابات العضلات والمفاصل والعظام ( آلام الظهر)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4- العمل بشكل أفضل</a:t>
            </a:r>
          </a:p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قياس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07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smtClean="0">
                <a:cs typeface="Arial" pitchFamily="34" charset="0"/>
              </a:rPr>
              <a:t>1- </a:t>
            </a:r>
            <a:r>
              <a:rPr lang="ar-SA" smtClean="0">
                <a:solidFill>
                  <a:schemeClr val="accent2"/>
                </a:solidFill>
                <a:cs typeface="Arial" pitchFamily="34" charset="0"/>
              </a:rPr>
              <a:t>قياس القوة والتحمل العضلي</a:t>
            </a:r>
          </a:p>
          <a:p>
            <a:pPr eaLnBrk="1" hangingPunct="1"/>
            <a:endParaRPr lang="ar-SA" smtClean="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الجلوس من رقود القرفصاء </a:t>
            </a:r>
          </a:p>
          <a:p>
            <a:pPr eaLnBrk="1" hangingPunct="1"/>
            <a:r>
              <a:rPr lang="ar-SA" smtClean="0">
                <a:cs typeface="Arial" pitchFamily="34" charset="0"/>
              </a:rPr>
              <a:t>(60 ث)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تحمل عضلات البطن</a:t>
            </a:r>
            <a:endParaRPr lang="en-US" smtClean="0"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152400" y="1371600"/>
          <a:ext cx="4657725" cy="2409825"/>
        </p:xfrm>
        <a:graphic>
          <a:graphicData uri="http://schemas.openxmlformats.org/presentationml/2006/ole">
            <p:oleObj spid="_x0000_s3074" name="Bitmap Image" r:id="rId3" imgW="4657143" imgH="2409524" progId="PBrush">
              <p:embed/>
            </p:oleObj>
          </a:graphicData>
        </a:graphic>
      </p:graphicFrame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457200" y="3733800"/>
          <a:ext cx="3209925" cy="3267075"/>
        </p:xfrm>
        <a:graphic>
          <a:graphicData uri="http://schemas.openxmlformats.org/presentationml/2006/ole">
            <p:oleObj spid="_x0000_s3075" name="Bitmap Image" r:id="rId4" imgW="3209524" imgH="3266667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قياس اللياقة العضلية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512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r>
              <a:rPr lang="ar-SA" sz="2800" smtClean="0">
                <a:cs typeface="Arial" pitchFamily="34" charset="0"/>
              </a:rPr>
              <a:t>1- </a:t>
            </a:r>
            <a:r>
              <a:rPr lang="ar-SA" sz="2800" smtClean="0">
                <a:solidFill>
                  <a:schemeClr val="accent2"/>
                </a:solidFill>
                <a:cs typeface="Arial" pitchFamily="34" charset="0"/>
              </a:rPr>
              <a:t>قياس القوة والتحمل العضلي</a:t>
            </a:r>
          </a:p>
          <a:p>
            <a:endParaRPr lang="ar-SA" sz="2800" smtClean="0">
              <a:solidFill>
                <a:schemeClr val="accent2"/>
              </a:solidFill>
              <a:cs typeface="Arial" pitchFamily="34" charset="0"/>
            </a:endParaRPr>
          </a:p>
          <a:p>
            <a:r>
              <a:rPr lang="ar-SA" sz="2800" smtClean="0">
                <a:cs typeface="Arial" pitchFamily="34" charset="0"/>
              </a:rPr>
              <a:t>إنبطاح مد الذراعين (الضغط بالذراعين)</a:t>
            </a:r>
          </a:p>
          <a:p>
            <a:endParaRPr lang="ar-SA" sz="2800" smtClean="0">
              <a:cs typeface="Arial" pitchFamily="34" charset="0"/>
            </a:endParaRPr>
          </a:p>
          <a:p>
            <a:r>
              <a:rPr lang="ar-SA" sz="2800" smtClean="0">
                <a:cs typeface="Arial" pitchFamily="34" charset="0"/>
              </a:rPr>
              <a:t>أكبر عدد من المرات</a:t>
            </a:r>
          </a:p>
          <a:p>
            <a:endParaRPr lang="ar-SA" sz="2800" smtClean="0">
              <a:cs typeface="Arial" pitchFamily="34" charset="0"/>
            </a:endParaRPr>
          </a:p>
          <a:p>
            <a:r>
              <a:rPr lang="ar-SA" sz="2800" smtClean="0">
                <a:cs typeface="Arial" pitchFamily="34" charset="0"/>
              </a:rPr>
              <a:t>قوة وتحمل عضلات الحزام الصدري والذراعين</a:t>
            </a:r>
            <a:endParaRPr lang="en-US" sz="2800" smtClean="0">
              <a:cs typeface="Arial" pitchFamily="34" charset="0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5260975" y="1600200"/>
          <a:ext cx="3917950" cy="2185988"/>
        </p:xfrm>
        <a:graphic>
          <a:graphicData uri="http://schemas.openxmlformats.org/presentationml/2006/ole">
            <p:oleObj spid="_x0000_s5122" name="Bitmap Image" r:id="rId3" imgW="5514286" imgH="3076190" progId="PBrush">
              <p:embed/>
            </p:oleObj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>
            <p:ph sz="quarter" idx="4294967295"/>
          </p:nvPr>
        </p:nvGraphicFramePr>
        <p:xfrm>
          <a:off x="5143500" y="3938588"/>
          <a:ext cx="4152900" cy="2187575"/>
        </p:xfrm>
        <a:graphic>
          <a:graphicData uri="http://schemas.openxmlformats.org/presentationml/2006/ole">
            <p:oleObj spid="_x0000_s5123" name="Bitmap Image" r:id="rId4" imgW="5514286" imgH="290553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قياس اللياقة العضلية</a:t>
            </a:r>
            <a:endParaRPr lang="en-US" smtClean="0">
              <a:cs typeface="Arial" pitchFamily="34" charset="0"/>
            </a:endParaRP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>
            <p:ph sz="half" idx="4294967295"/>
          </p:nvPr>
        </p:nvGraphicFramePr>
        <p:xfrm>
          <a:off x="495300" y="2286000"/>
          <a:ext cx="4381500" cy="3276600"/>
        </p:xfrm>
        <a:graphic>
          <a:graphicData uri="http://schemas.openxmlformats.org/presentationml/2006/ole">
            <p:oleObj spid="_x0000_s6146" name="Bitmap Image" r:id="rId3" imgW="5409524" imgH="2866667" progId="PBrush">
              <p:embed/>
            </p:oleObj>
          </a:graphicData>
        </a:graphic>
      </p:graphicFrame>
      <p:graphicFrame>
        <p:nvGraphicFramePr>
          <p:cNvPr id="6147" name="Object 6"/>
          <p:cNvGraphicFramePr>
            <a:graphicFrameLocks noChangeAspect="1"/>
          </p:cNvGraphicFramePr>
          <p:nvPr>
            <p:ph sz="half" idx="4294967295"/>
          </p:nvPr>
        </p:nvGraphicFramePr>
        <p:xfrm>
          <a:off x="5129213" y="2162175"/>
          <a:ext cx="4181475" cy="3400425"/>
        </p:xfrm>
        <a:graphic>
          <a:graphicData uri="http://schemas.openxmlformats.org/presentationml/2006/ole">
            <p:oleObj spid="_x0000_s6147" name="Bitmap Image" r:id="rId4" imgW="4180952" imgH="340090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قياس اللياقة العضلية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10244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r>
              <a:rPr lang="ar-SA" sz="2800" smtClean="0">
                <a:solidFill>
                  <a:srgbClr val="FF3300"/>
                </a:solidFill>
                <a:cs typeface="Arial" pitchFamily="34" charset="0"/>
              </a:rPr>
              <a:t>2- قياس المرونة</a:t>
            </a:r>
          </a:p>
          <a:p>
            <a:endParaRPr lang="ar-SA" sz="2800" smtClean="0">
              <a:cs typeface="Arial" pitchFamily="34" charset="0"/>
            </a:endParaRPr>
          </a:p>
          <a:p>
            <a:r>
              <a:rPr lang="ar-SA" sz="2800" smtClean="0">
                <a:cs typeface="Arial" pitchFamily="34" charset="0"/>
              </a:rPr>
              <a:t>ثني الجذع للأمام من وضع الجلوس طولا</a:t>
            </a:r>
          </a:p>
          <a:p>
            <a:r>
              <a:rPr lang="ar-SA" sz="2800" smtClean="0">
                <a:cs typeface="Arial" pitchFamily="34" charset="0"/>
              </a:rPr>
              <a:t> ( أفضل مسافة من محاولتين)</a:t>
            </a:r>
          </a:p>
          <a:p>
            <a:endParaRPr lang="en-US" sz="2800" smtClean="0">
              <a:cs typeface="Arial" pitchFamily="34" charset="0"/>
            </a:endParaRPr>
          </a:p>
        </p:txBody>
      </p:sp>
      <p:graphicFrame>
        <p:nvGraphicFramePr>
          <p:cNvPr id="10242" name="Object 6"/>
          <p:cNvGraphicFramePr>
            <a:graphicFrameLocks noChangeAspect="1"/>
          </p:cNvGraphicFramePr>
          <p:nvPr>
            <p:ph sz="half" idx="4294967295"/>
          </p:nvPr>
        </p:nvGraphicFramePr>
        <p:xfrm>
          <a:off x="5029200" y="2468563"/>
          <a:ext cx="4381500" cy="2787650"/>
        </p:xfrm>
        <a:graphic>
          <a:graphicData uri="http://schemas.openxmlformats.org/presentationml/2006/ole">
            <p:oleObj spid="_x0000_s10242" name="Bitmap Image" r:id="rId3" imgW="8942857" imgH="5687219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تطوير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FF3300"/>
                </a:solidFill>
                <a:cs typeface="Arial" pitchFamily="34" charset="0"/>
              </a:rPr>
              <a:t>مباديء تطوير القوة والتحمل العضلي</a:t>
            </a:r>
            <a:r>
              <a:rPr lang="ar-SA" smtClean="0">
                <a:cs typeface="Arial" pitchFamily="34" charset="0"/>
              </a:rPr>
              <a:t>:</a:t>
            </a:r>
          </a:p>
          <a:p>
            <a:pPr eaLnBrk="1" hangingPunct="1"/>
            <a:endParaRPr lang="ar-SA" smtClean="0">
              <a:solidFill>
                <a:schemeClr val="hlink"/>
              </a:solidFill>
              <a:cs typeface="Arial" pitchFamily="34" charset="0"/>
            </a:endParaRPr>
          </a:p>
          <a:p>
            <a:pPr eaLnBrk="1" hangingPunct="1"/>
            <a:r>
              <a:rPr lang="ar-SA" smtClean="0">
                <a:solidFill>
                  <a:schemeClr val="hlink"/>
                </a:solidFill>
                <a:cs typeface="Arial" pitchFamily="34" charset="0"/>
              </a:rPr>
              <a:t>1- التدرج</a:t>
            </a:r>
          </a:p>
          <a:p>
            <a:pPr eaLnBrk="1" hangingPunct="1"/>
            <a:endParaRPr lang="ar-SA" smtClean="0">
              <a:solidFill>
                <a:schemeClr val="hlink"/>
              </a:solidFill>
              <a:cs typeface="Arial" pitchFamily="34" charset="0"/>
            </a:endParaRPr>
          </a:p>
          <a:p>
            <a:pPr eaLnBrk="1" hangingPunct="1"/>
            <a:r>
              <a:rPr lang="ar-SA" smtClean="0">
                <a:solidFill>
                  <a:schemeClr val="hlink"/>
                </a:solidFill>
                <a:cs typeface="Arial" pitchFamily="34" charset="0"/>
              </a:rPr>
              <a:t>2-التخصصية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تطوير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/>
            <a:r>
              <a:rPr lang="ar-SA" smtClean="0">
                <a:solidFill>
                  <a:schemeClr val="hlink"/>
                </a:solidFill>
                <a:cs typeface="Arial" pitchFamily="34" charset="0"/>
              </a:rPr>
              <a:t>3- زيادة العبء</a:t>
            </a:r>
          </a:p>
          <a:p>
            <a:pPr marL="609600" indent="-609600" eaLnBrk="1" hangingPunct="1">
              <a:buFontTx/>
              <a:buChar char="•"/>
            </a:pPr>
            <a:r>
              <a:rPr lang="ar-SA" smtClean="0">
                <a:solidFill>
                  <a:srgbClr val="FF3300"/>
                </a:solidFill>
                <a:cs typeface="Arial" pitchFamily="34" charset="0"/>
              </a:rPr>
              <a:t>أ- المقاومة</a:t>
            </a:r>
            <a:r>
              <a:rPr lang="ar-SA" smtClean="0">
                <a:cs typeface="Arial" pitchFamily="34" charset="0"/>
              </a:rPr>
              <a:t> ( 80% من القوة القصوى لتطوير القوة)</a:t>
            </a:r>
          </a:p>
          <a:p>
            <a:pPr marL="609600" indent="-609600" eaLnBrk="1" hangingPunct="1">
              <a:buFontTx/>
              <a:buChar char="•"/>
            </a:pPr>
            <a:r>
              <a:rPr lang="ar-SA" smtClean="0">
                <a:cs typeface="Arial" pitchFamily="34" charset="0"/>
              </a:rPr>
              <a:t>              ( &lt; 80% من القوة القصوى لتطوير التحمل)</a:t>
            </a:r>
          </a:p>
          <a:p>
            <a:pPr marL="609600" indent="-609600" eaLnBrk="1" hangingPunct="1">
              <a:buFontTx/>
              <a:buChar char="•"/>
            </a:pPr>
            <a:endParaRPr lang="ar-SA" smtClean="0">
              <a:cs typeface="Arial" pitchFamily="34" charset="0"/>
            </a:endParaRPr>
          </a:p>
          <a:p>
            <a:pPr marL="609600" indent="-609600" eaLnBrk="1" hangingPunct="1">
              <a:buFontTx/>
              <a:buChar char="•"/>
            </a:pPr>
            <a:r>
              <a:rPr lang="ar-SA" smtClean="0">
                <a:cs typeface="Arial" pitchFamily="34" charset="0"/>
              </a:rPr>
              <a:t>القوة القصوى= أكبر وزن ممكن رفعه</a:t>
            </a:r>
          </a:p>
          <a:p>
            <a:pPr marL="609600" indent="-609600" eaLnBrk="1" hangingPunct="1">
              <a:buFontTx/>
              <a:buChar char="•"/>
            </a:pPr>
            <a:endParaRPr lang="ar-SA" smtClean="0">
              <a:cs typeface="Arial" pitchFamily="34" charset="0"/>
            </a:endParaRPr>
          </a:p>
          <a:p>
            <a:pPr marL="609600" indent="-609600" eaLnBrk="1" hangingPunct="1">
              <a:buFontTx/>
              <a:buChar char="•"/>
            </a:pPr>
            <a:r>
              <a:rPr lang="ar-SA" smtClean="0">
                <a:cs typeface="Arial" pitchFamily="34" charset="0"/>
              </a:rPr>
              <a:t>مثال :</a:t>
            </a:r>
          </a:p>
          <a:p>
            <a:pPr marL="609600" indent="-609600" eaLnBrk="1" hangingPunct="1">
              <a:buFontTx/>
              <a:buChar char="•"/>
            </a:pPr>
            <a:r>
              <a:rPr lang="ar-SA" smtClean="0">
                <a:cs typeface="Arial" pitchFamily="34" charset="0"/>
              </a:rPr>
              <a:t>القوة القصوى = 75 كجم</a:t>
            </a:r>
          </a:p>
          <a:p>
            <a:pPr marL="609600" indent="-609600" eaLnBrk="1" hangingPunct="1">
              <a:buFontTx/>
              <a:buChar char="•"/>
            </a:pPr>
            <a:r>
              <a:rPr lang="ar-SA" smtClean="0">
                <a:cs typeface="Arial" pitchFamily="34" charset="0"/>
              </a:rPr>
              <a:t>ما هي المقاومة المناسبة؟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تطوير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smtClean="0">
                <a:cs typeface="Arial" pitchFamily="34" charset="0"/>
              </a:rPr>
              <a:t>الحل:</a:t>
            </a:r>
          </a:p>
          <a:p>
            <a:pPr eaLnBrk="1" hangingPunct="1"/>
            <a:r>
              <a:rPr lang="ar-SA" smtClean="0">
                <a:cs typeface="Arial" pitchFamily="34" charset="0"/>
              </a:rPr>
              <a:t>  المقاومة المناسبة = 75 × 0.80 </a:t>
            </a:r>
          </a:p>
          <a:p>
            <a:pPr eaLnBrk="1" hangingPunct="1"/>
            <a:r>
              <a:rPr lang="ar-SA" smtClean="0">
                <a:cs typeface="Arial" pitchFamily="34" charset="0"/>
              </a:rPr>
              <a:t>	                      = 60 كجم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solidFill>
                  <a:schemeClr val="hlink"/>
                </a:solidFill>
                <a:cs typeface="Arial" pitchFamily="34" charset="0"/>
              </a:rPr>
              <a:t>كيف نحدد القوة القصوى؟</a:t>
            </a:r>
          </a:p>
          <a:p>
            <a:pPr eaLnBrk="1" hangingPunct="1"/>
            <a:r>
              <a:rPr lang="ar-SA" smtClean="0">
                <a:cs typeface="Arial" pitchFamily="34" charset="0"/>
              </a:rPr>
              <a:t>ما تستطيع تكراره من 3- 10 مرات كحد أقصى </a:t>
            </a:r>
          </a:p>
          <a:p>
            <a:pPr eaLnBrk="1" hangingPunct="1"/>
            <a:r>
              <a:rPr lang="ar-SA" smtClean="0">
                <a:cs typeface="Arial" pitchFamily="34" charset="0"/>
              </a:rPr>
              <a:t>	                                           = 80% من القوة القصوى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تطوير اللياقة العضلية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solidFill>
                  <a:schemeClr val="hlink"/>
                </a:solidFill>
                <a:cs typeface="Arial" pitchFamily="34" charset="0"/>
              </a:rPr>
              <a:t>3- زيادة العبء</a:t>
            </a:r>
          </a:p>
          <a:p>
            <a:endParaRPr lang="ar-SA" smtClean="0"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عند التكرار أكثر من 10 مرات تزيد المقاومة لتحقيق زيادة العبء 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تطوير اللياقة العضلية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3277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95300" y="1600200"/>
            <a:ext cx="8801100" cy="4525963"/>
          </a:xfrm>
        </p:spPr>
        <p:txBody>
          <a:bodyPr/>
          <a:lstStyle/>
          <a:p>
            <a:r>
              <a:rPr lang="ar-SA" sz="2800" smtClean="0">
                <a:solidFill>
                  <a:schemeClr val="hlink"/>
                </a:solidFill>
                <a:cs typeface="Arial" pitchFamily="34" charset="0"/>
              </a:rPr>
              <a:t>3- زيادة العبء</a:t>
            </a:r>
          </a:p>
          <a:p>
            <a:endParaRPr lang="ar-SA" sz="2800" smtClean="0">
              <a:cs typeface="Arial" pitchFamily="34" charset="0"/>
            </a:endParaRPr>
          </a:p>
          <a:p>
            <a:r>
              <a:rPr lang="ar-SA" sz="2800" smtClean="0">
                <a:solidFill>
                  <a:srgbClr val="FF3300"/>
                </a:solidFill>
                <a:cs typeface="Arial" pitchFamily="34" charset="0"/>
              </a:rPr>
              <a:t>ب- الجرعة</a:t>
            </a:r>
          </a:p>
          <a:p>
            <a:r>
              <a:rPr lang="ar-SA" sz="2800" smtClean="0">
                <a:cs typeface="Arial" pitchFamily="34" charset="0"/>
              </a:rPr>
              <a:t>عدد التكرارات للتمرين المعين</a:t>
            </a:r>
          </a:p>
          <a:p>
            <a:endParaRPr lang="ar-SA" sz="2800" smtClean="0">
              <a:cs typeface="Arial" pitchFamily="34" charset="0"/>
            </a:endParaRPr>
          </a:p>
          <a:p>
            <a:endParaRPr lang="en-US" sz="2800" smtClean="0">
              <a:cs typeface="Arial" pitchFamily="34" charset="0"/>
            </a:endParaRPr>
          </a:p>
        </p:txBody>
      </p:sp>
      <p:graphicFrame>
        <p:nvGraphicFramePr>
          <p:cNvPr id="37910" name="Group 22"/>
          <p:cNvGraphicFramePr>
            <a:graphicFrameLocks noGrp="1"/>
          </p:cNvGraphicFramePr>
          <p:nvPr>
            <p:ph sz="half" idx="4294967295"/>
          </p:nvPr>
        </p:nvGraphicFramePr>
        <p:xfrm>
          <a:off x="381000" y="4419600"/>
          <a:ext cx="9029700" cy="1706563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  <a:gridCol w="3009900"/>
              </a:tblGrid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الجرعة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66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التكرار الأقصى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66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الهدف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66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6-8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1-3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تطوير القوة العضلية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3-4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12-20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تطوير التحمل العضلي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تطوير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chemeClr val="hlink"/>
                </a:solidFill>
                <a:cs typeface="Arial" pitchFamily="34" charset="0"/>
              </a:rPr>
              <a:t>3- زيادة العبء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solidFill>
                  <a:srgbClr val="FF3300"/>
                </a:solidFill>
                <a:cs typeface="Arial" pitchFamily="34" charset="0"/>
              </a:rPr>
              <a:t>ج- أيام التدريب</a:t>
            </a:r>
          </a:p>
          <a:p>
            <a:pPr eaLnBrk="1" hangingPunct="1"/>
            <a:r>
              <a:rPr lang="ar-SA" smtClean="0">
                <a:cs typeface="Arial" pitchFamily="34" charset="0"/>
              </a:rPr>
              <a:t>عضلات الطرفين والجذع في اليوم × ثلاث أيام/الأسبوع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يوم عضلات علوي وجذع ويوم سفلي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لمدة 8 أسابيع ( بعدها يوم/ الأسبوع للمحافظة على التطور)</a:t>
            </a:r>
          </a:p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تطوير اللياقة العضلية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FF3300"/>
                </a:solidFill>
                <a:cs typeface="Arial" pitchFamily="34" charset="0"/>
              </a:rPr>
              <a:t>د- الراحة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الراحة للمجموعة العضلية المدربة 48 ساعة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SA" smtClean="0">
                <a:cs typeface="Arial" pitchFamily="34" charset="0"/>
              </a:rPr>
              <a:t>إذا استمرت الآلام بعد 48-72  ساعة ( خفض العبء)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cs typeface="Arial" pitchFamily="34" charset="0"/>
              </a:rPr>
              <a:t>تطوير المرونة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358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استطالة العضلات والأربطة المحيطة بالمفصل والمحافظة على الوضع لفترة قصيرة ثم التكرار</a:t>
            </a: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421</Words>
  <Application>Microsoft Office PowerPoint</Application>
  <PresentationFormat>A4 Paper (210x297 mm)‎</PresentationFormat>
  <Paragraphs>140</Paragraphs>
  <Slides>23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5" baseType="lpstr">
      <vt:lpstr>Office Theme</vt:lpstr>
      <vt:lpstr>Bitmap Image</vt:lpstr>
      <vt:lpstr>المحاضرة الرابعة</vt:lpstr>
      <vt:lpstr>قياس اللياقة القلبية الوعائية</vt:lpstr>
      <vt:lpstr>اختبار الخطوة</vt:lpstr>
      <vt:lpstr>الواجب </vt:lpstr>
      <vt:lpstr>مكونات اللياقة العضلية</vt:lpstr>
      <vt:lpstr>تعريف القوة العضلية</vt:lpstr>
      <vt:lpstr>العوامل المؤثرة في القوة العضلية</vt:lpstr>
      <vt:lpstr>تعريف التحمل العضلي (المطاولة)</vt:lpstr>
      <vt:lpstr>تعريف المرونة </vt:lpstr>
      <vt:lpstr>العوامل المؤثرة في المرونة</vt:lpstr>
      <vt:lpstr>فوائد اللياقة العضلية</vt:lpstr>
      <vt:lpstr>قياس اللياقة العضلية</vt:lpstr>
      <vt:lpstr>قياس اللياقة العضلية</vt:lpstr>
      <vt:lpstr>قياس اللياقة العضلية</vt:lpstr>
      <vt:lpstr>قياس اللياقة العضلية</vt:lpstr>
      <vt:lpstr>تطوير اللياقة العضلية</vt:lpstr>
      <vt:lpstr>تطوير اللياقة العضلية</vt:lpstr>
      <vt:lpstr>تطوير اللياقة العضلية</vt:lpstr>
      <vt:lpstr>تطوير اللياقة العضلية</vt:lpstr>
      <vt:lpstr>تطوير اللياقة العضلية</vt:lpstr>
      <vt:lpstr>تطوير اللياقة العضلية</vt:lpstr>
      <vt:lpstr>تطوير اللياقة العضلية</vt:lpstr>
      <vt:lpstr>تطوير المرونة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93</cp:revision>
  <dcterms:created xsi:type="dcterms:W3CDTF">2009-10-14T19:14:34Z</dcterms:created>
  <dcterms:modified xsi:type="dcterms:W3CDTF">2013-12-13T02:27:00Z</dcterms:modified>
</cp:coreProperties>
</file>