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7" r:id="rId4"/>
    <p:sldId id="259" r:id="rId5"/>
    <p:sldId id="287" r:id="rId6"/>
    <p:sldId id="292" r:id="rId7"/>
    <p:sldId id="288" r:id="rId8"/>
    <p:sldId id="289" r:id="rId9"/>
    <p:sldId id="299" r:id="rId10"/>
    <p:sldId id="300" r:id="rId11"/>
    <p:sldId id="306" r:id="rId12"/>
    <p:sldId id="301" r:id="rId13"/>
    <p:sldId id="302" r:id="rId14"/>
    <p:sldId id="303" r:id="rId15"/>
    <p:sldId id="304" r:id="rId16"/>
    <p:sldId id="307" r:id="rId17"/>
    <p:sldId id="305" r:id="rId18"/>
    <p:sldId id="290" r:id="rId19"/>
    <p:sldId id="312" r:id="rId20"/>
    <p:sldId id="308" r:id="rId21"/>
    <p:sldId id="313" r:id="rId22"/>
    <p:sldId id="314" r:id="rId23"/>
    <p:sldId id="310" r:id="rId24"/>
    <p:sldId id="311"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3300"/>
    <a:srgbClr val="66FF66"/>
    <a:srgbClr val="0099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2" autoAdjust="0"/>
    <p:restoredTop sz="94664" autoAdjust="0"/>
  </p:normalViewPr>
  <p:slideViewPr>
    <p:cSldViewPr>
      <p:cViewPr>
        <p:scale>
          <a:sx n="75" d="100"/>
          <a:sy n="75" d="100"/>
        </p:scale>
        <p:origin x="-1176" y="9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28E620-45A7-4055-8DDD-E4A45693599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ar-SA"/>
        </a:p>
      </dgm:t>
    </dgm:pt>
    <dgm:pt modelId="{F3B7E58C-4E21-4B55-8E57-A3D9018DADEF}">
      <dgm:prSet/>
      <dgm:spPr/>
      <dgm:t>
        <a:bodyPr/>
        <a:lstStyle/>
        <a:p>
          <a:pPr rtl="1"/>
          <a:endParaRPr lang="ar-SA" b="1" dirty="0"/>
        </a:p>
      </dgm:t>
    </dgm:pt>
    <dgm:pt modelId="{955BCA83-7DBF-41D9-9442-84D6973647E5}" type="parTrans" cxnId="{F563D41E-47C9-47E1-8657-D5681C5C81F8}">
      <dgm:prSet/>
      <dgm:spPr/>
      <dgm:t>
        <a:bodyPr/>
        <a:lstStyle/>
        <a:p>
          <a:pPr rtl="1"/>
          <a:endParaRPr lang="ar-SA"/>
        </a:p>
      </dgm:t>
    </dgm:pt>
    <dgm:pt modelId="{B6237DD6-8BC9-49B8-88EE-BC6F99CF224D}" type="sibTrans" cxnId="{F563D41E-47C9-47E1-8657-D5681C5C81F8}">
      <dgm:prSet/>
      <dgm:spPr/>
      <dgm:t>
        <a:bodyPr/>
        <a:lstStyle/>
        <a:p>
          <a:pPr rtl="1"/>
          <a:endParaRPr lang="ar-SA"/>
        </a:p>
      </dgm:t>
    </dgm:pt>
    <dgm:pt modelId="{8DF27BF5-9114-435D-BBA9-31A3BBE77693}">
      <dgm:prSet/>
      <dgm:spPr/>
      <dgm:t>
        <a:bodyPr/>
        <a:lstStyle/>
        <a:p>
          <a:pPr rtl="1"/>
          <a:r>
            <a:rPr lang="ar-SA" b="1" dirty="0" smtClean="0"/>
            <a:t>الحروف.</a:t>
          </a:r>
          <a:endParaRPr lang="ar-SA" b="1" dirty="0"/>
        </a:p>
      </dgm:t>
    </dgm:pt>
    <dgm:pt modelId="{F9760037-6311-4EFA-836A-765C07B2369E}" type="parTrans" cxnId="{F4E70100-839B-451A-B4C0-8903BF4D7B4B}">
      <dgm:prSet/>
      <dgm:spPr/>
      <dgm:t>
        <a:bodyPr/>
        <a:lstStyle/>
        <a:p>
          <a:pPr rtl="1"/>
          <a:endParaRPr lang="ar-SA"/>
        </a:p>
      </dgm:t>
    </dgm:pt>
    <dgm:pt modelId="{F90BC01C-7529-4F6C-B0FB-3C19C4DED29C}" type="sibTrans" cxnId="{F4E70100-839B-451A-B4C0-8903BF4D7B4B}">
      <dgm:prSet/>
      <dgm:spPr/>
      <dgm:t>
        <a:bodyPr/>
        <a:lstStyle/>
        <a:p>
          <a:pPr rtl="1"/>
          <a:endParaRPr lang="ar-SA"/>
        </a:p>
      </dgm:t>
    </dgm:pt>
    <dgm:pt modelId="{CF0CB07F-4B44-4727-9CFD-52C8927C1FA1}">
      <dgm:prSet/>
      <dgm:spPr/>
      <dgm:t>
        <a:bodyPr/>
        <a:lstStyle/>
        <a:p>
          <a:pPr rtl="1"/>
          <a:r>
            <a:rPr lang="ar-SA" b="1" dirty="0" smtClean="0"/>
            <a:t>بعض الأفعال.</a:t>
          </a:r>
          <a:endParaRPr lang="ar-SA" dirty="0"/>
        </a:p>
      </dgm:t>
    </dgm:pt>
    <dgm:pt modelId="{3F6EF5AD-1797-4B6C-85F0-C8DD73F9183E}" type="parTrans" cxnId="{BC72A706-5F82-4C86-AE0A-D3CCA6B5CAB0}">
      <dgm:prSet/>
      <dgm:spPr/>
      <dgm:t>
        <a:bodyPr/>
        <a:lstStyle/>
        <a:p>
          <a:pPr rtl="1"/>
          <a:endParaRPr lang="ar-SA"/>
        </a:p>
      </dgm:t>
    </dgm:pt>
    <dgm:pt modelId="{3B40614A-C83F-4DE8-980D-6D1C79E5FDA7}" type="sibTrans" cxnId="{BC72A706-5F82-4C86-AE0A-D3CCA6B5CAB0}">
      <dgm:prSet/>
      <dgm:spPr/>
      <dgm:t>
        <a:bodyPr/>
        <a:lstStyle/>
        <a:p>
          <a:pPr rtl="1"/>
          <a:endParaRPr lang="ar-SA"/>
        </a:p>
      </dgm:t>
    </dgm:pt>
    <dgm:pt modelId="{6344A663-26B9-434F-B521-F84E4C22608F}">
      <dgm:prSet/>
      <dgm:spPr/>
      <dgm:t>
        <a:bodyPr/>
        <a:lstStyle/>
        <a:p>
          <a:pPr rtl="1"/>
          <a:r>
            <a:rPr lang="ar-SA" b="1" dirty="0" smtClean="0"/>
            <a:t>بعض الأسماء.</a:t>
          </a:r>
          <a:endParaRPr lang="en-US" b="1" dirty="0"/>
        </a:p>
      </dgm:t>
    </dgm:pt>
    <dgm:pt modelId="{B759E26A-07AB-45D9-98E6-26A9EA21E023}" type="parTrans" cxnId="{FD14E4F9-6959-47E4-AEC2-74F5168212DD}">
      <dgm:prSet/>
      <dgm:spPr/>
      <dgm:t>
        <a:bodyPr/>
        <a:lstStyle/>
        <a:p>
          <a:pPr rtl="1"/>
          <a:endParaRPr lang="ar-SA"/>
        </a:p>
      </dgm:t>
    </dgm:pt>
    <dgm:pt modelId="{9DFC965F-3EFE-42C8-A2BB-1B94E498AD17}" type="sibTrans" cxnId="{FD14E4F9-6959-47E4-AEC2-74F5168212DD}">
      <dgm:prSet/>
      <dgm:spPr/>
      <dgm:t>
        <a:bodyPr/>
        <a:lstStyle/>
        <a:p>
          <a:pPr rtl="1"/>
          <a:endParaRPr lang="ar-SA"/>
        </a:p>
      </dgm:t>
    </dgm:pt>
    <dgm:pt modelId="{285E60FC-AFCA-49AF-8923-0DBCD0CD67C6}" type="pres">
      <dgm:prSet presAssocID="{6F28E620-45A7-4055-8DDD-E4A456935996}" presName="Name0" presStyleCnt="0">
        <dgm:presLayoutVars>
          <dgm:chMax val="7"/>
          <dgm:dir/>
          <dgm:animLvl val="lvl"/>
          <dgm:resizeHandles val="exact"/>
        </dgm:presLayoutVars>
      </dgm:prSet>
      <dgm:spPr/>
      <dgm:t>
        <a:bodyPr/>
        <a:lstStyle/>
        <a:p>
          <a:pPr rtl="1"/>
          <a:endParaRPr lang="ar-SA"/>
        </a:p>
      </dgm:t>
    </dgm:pt>
    <dgm:pt modelId="{A3F49567-DE7F-461D-9948-6E8F4D5D5E5A}" type="pres">
      <dgm:prSet presAssocID="{F3B7E58C-4E21-4B55-8E57-A3D9018DADEF}" presName="circle1" presStyleLbl="node1" presStyleIdx="0" presStyleCnt="4"/>
      <dgm:spPr/>
    </dgm:pt>
    <dgm:pt modelId="{858A8074-2059-4FD6-907D-7E08A3FF0279}" type="pres">
      <dgm:prSet presAssocID="{F3B7E58C-4E21-4B55-8E57-A3D9018DADEF}" presName="space" presStyleCnt="0"/>
      <dgm:spPr/>
    </dgm:pt>
    <dgm:pt modelId="{2DFDEFD9-0E82-4723-A93B-2E3DBCE0E67B}" type="pres">
      <dgm:prSet presAssocID="{F3B7E58C-4E21-4B55-8E57-A3D9018DADEF}" presName="rect1" presStyleLbl="alignAcc1" presStyleIdx="0" presStyleCnt="4"/>
      <dgm:spPr/>
      <dgm:t>
        <a:bodyPr/>
        <a:lstStyle/>
        <a:p>
          <a:pPr rtl="1"/>
          <a:endParaRPr lang="ar-SA"/>
        </a:p>
      </dgm:t>
    </dgm:pt>
    <dgm:pt modelId="{5AC324FD-1A1B-4419-8B6C-F99F331CDF8F}" type="pres">
      <dgm:prSet presAssocID="{8DF27BF5-9114-435D-BBA9-31A3BBE77693}" presName="vertSpace2" presStyleLbl="node1" presStyleIdx="0" presStyleCnt="4"/>
      <dgm:spPr/>
    </dgm:pt>
    <dgm:pt modelId="{DCF69239-E1D7-424E-9818-CD77747AEE52}" type="pres">
      <dgm:prSet presAssocID="{8DF27BF5-9114-435D-BBA9-31A3BBE77693}" presName="circle2" presStyleLbl="node1" presStyleIdx="1" presStyleCnt="4" custLinFactNeighborX="-129" custLinFactNeighborY="-103"/>
      <dgm:spPr/>
    </dgm:pt>
    <dgm:pt modelId="{451CE19B-FD6C-4FC5-9645-BE704727ED45}" type="pres">
      <dgm:prSet presAssocID="{8DF27BF5-9114-435D-BBA9-31A3BBE77693}" presName="rect2" presStyleLbl="alignAcc1" presStyleIdx="1" presStyleCnt="4"/>
      <dgm:spPr/>
      <dgm:t>
        <a:bodyPr/>
        <a:lstStyle/>
        <a:p>
          <a:pPr rtl="1"/>
          <a:endParaRPr lang="ar-SA"/>
        </a:p>
      </dgm:t>
    </dgm:pt>
    <dgm:pt modelId="{B9F607F3-3907-48BC-B5F6-5389497AAD47}" type="pres">
      <dgm:prSet presAssocID="{CF0CB07F-4B44-4727-9CFD-52C8927C1FA1}" presName="vertSpace3" presStyleLbl="node1" presStyleIdx="1" presStyleCnt="4"/>
      <dgm:spPr/>
    </dgm:pt>
    <dgm:pt modelId="{622A6F9A-7C9F-4101-ACE8-1F30FE6B0BB9}" type="pres">
      <dgm:prSet presAssocID="{CF0CB07F-4B44-4727-9CFD-52C8927C1FA1}" presName="circle3" presStyleLbl="node1" presStyleIdx="2" presStyleCnt="4"/>
      <dgm:spPr/>
    </dgm:pt>
    <dgm:pt modelId="{7A5257EF-AA3D-4652-B71A-CF996351B460}" type="pres">
      <dgm:prSet presAssocID="{CF0CB07F-4B44-4727-9CFD-52C8927C1FA1}" presName="rect3" presStyleLbl="alignAcc1" presStyleIdx="2" presStyleCnt="4"/>
      <dgm:spPr/>
      <dgm:t>
        <a:bodyPr/>
        <a:lstStyle/>
        <a:p>
          <a:pPr rtl="1"/>
          <a:endParaRPr lang="ar-SA"/>
        </a:p>
      </dgm:t>
    </dgm:pt>
    <dgm:pt modelId="{47EC667E-2105-4CCB-9619-0AD2D2C3163B}" type="pres">
      <dgm:prSet presAssocID="{6344A663-26B9-434F-B521-F84E4C22608F}" presName="vertSpace4" presStyleLbl="node1" presStyleIdx="2" presStyleCnt="4"/>
      <dgm:spPr/>
    </dgm:pt>
    <dgm:pt modelId="{A52ABE0E-933F-419F-B0F4-C60B7D1B201E}" type="pres">
      <dgm:prSet presAssocID="{6344A663-26B9-434F-B521-F84E4C22608F}" presName="circle4" presStyleLbl="node1" presStyleIdx="3" presStyleCnt="4"/>
      <dgm:spPr/>
    </dgm:pt>
    <dgm:pt modelId="{97FEDFE0-1DCE-4B84-9067-812DF010B7D7}" type="pres">
      <dgm:prSet presAssocID="{6344A663-26B9-434F-B521-F84E4C22608F}" presName="rect4" presStyleLbl="alignAcc1" presStyleIdx="3" presStyleCnt="4"/>
      <dgm:spPr/>
      <dgm:t>
        <a:bodyPr/>
        <a:lstStyle/>
        <a:p>
          <a:pPr rtl="1"/>
          <a:endParaRPr lang="ar-SA"/>
        </a:p>
      </dgm:t>
    </dgm:pt>
    <dgm:pt modelId="{2CA48367-202E-4865-8F86-DE77A2F6358E}" type="pres">
      <dgm:prSet presAssocID="{F3B7E58C-4E21-4B55-8E57-A3D9018DADEF}" presName="rect1ParTxNoCh" presStyleLbl="alignAcc1" presStyleIdx="3" presStyleCnt="4">
        <dgm:presLayoutVars>
          <dgm:chMax val="1"/>
          <dgm:bulletEnabled val="1"/>
        </dgm:presLayoutVars>
      </dgm:prSet>
      <dgm:spPr/>
      <dgm:t>
        <a:bodyPr/>
        <a:lstStyle/>
        <a:p>
          <a:pPr rtl="1"/>
          <a:endParaRPr lang="ar-SA"/>
        </a:p>
      </dgm:t>
    </dgm:pt>
    <dgm:pt modelId="{485D28A8-714F-4B03-A5AB-147C217B1976}" type="pres">
      <dgm:prSet presAssocID="{8DF27BF5-9114-435D-BBA9-31A3BBE77693}" presName="rect2ParTxNoCh" presStyleLbl="alignAcc1" presStyleIdx="3" presStyleCnt="4">
        <dgm:presLayoutVars>
          <dgm:chMax val="1"/>
          <dgm:bulletEnabled val="1"/>
        </dgm:presLayoutVars>
      </dgm:prSet>
      <dgm:spPr/>
      <dgm:t>
        <a:bodyPr/>
        <a:lstStyle/>
        <a:p>
          <a:pPr rtl="1"/>
          <a:endParaRPr lang="ar-SA"/>
        </a:p>
      </dgm:t>
    </dgm:pt>
    <dgm:pt modelId="{468EA2CA-1C70-431E-8840-C9B03FA52BD2}" type="pres">
      <dgm:prSet presAssocID="{CF0CB07F-4B44-4727-9CFD-52C8927C1FA1}" presName="rect3ParTxNoCh" presStyleLbl="alignAcc1" presStyleIdx="3" presStyleCnt="4">
        <dgm:presLayoutVars>
          <dgm:chMax val="1"/>
          <dgm:bulletEnabled val="1"/>
        </dgm:presLayoutVars>
      </dgm:prSet>
      <dgm:spPr/>
      <dgm:t>
        <a:bodyPr/>
        <a:lstStyle/>
        <a:p>
          <a:pPr rtl="1"/>
          <a:endParaRPr lang="ar-SA"/>
        </a:p>
      </dgm:t>
    </dgm:pt>
    <dgm:pt modelId="{53D440F2-1E5A-4693-9F54-D0972760203F}" type="pres">
      <dgm:prSet presAssocID="{6344A663-26B9-434F-B521-F84E4C22608F}" presName="rect4ParTxNoCh" presStyleLbl="alignAcc1" presStyleIdx="3" presStyleCnt="4">
        <dgm:presLayoutVars>
          <dgm:chMax val="1"/>
          <dgm:bulletEnabled val="1"/>
        </dgm:presLayoutVars>
      </dgm:prSet>
      <dgm:spPr/>
      <dgm:t>
        <a:bodyPr/>
        <a:lstStyle/>
        <a:p>
          <a:pPr rtl="1"/>
          <a:endParaRPr lang="ar-SA"/>
        </a:p>
      </dgm:t>
    </dgm:pt>
  </dgm:ptLst>
  <dgm:cxnLst>
    <dgm:cxn modelId="{A09A8FAA-046C-4857-80AA-0BEB0A11BC24}" type="presOf" srcId="{CF0CB07F-4B44-4727-9CFD-52C8927C1FA1}" destId="{7A5257EF-AA3D-4652-B71A-CF996351B460}" srcOrd="0" destOrd="0" presId="urn:microsoft.com/office/officeart/2005/8/layout/target3"/>
    <dgm:cxn modelId="{03FA1794-45A2-49B5-88F6-4A614062EBBF}" type="presOf" srcId="{8DF27BF5-9114-435D-BBA9-31A3BBE77693}" destId="{485D28A8-714F-4B03-A5AB-147C217B1976}" srcOrd="1" destOrd="0" presId="urn:microsoft.com/office/officeart/2005/8/layout/target3"/>
    <dgm:cxn modelId="{FD14E4F9-6959-47E4-AEC2-74F5168212DD}" srcId="{6F28E620-45A7-4055-8DDD-E4A456935996}" destId="{6344A663-26B9-434F-B521-F84E4C22608F}" srcOrd="3" destOrd="0" parTransId="{B759E26A-07AB-45D9-98E6-26A9EA21E023}" sibTransId="{9DFC965F-3EFE-42C8-A2BB-1B94E498AD17}"/>
    <dgm:cxn modelId="{F960F8B5-B0EB-4610-8B87-026991BA7DE9}" type="presOf" srcId="{6344A663-26B9-434F-B521-F84E4C22608F}" destId="{97FEDFE0-1DCE-4B84-9067-812DF010B7D7}" srcOrd="0" destOrd="0" presId="urn:microsoft.com/office/officeart/2005/8/layout/target3"/>
    <dgm:cxn modelId="{53003DA2-A6AD-4F19-8747-A419A0987C2B}" type="presOf" srcId="{6344A663-26B9-434F-B521-F84E4C22608F}" destId="{53D440F2-1E5A-4693-9F54-D0972760203F}" srcOrd="1" destOrd="0" presId="urn:microsoft.com/office/officeart/2005/8/layout/target3"/>
    <dgm:cxn modelId="{07EE4F71-EF66-4A2D-A4EE-B3EEA881B73A}" type="presOf" srcId="{6F28E620-45A7-4055-8DDD-E4A456935996}" destId="{285E60FC-AFCA-49AF-8923-0DBCD0CD67C6}" srcOrd="0" destOrd="0" presId="urn:microsoft.com/office/officeart/2005/8/layout/target3"/>
    <dgm:cxn modelId="{50AA25B4-3B59-4E82-ACB9-8BCA3646E39B}" type="presOf" srcId="{CF0CB07F-4B44-4727-9CFD-52C8927C1FA1}" destId="{468EA2CA-1C70-431E-8840-C9B03FA52BD2}" srcOrd="1" destOrd="0" presId="urn:microsoft.com/office/officeart/2005/8/layout/target3"/>
    <dgm:cxn modelId="{BC72A706-5F82-4C86-AE0A-D3CCA6B5CAB0}" srcId="{6F28E620-45A7-4055-8DDD-E4A456935996}" destId="{CF0CB07F-4B44-4727-9CFD-52C8927C1FA1}" srcOrd="2" destOrd="0" parTransId="{3F6EF5AD-1797-4B6C-85F0-C8DD73F9183E}" sibTransId="{3B40614A-C83F-4DE8-980D-6D1C79E5FDA7}"/>
    <dgm:cxn modelId="{F563D41E-47C9-47E1-8657-D5681C5C81F8}" srcId="{6F28E620-45A7-4055-8DDD-E4A456935996}" destId="{F3B7E58C-4E21-4B55-8E57-A3D9018DADEF}" srcOrd="0" destOrd="0" parTransId="{955BCA83-7DBF-41D9-9442-84D6973647E5}" sibTransId="{B6237DD6-8BC9-49B8-88EE-BC6F99CF224D}"/>
    <dgm:cxn modelId="{AEDD5271-DC66-4BA2-A702-5127010B32D2}" type="presOf" srcId="{8DF27BF5-9114-435D-BBA9-31A3BBE77693}" destId="{451CE19B-FD6C-4FC5-9645-BE704727ED45}" srcOrd="0" destOrd="0" presId="urn:microsoft.com/office/officeart/2005/8/layout/target3"/>
    <dgm:cxn modelId="{D70DCF43-D8A2-4ADA-A7E9-E4296E1A6AA7}" type="presOf" srcId="{F3B7E58C-4E21-4B55-8E57-A3D9018DADEF}" destId="{2CA48367-202E-4865-8F86-DE77A2F6358E}" srcOrd="1" destOrd="0" presId="urn:microsoft.com/office/officeart/2005/8/layout/target3"/>
    <dgm:cxn modelId="{50558E1A-4584-4835-9651-1CEFB2FB4105}" type="presOf" srcId="{F3B7E58C-4E21-4B55-8E57-A3D9018DADEF}" destId="{2DFDEFD9-0E82-4723-A93B-2E3DBCE0E67B}" srcOrd="0" destOrd="0" presId="urn:microsoft.com/office/officeart/2005/8/layout/target3"/>
    <dgm:cxn modelId="{F4E70100-839B-451A-B4C0-8903BF4D7B4B}" srcId="{6F28E620-45A7-4055-8DDD-E4A456935996}" destId="{8DF27BF5-9114-435D-BBA9-31A3BBE77693}" srcOrd="1" destOrd="0" parTransId="{F9760037-6311-4EFA-836A-765C07B2369E}" sibTransId="{F90BC01C-7529-4F6C-B0FB-3C19C4DED29C}"/>
    <dgm:cxn modelId="{BB238332-CCDB-488D-B675-3BC57AE40D72}" type="presParOf" srcId="{285E60FC-AFCA-49AF-8923-0DBCD0CD67C6}" destId="{A3F49567-DE7F-461D-9948-6E8F4D5D5E5A}" srcOrd="0" destOrd="0" presId="urn:microsoft.com/office/officeart/2005/8/layout/target3"/>
    <dgm:cxn modelId="{54C79B56-E58E-4B14-A53E-821E136B69BA}" type="presParOf" srcId="{285E60FC-AFCA-49AF-8923-0DBCD0CD67C6}" destId="{858A8074-2059-4FD6-907D-7E08A3FF0279}" srcOrd="1" destOrd="0" presId="urn:microsoft.com/office/officeart/2005/8/layout/target3"/>
    <dgm:cxn modelId="{7C8925F7-519E-4ABC-A7D7-4F7F86F46C56}" type="presParOf" srcId="{285E60FC-AFCA-49AF-8923-0DBCD0CD67C6}" destId="{2DFDEFD9-0E82-4723-A93B-2E3DBCE0E67B}" srcOrd="2" destOrd="0" presId="urn:microsoft.com/office/officeart/2005/8/layout/target3"/>
    <dgm:cxn modelId="{8F848C89-BC6D-41BF-9825-03C9572ECB65}" type="presParOf" srcId="{285E60FC-AFCA-49AF-8923-0DBCD0CD67C6}" destId="{5AC324FD-1A1B-4419-8B6C-F99F331CDF8F}" srcOrd="3" destOrd="0" presId="urn:microsoft.com/office/officeart/2005/8/layout/target3"/>
    <dgm:cxn modelId="{777C66D1-158F-4C7C-989F-BAD53C7B5321}" type="presParOf" srcId="{285E60FC-AFCA-49AF-8923-0DBCD0CD67C6}" destId="{DCF69239-E1D7-424E-9818-CD77747AEE52}" srcOrd="4" destOrd="0" presId="urn:microsoft.com/office/officeart/2005/8/layout/target3"/>
    <dgm:cxn modelId="{4245BC40-780D-4E02-A529-4C7919A03A6C}" type="presParOf" srcId="{285E60FC-AFCA-49AF-8923-0DBCD0CD67C6}" destId="{451CE19B-FD6C-4FC5-9645-BE704727ED45}" srcOrd="5" destOrd="0" presId="urn:microsoft.com/office/officeart/2005/8/layout/target3"/>
    <dgm:cxn modelId="{EA48EC5F-FDA7-41DA-9340-B4888C037690}" type="presParOf" srcId="{285E60FC-AFCA-49AF-8923-0DBCD0CD67C6}" destId="{B9F607F3-3907-48BC-B5F6-5389497AAD47}" srcOrd="6" destOrd="0" presId="urn:microsoft.com/office/officeart/2005/8/layout/target3"/>
    <dgm:cxn modelId="{A52CE291-8146-4F75-8D4A-F9238243D151}" type="presParOf" srcId="{285E60FC-AFCA-49AF-8923-0DBCD0CD67C6}" destId="{622A6F9A-7C9F-4101-ACE8-1F30FE6B0BB9}" srcOrd="7" destOrd="0" presId="urn:microsoft.com/office/officeart/2005/8/layout/target3"/>
    <dgm:cxn modelId="{D33CD93A-4C7F-4A08-8F1F-38F558A1EDC4}" type="presParOf" srcId="{285E60FC-AFCA-49AF-8923-0DBCD0CD67C6}" destId="{7A5257EF-AA3D-4652-B71A-CF996351B460}" srcOrd="8" destOrd="0" presId="urn:microsoft.com/office/officeart/2005/8/layout/target3"/>
    <dgm:cxn modelId="{2401B3ED-98F7-497E-BAAC-A7D53FB30676}" type="presParOf" srcId="{285E60FC-AFCA-49AF-8923-0DBCD0CD67C6}" destId="{47EC667E-2105-4CCB-9619-0AD2D2C3163B}" srcOrd="9" destOrd="0" presId="urn:microsoft.com/office/officeart/2005/8/layout/target3"/>
    <dgm:cxn modelId="{E1DC9A03-C2A8-470A-B143-372CDACAF6F7}" type="presParOf" srcId="{285E60FC-AFCA-49AF-8923-0DBCD0CD67C6}" destId="{A52ABE0E-933F-419F-B0F4-C60B7D1B201E}" srcOrd="10" destOrd="0" presId="urn:microsoft.com/office/officeart/2005/8/layout/target3"/>
    <dgm:cxn modelId="{06DCC5BD-79A5-4D54-B2AF-CCBF33CCEF5B}" type="presParOf" srcId="{285E60FC-AFCA-49AF-8923-0DBCD0CD67C6}" destId="{97FEDFE0-1DCE-4B84-9067-812DF010B7D7}" srcOrd="11" destOrd="0" presId="urn:microsoft.com/office/officeart/2005/8/layout/target3"/>
    <dgm:cxn modelId="{CC245DE1-623C-481E-9514-69F0E8B28516}" type="presParOf" srcId="{285E60FC-AFCA-49AF-8923-0DBCD0CD67C6}" destId="{2CA48367-202E-4865-8F86-DE77A2F6358E}" srcOrd="12" destOrd="0" presId="urn:microsoft.com/office/officeart/2005/8/layout/target3"/>
    <dgm:cxn modelId="{49722AEC-64CF-47FA-AA39-4C7B1FA86CB2}" type="presParOf" srcId="{285E60FC-AFCA-49AF-8923-0DBCD0CD67C6}" destId="{485D28A8-714F-4B03-A5AB-147C217B1976}" srcOrd="13" destOrd="0" presId="urn:microsoft.com/office/officeart/2005/8/layout/target3"/>
    <dgm:cxn modelId="{3D20E975-37C2-4763-A108-79CFE5BA4770}" type="presParOf" srcId="{285E60FC-AFCA-49AF-8923-0DBCD0CD67C6}" destId="{468EA2CA-1C70-431E-8840-C9B03FA52BD2}" srcOrd="14" destOrd="0" presId="urn:microsoft.com/office/officeart/2005/8/layout/target3"/>
    <dgm:cxn modelId="{757E02B9-B177-4B1A-9393-2FC610DF0417}" type="presParOf" srcId="{285E60FC-AFCA-49AF-8923-0DBCD0CD67C6}" destId="{53D440F2-1E5A-4693-9F54-D0972760203F}" srcOrd="15"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F49567-DE7F-461D-9948-6E8F4D5D5E5A}">
      <dsp:nvSpPr>
        <dsp:cNvPr id="0" name=""/>
        <dsp:cNvSpPr/>
      </dsp:nvSpPr>
      <dsp:spPr>
        <a:xfrm>
          <a:off x="0" y="0"/>
          <a:ext cx="4678362" cy="467836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FDEFD9-0E82-4723-A93B-2E3DBCE0E67B}">
      <dsp:nvSpPr>
        <dsp:cNvPr id="0" name=""/>
        <dsp:cNvSpPr/>
      </dsp:nvSpPr>
      <dsp:spPr>
        <a:xfrm>
          <a:off x="2339181" y="0"/>
          <a:ext cx="7109618" cy="467836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lvl="0" algn="ctr" defTabSz="2044700" rtl="1">
            <a:lnSpc>
              <a:spcPct val="90000"/>
            </a:lnSpc>
            <a:spcBef>
              <a:spcPct val="0"/>
            </a:spcBef>
            <a:spcAft>
              <a:spcPct val="35000"/>
            </a:spcAft>
          </a:pPr>
          <a:endParaRPr lang="ar-SA" sz="4600" b="1" kern="1200" dirty="0"/>
        </a:p>
      </dsp:txBody>
      <dsp:txXfrm>
        <a:off x="2339181" y="0"/>
        <a:ext cx="7109618" cy="994152"/>
      </dsp:txXfrm>
    </dsp:sp>
    <dsp:sp modelId="{DCF69239-E1D7-424E-9818-CD77747AEE52}">
      <dsp:nvSpPr>
        <dsp:cNvPr id="0" name=""/>
        <dsp:cNvSpPr/>
      </dsp:nvSpPr>
      <dsp:spPr>
        <a:xfrm>
          <a:off x="609584" y="990598"/>
          <a:ext cx="3450292" cy="345029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1CE19B-FD6C-4FC5-9645-BE704727ED45}">
      <dsp:nvSpPr>
        <dsp:cNvPr id="0" name=""/>
        <dsp:cNvSpPr/>
      </dsp:nvSpPr>
      <dsp:spPr>
        <a:xfrm>
          <a:off x="2339181" y="994152"/>
          <a:ext cx="7109618" cy="345029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lvl="0" algn="ctr" defTabSz="2044700" rtl="1">
            <a:lnSpc>
              <a:spcPct val="90000"/>
            </a:lnSpc>
            <a:spcBef>
              <a:spcPct val="0"/>
            </a:spcBef>
            <a:spcAft>
              <a:spcPct val="35000"/>
            </a:spcAft>
          </a:pPr>
          <a:r>
            <a:rPr lang="ar-SA" sz="4600" b="1" kern="1200" dirty="0" smtClean="0"/>
            <a:t>الحروف.</a:t>
          </a:r>
          <a:endParaRPr lang="ar-SA" sz="4600" b="1" kern="1200" dirty="0"/>
        </a:p>
      </dsp:txBody>
      <dsp:txXfrm>
        <a:off x="2339181" y="994152"/>
        <a:ext cx="7109618" cy="994152"/>
      </dsp:txXfrm>
    </dsp:sp>
    <dsp:sp modelId="{622A6F9A-7C9F-4101-ACE8-1F30FE6B0BB9}">
      <dsp:nvSpPr>
        <dsp:cNvPr id="0" name=""/>
        <dsp:cNvSpPr/>
      </dsp:nvSpPr>
      <dsp:spPr>
        <a:xfrm>
          <a:off x="1228070" y="1988304"/>
          <a:ext cx="2222222" cy="222222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5257EF-AA3D-4652-B71A-CF996351B460}">
      <dsp:nvSpPr>
        <dsp:cNvPr id="0" name=""/>
        <dsp:cNvSpPr/>
      </dsp:nvSpPr>
      <dsp:spPr>
        <a:xfrm>
          <a:off x="2339181" y="1988304"/>
          <a:ext cx="7109618" cy="222222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lvl="0" algn="ctr" defTabSz="2044700" rtl="1">
            <a:lnSpc>
              <a:spcPct val="90000"/>
            </a:lnSpc>
            <a:spcBef>
              <a:spcPct val="0"/>
            </a:spcBef>
            <a:spcAft>
              <a:spcPct val="35000"/>
            </a:spcAft>
          </a:pPr>
          <a:r>
            <a:rPr lang="ar-SA" sz="4600" b="1" kern="1200" dirty="0" smtClean="0"/>
            <a:t>بعض الأفعال.</a:t>
          </a:r>
          <a:endParaRPr lang="ar-SA" sz="4600" kern="1200" dirty="0"/>
        </a:p>
      </dsp:txBody>
      <dsp:txXfrm>
        <a:off x="2339181" y="1988304"/>
        <a:ext cx="7109618" cy="994152"/>
      </dsp:txXfrm>
    </dsp:sp>
    <dsp:sp modelId="{A52ABE0E-933F-419F-B0F4-C60B7D1B201E}">
      <dsp:nvSpPr>
        <dsp:cNvPr id="0" name=""/>
        <dsp:cNvSpPr/>
      </dsp:nvSpPr>
      <dsp:spPr>
        <a:xfrm>
          <a:off x="1842105" y="2982456"/>
          <a:ext cx="994152" cy="99415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FEDFE0-1DCE-4B84-9067-812DF010B7D7}">
      <dsp:nvSpPr>
        <dsp:cNvPr id="0" name=""/>
        <dsp:cNvSpPr/>
      </dsp:nvSpPr>
      <dsp:spPr>
        <a:xfrm>
          <a:off x="2339181" y="2982456"/>
          <a:ext cx="7109618" cy="99415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lvl="0" algn="ctr" defTabSz="2044700" rtl="1">
            <a:lnSpc>
              <a:spcPct val="90000"/>
            </a:lnSpc>
            <a:spcBef>
              <a:spcPct val="0"/>
            </a:spcBef>
            <a:spcAft>
              <a:spcPct val="35000"/>
            </a:spcAft>
          </a:pPr>
          <a:r>
            <a:rPr lang="ar-SA" sz="4600" b="1" kern="1200" dirty="0" smtClean="0"/>
            <a:t>بعض الأسماء.</a:t>
          </a:r>
          <a:endParaRPr lang="en-US" sz="4600" b="1" kern="1200" dirty="0"/>
        </a:p>
      </dsp:txBody>
      <dsp:txXfrm>
        <a:off x="2339181" y="2982456"/>
        <a:ext cx="7109618" cy="99415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10/25/2010</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SA" sz="2600" dirty="0" smtClean="0">
                <a:solidFill>
                  <a:srgbClr val="898989"/>
                </a:solidFill>
                <a:latin typeface="Calibri" pitchFamily="34" charset="0"/>
              </a:rPr>
              <a:t>قسم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dirty="0" smtClean="0">
                <a:solidFill>
                  <a:srgbClr val="376092"/>
                </a:solidFill>
                <a:latin typeface="AYM Wadiy S_U normal."/>
                <a:cs typeface="Times New Roman" pitchFamily="18" charset="0"/>
              </a:rPr>
              <a:t>النحو التطبيقي (1)</a:t>
            </a:r>
            <a:endParaRPr lang="ar-SA" sz="3700" b="1" dirty="0">
              <a:solidFill>
                <a:srgbClr val="376092"/>
              </a:solidFill>
              <a:latin typeface="AYM Wadiy S_U normal."/>
              <a:cs typeface="Times New Roman" pitchFamily="18" charset="0"/>
            </a:endParaRPr>
          </a:p>
          <a:p>
            <a:pPr algn="l">
              <a:lnSpc>
                <a:spcPct val="80000"/>
              </a:lnSpc>
            </a:pP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dirty="0" smtClean="0">
                <a:solidFill>
                  <a:srgbClr val="376092"/>
                </a:solidFill>
                <a:cs typeface="Arial" pitchFamily="34" charset="0"/>
              </a:rPr>
              <a:t>المحاضرة الثانية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أنواع المبنيات</a:t>
            </a:r>
            <a:endParaRPr lang="en-US"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eaLnBrk="1" hangingPunct="1">
              <a:defRPr/>
            </a:pPr>
            <a:r>
              <a:rPr lang="ar-SA" dirty="0" smtClean="0"/>
              <a:t>عناصر المحاضرة</a:t>
            </a:r>
            <a:endParaRPr lang="en-US" dirty="0"/>
          </a:p>
        </p:txBody>
      </p:sp>
      <p:sp>
        <p:nvSpPr>
          <p:cNvPr id="7171" name="Text Placeholder 5"/>
          <p:cNvSpPr>
            <a:spLocks noGrp="1"/>
          </p:cNvSpPr>
          <p:nvPr>
            <p:ph idx="1"/>
          </p:nvPr>
        </p:nvSpPr>
        <p:spPr/>
        <p:txBody>
          <a:bodyPr/>
          <a:lstStyle/>
          <a:p>
            <a:pPr rtl="1" eaLnBrk="1" hangingPunct="1">
              <a:buFont typeface="Arial" pitchFamily="34" charset="0"/>
              <a:buChar char="•"/>
            </a:pPr>
            <a:r>
              <a:rPr lang="ar-SA" b="1" dirty="0" smtClean="0">
                <a:cs typeface="Arial" pitchFamily="34" charset="0"/>
              </a:rPr>
              <a:t>مقدمة</a:t>
            </a:r>
          </a:p>
          <a:p>
            <a:pPr rtl="1" eaLnBrk="1" hangingPunct="1">
              <a:buFont typeface="Arial" pitchFamily="34" charset="0"/>
              <a:buChar char="•"/>
            </a:pPr>
            <a:r>
              <a:rPr lang="ar-SA" b="1" dirty="0" smtClean="0">
                <a:cs typeface="Arial" pitchFamily="34" charset="0"/>
              </a:rPr>
              <a:t>أنواع المبنيات</a:t>
            </a:r>
          </a:p>
          <a:p>
            <a:pPr lvl="1" algn="just" rtl="1" eaLnBrk="1" hangingPunct="1">
              <a:buFont typeface="Wingdings" pitchFamily="2" charset="2"/>
              <a:buChar char="v"/>
            </a:pPr>
            <a:r>
              <a:rPr lang="ar-SA" b="1" dirty="0" smtClean="0">
                <a:cs typeface="Arial" pitchFamily="34" charset="0"/>
              </a:rPr>
              <a:t>الحروف  </a:t>
            </a:r>
          </a:p>
          <a:p>
            <a:pPr lvl="1" algn="just" rtl="1" eaLnBrk="1" hangingPunct="1">
              <a:buFont typeface="Wingdings" pitchFamily="2" charset="2"/>
              <a:buChar char="v"/>
            </a:pPr>
            <a:r>
              <a:rPr lang="ar-SA" b="1" dirty="0" smtClean="0">
                <a:cs typeface="Arial" pitchFamily="34" charset="0"/>
              </a:rPr>
              <a:t>بعض الأفعال	</a:t>
            </a:r>
          </a:p>
          <a:p>
            <a:pPr lvl="1" algn="just" rtl="1" eaLnBrk="1" hangingPunct="1">
              <a:buFont typeface="Wingdings" pitchFamily="2" charset="2"/>
              <a:buChar char="v"/>
            </a:pPr>
            <a:r>
              <a:rPr lang="ar-SA" b="1" dirty="0" smtClean="0">
                <a:cs typeface="Arial" pitchFamily="34" charset="0"/>
              </a:rPr>
              <a:t>بعض الأسماء</a:t>
            </a:r>
          </a:p>
          <a:p>
            <a:pPr lvl="1" algn="just" rtl="1" eaLnBrk="1" hangingPunct="1">
              <a:buFont typeface="Wingdings" pitchFamily="2" charset="2"/>
              <a:buChar char="v"/>
            </a:pPr>
            <a:r>
              <a:rPr lang="ar-SA" b="1" dirty="0" smtClean="0">
                <a:cs typeface="Arial" pitchFamily="34" charset="0"/>
              </a:rPr>
              <a:t>أسئلة</a:t>
            </a:r>
          </a:p>
          <a:p>
            <a:pPr lvl="1" algn="just" rtl="1" eaLnBrk="1" hangingPunct="1">
              <a:buFont typeface="Wingdings" pitchFamily="2" charset="2"/>
              <a:buChar char="v"/>
            </a:pPr>
            <a:r>
              <a:rPr lang="ar-SA" b="1" dirty="0" smtClean="0">
                <a:cs typeface="Arial" pitchFamily="34" charset="0"/>
              </a:rPr>
              <a:t>بحث وتفكير  </a:t>
            </a:r>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eaLnBrk="1" hangingPunct="1"/>
            <a:r>
              <a:rPr lang="ar-SA" dirty="0" smtClean="0">
                <a:solidFill>
                  <a:srgbClr val="376092"/>
                </a:solidFill>
                <a:cs typeface="Arial" pitchFamily="34" charset="0"/>
              </a:rPr>
              <a:t>مقدمة:</a:t>
            </a:r>
          </a:p>
        </p:txBody>
      </p:sp>
      <p:sp>
        <p:nvSpPr>
          <p:cNvPr id="8195" name="Content Placeholder 2"/>
          <p:cNvSpPr>
            <a:spLocks noGrp="1"/>
          </p:cNvSpPr>
          <p:nvPr>
            <p:ph idx="1"/>
          </p:nvPr>
        </p:nvSpPr>
        <p:spPr>
          <a:xfrm>
            <a:off x="0" y="1371600"/>
            <a:ext cx="9144000" cy="4678363"/>
          </a:xfrm>
        </p:spPr>
        <p:txBody>
          <a:bodyPr/>
          <a:lstStyle/>
          <a:p>
            <a:pPr algn="just" rtl="1" eaLnBrk="1" hangingPunct="1"/>
            <a:r>
              <a:rPr lang="ar-SA" dirty="0" smtClean="0"/>
              <a:t>عرفت في المحاضرة السابقة معنى كل من المبني والمعرب، وتذكُرُ أنّ المبني </a:t>
            </a:r>
            <a:r>
              <a:rPr lang="ar-SA" dirty="0" smtClean="0">
                <a:solidFill>
                  <a:srgbClr val="FF0000"/>
                </a:solidFill>
              </a:rPr>
              <a:t>هو كل لفظ لا تتغير علامة آخره بتغير موقعه الإعرابي.</a:t>
            </a:r>
          </a:p>
          <a:p>
            <a:pPr algn="just" rtl="1" eaLnBrk="1" hangingPunct="1"/>
            <a:r>
              <a:rPr lang="ar-SA" dirty="0" smtClean="0"/>
              <a:t>فهل كل ألفاظ اللغة مبينية؟ أم أنها كلها معربة؟</a:t>
            </a:r>
          </a:p>
          <a:p>
            <a:pPr algn="just" rtl="1" eaLnBrk="1" hangingPunct="1"/>
            <a:r>
              <a:rPr lang="ar-SA" dirty="0" smtClean="0"/>
              <a:t>الحقيقة أن بعض الألفاظ مبنية وبعضها معربة، وفي هذه المحاضرة سوف نتعرف إلى المبنيات ويكون ما عداها معرباً.</a:t>
            </a:r>
          </a:p>
          <a:p>
            <a:pPr algn="just" rtl="1" eaLnBrk="1" hangingPunct="1">
              <a:buFont typeface="Arial" pitchFamily="34" charset="0"/>
              <a:buChar char="•"/>
            </a:pPr>
            <a:endParaRPr lang="ar-SA" b="1" dirty="0" smtClean="0">
              <a:cs typeface="Arial" pitchFamily="34" charset="0"/>
            </a:endParaRPr>
          </a:p>
        </p:txBody>
      </p:sp>
      <p:sp>
        <p:nvSpPr>
          <p:cNvPr id="8196" name="Slide Number Placeholder 3"/>
          <p:cNvSpPr>
            <a:spLocks noGrp="1"/>
          </p:cNvSpPr>
          <p:nvPr>
            <p:ph type="sldNum" sz="quarter" idx="10"/>
          </p:nvPr>
        </p:nvSpPr>
        <p:spPr bwMode="auto">
          <a:noFill/>
          <a:ln>
            <a:miter lim="800000"/>
            <a:headEnd/>
            <a:tailEnd/>
          </a:ln>
        </p:spPr>
        <p:txBody>
          <a:bodyPr/>
          <a:lstStyle/>
          <a:p>
            <a:fld id="{EABBD256-75CF-4342-81FC-55F22914FC3D}" type="slidenum">
              <a:rPr lang="ar-SA" smtClean="0">
                <a:cs typeface="Arial" pitchFamily="34" charset="0"/>
              </a:rPr>
              <a:pPr/>
              <a:t>4</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algn="ctr" eaLnBrk="1" hangingPunct="1"/>
            <a:r>
              <a:rPr lang="ar-SA" sz="4000" b="1" dirty="0" smtClean="0">
                <a:cs typeface="Arial" pitchFamily="34" charset="0"/>
              </a:rPr>
              <a:t>المبنيات في اللغة</a:t>
            </a:r>
            <a:endParaRPr lang="ar-SA" sz="4000" dirty="0" smtClean="0">
              <a:solidFill>
                <a:srgbClr val="FF3300"/>
              </a:solidFill>
              <a:cs typeface="Arial" pitchFamily="34" charset="0"/>
            </a:endParaRPr>
          </a:p>
        </p:txBody>
      </p:sp>
      <p:graphicFrame>
        <p:nvGraphicFramePr>
          <p:cNvPr id="5" name="Content Placeholder 4"/>
          <p:cNvGraphicFramePr>
            <a:graphicFrameLocks noGrp="1"/>
          </p:cNvGraphicFramePr>
          <p:nvPr>
            <p:ph idx="4294967295"/>
          </p:nvPr>
        </p:nvGraphicFramePr>
        <p:xfrm>
          <a:off x="228600" y="1295400"/>
          <a:ext cx="9448800"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الحروف</a:t>
            </a:r>
            <a:endParaRPr lang="ar-SA" dirty="0"/>
          </a:p>
        </p:txBody>
      </p:sp>
      <p:sp>
        <p:nvSpPr>
          <p:cNvPr id="3" name="Content Placeholder 2"/>
          <p:cNvSpPr>
            <a:spLocks noGrp="1"/>
          </p:cNvSpPr>
          <p:nvPr>
            <p:ph idx="1"/>
          </p:nvPr>
        </p:nvSpPr>
        <p:spPr>
          <a:xfrm>
            <a:off x="495300" y="1600200"/>
            <a:ext cx="8915400" cy="4800600"/>
          </a:xfrm>
        </p:spPr>
        <p:txBody>
          <a:bodyPr/>
          <a:lstStyle/>
          <a:p>
            <a:pPr algn="just" rtl="1"/>
            <a:r>
              <a:rPr lang="ar-SA" sz="2800" dirty="0" smtClean="0"/>
              <a:t>الحرف: هو اللفظ الذي لا يكون له معنى في نفسه، بل يكون معناه بحسب التركيب الذي يظهر فيه، فمثلاً حرف الجر (في) ليس له معنى في نفسه، فإذا قلت: </a:t>
            </a:r>
            <a:r>
              <a:rPr lang="ar-SA" sz="2800" dirty="0" smtClean="0">
                <a:solidFill>
                  <a:srgbClr val="00B0F0"/>
                </a:solidFill>
              </a:rPr>
              <a:t>يجلس المدير في مكتبه</a:t>
            </a:r>
            <a:r>
              <a:rPr lang="ar-SA" sz="2800" dirty="0" smtClean="0"/>
              <a:t>، كان معنى (في) </a:t>
            </a:r>
            <a:r>
              <a:rPr lang="ar-SA" sz="2800" dirty="0" smtClean="0">
                <a:solidFill>
                  <a:srgbClr val="FF0000"/>
                </a:solidFill>
              </a:rPr>
              <a:t>الظرفية</a:t>
            </a:r>
            <a:r>
              <a:rPr lang="ar-SA" sz="2800" dirty="0" smtClean="0"/>
              <a:t> المكانية، وإذا قلت:“</a:t>
            </a:r>
            <a:r>
              <a:rPr lang="ar-SA" sz="2800" dirty="0" smtClean="0">
                <a:solidFill>
                  <a:srgbClr val="00B0F0"/>
                </a:solidFill>
              </a:rPr>
              <a:t>دخلت امرأة النار في هرة</a:t>
            </a:r>
            <a:r>
              <a:rPr lang="ar-SA" sz="2800" dirty="0" smtClean="0"/>
              <a:t>...“ كان معنى (في) </a:t>
            </a:r>
            <a:r>
              <a:rPr lang="ar-SA" sz="2800" dirty="0" smtClean="0">
                <a:solidFill>
                  <a:srgbClr val="FF0000"/>
                </a:solidFill>
              </a:rPr>
              <a:t>السببية</a:t>
            </a:r>
            <a:r>
              <a:rPr lang="ar-SA" sz="2800" dirty="0" smtClean="0"/>
              <a:t> وهكذا.</a:t>
            </a:r>
          </a:p>
          <a:p>
            <a:pPr algn="just" rtl="1"/>
            <a:r>
              <a:rPr lang="ar-SA" sz="2800" dirty="0" smtClean="0"/>
              <a:t>لذلك فالحروف كلها مبينية ولا محلّ لها من الإعراب أي إنها لا تكون فاعلاً أو مفعولاً أو حالاً...سواء أكانت حروف جر أم عطف أم نصب أم جزم....</a:t>
            </a:r>
          </a:p>
          <a:p>
            <a:pPr algn="just" rtl="1"/>
            <a:r>
              <a:rPr lang="ar-SA" sz="2800" dirty="0" smtClean="0"/>
              <a:t>”</a:t>
            </a:r>
            <a:r>
              <a:rPr lang="ar-SA" sz="2800" u="sng" dirty="0" smtClean="0">
                <a:solidFill>
                  <a:srgbClr val="FF0000"/>
                </a:solidFill>
              </a:rPr>
              <a:t>إنّ</a:t>
            </a:r>
            <a:r>
              <a:rPr lang="ar-SA" sz="2800" dirty="0" smtClean="0">
                <a:solidFill>
                  <a:srgbClr val="00B0F0"/>
                </a:solidFill>
              </a:rPr>
              <a:t> الهدى هدى الله“ </a:t>
            </a:r>
            <a:r>
              <a:rPr lang="ar-SA" sz="2800" dirty="0" smtClean="0"/>
              <a:t>حرف توكيد ونصب مبني على الفتح لا محل له من الإعراب.</a:t>
            </a:r>
          </a:p>
          <a:p>
            <a:pPr algn="just" rtl="1"/>
            <a:r>
              <a:rPr lang="ar-SA" sz="2800" dirty="0" smtClean="0"/>
              <a:t>”كفى </a:t>
            </a:r>
            <a:r>
              <a:rPr lang="ar-SA" sz="2800" dirty="0" smtClean="0">
                <a:solidFill>
                  <a:srgbClr val="FF0000"/>
                </a:solidFill>
              </a:rPr>
              <a:t>ب</a:t>
            </a:r>
            <a:r>
              <a:rPr lang="ar-SA" sz="2800" dirty="0" smtClean="0"/>
              <a:t>اللهِ شهيداً“ حرف جر مبني على الكسر لا محل له من الإعراب.</a:t>
            </a:r>
          </a:p>
          <a:p>
            <a:pPr algn="just" rtl="1"/>
            <a:r>
              <a:rPr lang="ar-SA" sz="2800" dirty="0" smtClean="0"/>
              <a:t>”“لا بيعٌ فيه </a:t>
            </a:r>
            <a:r>
              <a:rPr lang="ar-SA" sz="2800" dirty="0" smtClean="0">
                <a:solidFill>
                  <a:srgbClr val="FF0000"/>
                </a:solidFill>
              </a:rPr>
              <a:t>و</a:t>
            </a:r>
            <a:r>
              <a:rPr lang="ar-SA" sz="2800" dirty="0" smtClean="0"/>
              <a:t>لا خُلة“ حرف عطف مبني على الفتح لا محل له من الإعراب. </a:t>
            </a:r>
          </a:p>
          <a:p>
            <a:pPr marL="514350" indent="-514350" algn="just" rtl="1"/>
            <a:endParaRPr lang="ar-SA"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الأفعال</a:t>
            </a:r>
            <a:endParaRPr lang="ar-SA" dirty="0"/>
          </a:p>
        </p:txBody>
      </p:sp>
      <p:sp>
        <p:nvSpPr>
          <p:cNvPr id="3" name="Content Placeholder 2"/>
          <p:cNvSpPr>
            <a:spLocks noGrp="1"/>
          </p:cNvSpPr>
          <p:nvPr>
            <p:ph idx="1"/>
          </p:nvPr>
        </p:nvSpPr>
        <p:spPr>
          <a:xfrm>
            <a:off x="495300" y="1371600"/>
            <a:ext cx="8915400" cy="4876800"/>
          </a:xfrm>
        </p:spPr>
        <p:txBody>
          <a:bodyPr/>
          <a:lstStyle/>
          <a:p>
            <a:pPr rtl="1"/>
            <a:r>
              <a:rPr lang="ar-SA" sz="2800" dirty="0" smtClean="0"/>
              <a:t>تذكّر أن الفعل هو اللفظ الدال على حدث مقترن بزمن معين.</a:t>
            </a:r>
          </a:p>
          <a:p>
            <a:pPr rtl="1"/>
            <a:r>
              <a:rPr lang="ar-SA" sz="2800" dirty="0" smtClean="0"/>
              <a:t>والأفعال ثلاثة أنواع:</a:t>
            </a:r>
          </a:p>
          <a:p>
            <a:pPr rtl="1"/>
            <a:r>
              <a:rPr lang="ar-SA" sz="2800" dirty="0" smtClean="0"/>
              <a:t>النوع الأول: الفعل الماضي وهو مبني دائماً، وقد يبنى على الفتح أو السكون أو الضم:</a:t>
            </a:r>
          </a:p>
          <a:p>
            <a:pPr rtl="1"/>
            <a:r>
              <a:rPr lang="ar-SA" sz="2800" dirty="0" smtClean="0"/>
              <a:t>أولاً:يبنى على الفتح إذا لم يتصل به شيء أو اتصل به ألف الاثنين أو تاء التأنيث: </a:t>
            </a:r>
          </a:p>
          <a:p>
            <a:pPr rtl="1"/>
            <a:r>
              <a:rPr lang="ar-SA" sz="2800" dirty="0" smtClean="0"/>
              <a:t>إِنَّ الصَّفَا وَالْمَرْوَةَ مِن شَعَآئِرِ اللّهِ فَمَنْ </a:t>
            </a:r>
            <a:r>
              <a:rPr lang="ar-SA" sz="2800" dirty="0" smtClean="0">
                <a:solidFill>
                  <a:srgbClr val="FF0000"/>
                </a:solidFill>
              </a:rPr>
              <a:t>حَجَّ</a:t>
            </a:r>
            <a:r>
              <a:rPr lang="ar-SA" sz="2800" dirty="0" smtClean="0"/>
              <a:t> الْبَيْتَ أَوِ </a:t>
            </a:r>
            <a:r>
              <a:rPr lang="ar-SA" sz="2800" dirty="0" smtClean="0">
                <a:solidFill>
                  <a:srgbClr val="FF0000"/>
                </a:solidFill>
              </a:rPr>
              <a:t>اعْتَمَرَ</a:t>
            </a:r>
            <a:r>
              <a:rPr lang="ar-SA" sz="2800" dirty="0" smtClean="0"/>
              <a:t> فَلاَ جُنَاحَ عَلَيْهِ أَن يَطَّوَّفَ بِهِمَا وَمَن </a:t>
            </a:r>
            <a:r>
              <a:rPr lang="ar-SA" sz="2800" dirty="0" smtClean="0">
                <a:solidFill>
                  <a:srgbClr val="FF0000"/>
                </a:solidFill>
              </a:rPr>
              <a:t>تَطَوَّعَ</a:t>
            </a:r>
            <a:r>
              <a:rPr lang="ar-SA" sz="2800" dirty="0" smtClean="0"/>
              <a:t> خَيْرًا فَإِنَّ اللّهَ شَاكِرٌ عَلِيمٌ ”</a:t>
            </a:r>
          </a:p>
          <a:p>
            <a:pPr rtl="1"/>
            <a:r>
              <a:rPr lang="ar-SA" sz="2800" dirty="0" smtClean="0"/>
              <a:t>الأفعال الملونة بالأحمر كلها أفعال ماضية مبنية على الفتح لأنه لم يتصل بها شيء.</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الماضي</a:t>
            </a:r>
            <a:endParaRPr lang="ar-SA" dirty="0"/>
          </a:p>
        </p:txBody>
      </p:sp>
      <p:sp>
        <p:nvSpPr>
          <p:cNvPr id="3" name="Content Placeholder 2"/>
          <p:cNvSpPr>
            <a:spLocks noGrp="1"/>
          </p:cNvSpPr>
          <p:nvPr>
            <p:ph idx="1"/>
          </p:nvPr>
        </p:nvSpPr>
        <p:spPr>
          <a:xfrm>
            <a:off x="457200" y="1600200"/>
            <a:ext cx="8915400" cy="4525963"/>
          </a:xfrm>
          <a:ln>
            <a:solidFill>
              <a:schemeClr val="bg1">
                <a:lumMod val="75000"/>
              </a:schemeClr>
            </a:solidFill>
          </a:ln>
        </p:spPr>
        <p:txBody>
          <a:bodyPr/>
          <a:lstStyle/>
          <a:p>
            <a:r>
              <a:rPr lang="ar-SA" dirty="0" smtClean="0"/>
              <a:t>”وَاتْلُ عَلَيْهِمْ نَبَأَ ابْنَيْ آدَمَ بِالْحَقِّ إِذْ </a:t>
            </a:r>
            <a:r>
              <a:rPr lang="ar-SA" dirty="0" smtClean="0">
                <a:solidFill>
                  <a:srgbClr val="FF0000"/>
                </a:solidFill>
              </a:rPr>
              <a:t>قَرَّبَا</a:t>
            </a:r>
            <a:r>
              <a:rPr lang="ar-SA" dirty="0" smtClean="0"/>
              <a:t> قرباناً” فعل ماض مبني على الفتح(اتصل بألف الاثنين)</a:t>
            </a:r>
          </a:p>
          <a:p>
            <a:r>
              <a:rPr lang="ar-SA" dirty="0" smtClean="0">
                <a:solidFill>
                  <a:srgbClr val="FF0000"/>
                </a:solidFill>
              </a:rPr>
              <a:t>”فَحَمَلَتْهُ</a:t>
            </a:r>
            <a:r>
              <a:rPr lang="ar-SA" dirty="0" smtClean="0"/>
              <a:t> </a:t>
            </a:r>
            <a:r>
              <a:rPr lang="ar-SA" dirty="0" smtClean="0">
                <a:solidFill>
                  <a:srgbClr val="FF0000"/>
                </a:solidFill>
              </a:rPr>
              <a:t>فَانتَبَذَتْ</a:t>
            </a:r>
            <a:r>
              <a:rPr lang="ar-SA" dirty="0" smtClean="0"/>
              <a:t> بِهِ مَكَانًا قَصِيًّا“ فعلان ماضيان مبنيان على الفتح(اتصلا بتاء التأنيث)</a:t>
            </a:r>
          </a:p>
          <a:p>
            <a:r>
              <a:rPr lang="ar-SA" dirty="0" smtClean="0"/>
              <a:t>ثانياً:يبنى على السكون إذا اتصل به ضمير رفع متحرك، وضمائر الرفع هي:</a:t>
            </a:r>
          </a:p>
          <a:p>
            <a:r>
              <a:rPr lang="ar-SA" dirty="0" smtClean="0"/>
              <a:t>تاء الفاعل (تُ) للمتكلم، و(تَ) للمخاطب، و(تِ) للمخاطبة، و(تما) للمخاطبَيْن، و(تم) لجمع المخاطبِين و(تنّ) لجمع المخاطبات و(نون) النسوة</a:t>
            </a:r>
          </a:p>
          <a:p>
            <a:r>
              <a:rPr lang="ar-SA" dirty="0" smtClean="0"/>
              <a:t> </a:t>
            </a:r>
            <a:endParaRPr lang="ar-SA" i="1" u="sng"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الماضي</a:t>
            </a:r>
            <a:endParaRPr lang="ar-SA" dirty="0"/>
          </a:p>
        </p:txBody>
      </p:sp>
      <p:sp>
        <p:nvSpPr>
          <p:cNvPr id="3" name="Content Placeholder 2"/>
          <p:cNvSpPr>
            <a:spLocks noGrp="1"/>
          </p:cNvSpPr>
          <p:nvPr>
            <p:ph idx="1"/>
          </p:nvPr>
        </p:nvSpPr>
        <p:spPr/>
        <p:txBody>
          <a:bodyPr/>
          <a:lstStyle/>
          <a:p>
            <a:r>
              <a:rPr lang="ar-SA" sz="3000" u="sng" dirty="0" smtClean="0"/>
              <a:t>أحب</a:t>
            </a:r>
            <a:r>
              <a:rPr lang="ar-SA" sz="3000" u="sng" dirty="0" smtClean="0">
                <a:solidFill>
                  <a:srgbClr val="FF0000"/>
                </a:solidFill>
              </a:rPr>
              <a:t>بْ</a:t>
            </a:r>
            <a:r>
              <a:rPr lang="ar-SA" sz="3000" u="sng" dirty="0" smtClean="0"/>
              <a:t>تُ</a:t>
            </a:r>
            <a:r>
              <a:rPr lang="ar-SA" sz="3000" dirty="0" smtClean="0"/>
              <a:t> النحوَ:فعل ماضٍ مبني على السكون لاتصاله بضمير رفع متحرك</a:t>
            </a:r>
          </a:p>
          <a:p>
            <a:r>
              <a:rPr lang="ar-SA" sz="3000" u="sng" dirty="0" smtClean="0"/>
              <a:t>أحب</a:t>
            </a:r>
            <a:r>
              <a:rPr lang="ar-SA" sz="3000" u="sng" dirty="0" smtClean="0">
                <a:solidFill>
                  <a:srgbClr val="FF0000"/>
                </a:solidFill>
              </a:rPr>
              <a:t>بْ</a:t>
            </a:r>
            <a:r>
              <a:rPr lang="ar-SA" sz="3000" u="sng" dirty="0" smtClean="0"/>
              <a:t>تَ</a:t>
            </a:r>
            <a:r>
              <a:rPr lang="ar-SA" sz="3000" dirty="0" smtClean="0"/>
              <a:t> النحوَ:فعل ماضٍ مبني على السكون لاتصاله بضمير رفع متحرك</a:t>
            </a:r>
          </a:p>
          <a:p>
            <a:r>
              <a:rPr lang="ar-SA" sz="3000" u="sng" dirty="0" smtClean="0"/>
              <a:t>أحب</a:t>
            </a:r>
            <a:r>
              <a:rPr lang="ar-SA" sz="3000" u="sng" dirty="0" smtClean="0">
                <a:solidFill>
                  <a:srgbClr val="FF0000"/>
                </a:solidFill>
              </a:rPr>
              <a:t>بْ</a:t>
            </a:r>
            <a:r>
              <a:rPr lang="ar-SA" sz="3000" u="sng" dirty="0" smtClean="0"/>
              <a:t>تِ</a:t>
            </a:r>
            <a:r>
              <a:rPr lang="ar-SA" sz="3000" dirty="0" smtClean="0"/>
              <a:t> النحوَ:فعل ماضٍ مبني على السكون لاتصاله بضمير رفع متحرك</a:t>
            </a:r>
            <a:endParaRPr lang="en-US" sz="3000" dirty="0" smtClean="0"/>
          </a:p>
          <a:p>
            <a:r>
              <a:rPr lang="ar-SA" sz="3000" u="sng" dirty="0" smtClean="0"/>
              <a:t>أحب</a:t>
            </a:r>
            <a:r>
              <a:rPr lang="ar-SA" sz="3000" u="sng" dirty="0" smtClean="0">
                <a:solidFill>
                  <a:srgbClr val="FF0000"/>
                </a:solidFill>
              </a:rPr>
              <a:t>بْ</a:t>
            </a:r>
            <a:r>
              <a:rPr lang="ar-SA" sz="3000" u="sng" dirty="0" smtClean="0"/>
              <a:t>تُما</a:t>
            </a:r>
            <a:r>
              <a:rPr lang="ar-SA" sz="3000" dirty="0" smtClean="0"/>
              <a:t> النحوَ:فعل ماضٍ مبني على السكون لاتصاله بضمير رفع متحرك</a:t>
            </a:r>
          </a:p>
          <a:p>
            <a:r>
              <a:rPr lang="ar-SA" sz="3000" u="sng" dirty="0" smtClean="0"/>
              <a:t>أحب</a:t>
            </a:r>
            <a:r>
              <a:rPr lang="ar-SA" sz="3000" u="sng" dirty="0" smtClean="0">
                <a:solidFill>
                  <a:srgbClr val="FF0000"/>
                </a:solidFill>
              </a:rPr>
              <a:t>بْ</a:t>
            </a:r>
            <a:r>
              <a:rPr lang="ar-SA" sz="3000" u="sng" dirty="0" smtClean="0"/>
              <a:t>تُم</a:t>
            </a:r>
            <a:r>
              <a:rPr lang="ar-SA" sz="3000" dirty="0" smtClean="0"/>
              <a:t> النحوَ:فعل ماضٍ مبني على السكون لاتصاله بضمير رفع متحرك</a:t>
            </a:r>
          </a:p>
          <a:p>
            <a:r>
              <a:rPr lang="ar-SA" sz="3000" u="sng" dirty="0" smtClean="0"/>
              <a:t>أحب</a:t>
            </a:r>
            <a:r>
              <a:rPr lang="ar-SA" sz="3000" u="sng" dirty="0" smtClean="0">
                <a:solidFill>
                  <a:srgbClr val="FF0000"/>
                </a:solidFill>
              </a:rPr>
              <a:t>بْ</a:t>
            </a:r>
            <a:r>
              <a:rPr lang="ar-SA" sz="3000" u="sng" dirty="0" smtClean="0"/>
              <a:t>تُنّ</a:t>
            </a:r>
            <a:r>
              <a:rPr lang="ar-SA" sz="3000" dirty="0" smtClean="0"/>
              <a:t> النحوَ:فعل ماضٍ مبني على السكون لاتصاله بضمير رفع متحرك</a:t>
            </a:r>
          </a:p>
          <a:p>
            <a:r>
              <a:rPr lang="ar-SA" sz="3000" u="sng" dirty="0" smtClean="0"/>
              <a:t>أحب</a:t>
            </a:r>
            <a:r>
              <a:rPr lang="ar-SA" sz="3000" u="sng" dirty="0" smtClean="0">
                <a:solidFill>
                  <a:srgbClr val="FF0000"/>
                </a:solidFill>
              </a:rPr>
              <a:t>بْ</a:t>
            </a:r>
            <a:r>
              <a:rPr lang="ar-SA" sz="3000" u="sng" dirty="0" smtClean="0"/>
              <a:t>نَ</a:t>
            </a:r>
            <a:r>
              <a:rPr lang="ar-SA" sz="3000" dirty="0" smtClean="0"/>
              <a:t> النحوَ:فعل ماضٍ مبني على السكون لاتصاله بضمير رفع متحرك</a:t>
            </a:r>
          </a:p>
          <a:p>
            <a:r>
              <a:rPr lang="ar-SA" sz="3000" u="sng" dirty="0" smtClean="0"/>
              <a:t>أحب</a:t>
            </a:r>
            <a:r>
              <a:rPr lang="ar-SA" sz="3000" u="sng" dirty="0" smtClean="0">
                <a:solidFill>
                  <a:srgbClr val="FF0000"/>
                </a:solidFill>
              </a:rPr>
              <a:t>بْ</a:t>
            </a:r>
            <a:r>
              <a:rPr lang="ar-SA" sz="3000" u="sng" dirty="0" smtClean="0"/>
              <a:t>نا</a:t>
            </a:r>
            <a:r>
              <a:rPr lang="ar-SA" sz="3000" dirty="0" smtClean="0"/>
              <a:t> النحوَ:فعل ماضٍ مبني على السكون لاتصاله بضمير رفع متحرك</a:t>
            </a:r>
          </a:p>
          <a:p>
            <a:endParaRPr lang="ar-SA" sz="30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الماضي</a:t>
            </a:r>
            <a:endParaRPr lang="ar-SA" dirty="0"/>
          </a:p>
        </p:txBody>
      </p:sp>
      <p:sp>
        <p:nvSpPr>
          <p:cNvPr id="3" name="Content Placeholder 2"/>
          <p:cNvSpPr>
            <a:spLocks noGrp="1"/>
          </p:cNvSpPr>
          <p:nvPr>
            <p:ph idx="1"/>
          </p:nvPr>
        </p:nvSpPr>
        <p:spPr/>
        <p:txBody>
          <a:bodyPr/>
          <a:lstStyle/>
          <a:p>
            <a:pPr algn="just" rtl="1"/>
            <a:r>
              <a:rPr lang="ar-SA" dirty="0" smtClean="0"/>
              <a:t>ثالثاً: يبنى الماضي على الضم إذا اتصت به واو الجماعة:</a:t>
            </a:r>
          </a:p>
          <a:p>
            <a:pPr algn="just" rtl="1"/>
            <a:r>
              <a:rPr lang="ar-SA" dirty="0" smtClean="0">
                <a:solidFill>
                  <a:srgbClr val="00B0F0"/>
                </a:solidFill>
              </a:rPr>
              <a:t>هم </a:t>
            </a:r>
            <a:r>
              <a:rPr lang="ar-SA" u="sng" dirty="0" smtClean="0">
                <a:solidFill>
                  <a:srgbClr val="00B0F0"/>
                </a:solidFill>
              </a:rPr>
              <a:t>فهمُوا</a:t>
            </a:r>
            <a:r>
              <a:rPr lang="ar-SA" dirty="0" smtClean="0">
                <a:solidFill>
                  <a:srgbClr val="00B0F0"/>
                </a:solidFill>
              </a:rPr>
              <a:t> النحو</a:t>
            </a:r>
            <a:r>
              <a:rPr lang="ar-SA" dirty="0" smtClean="0"/>
              <a:t>: فعل ماضٍ مبني على الضم لاتصاله بواو الجماعة.</a:t>
            </a:r>
          </a:p>
          <a:p>
            <a:pPr algn="just" rtl="1"/>
            <a:r>
              <a:rPr lang="ar-SA" dirty="0" smtClean="0">
                <a:solidFill>
                  <a:srgbClr val="00B0F0"/>
                </a:solidFill>
              </a:rPr>
              <a:t>هم </a:t>
            </a:r>
            <a:r>
              <a:rPr lang="ar-SA" u="sng" dirty="0" smtClean="0">
                <a:solidFill>
                  <a:srgbClr val="00B0F0"/>
                </a:solidFill>
              </a:rPr>
              <a:t>سعَوا</a:t>
            </a:r>
            <a:r>
              <a:rPr lang="ar-SA" dirty="0" smtClean="0">
                <a:solidFill>
                  <a:srgbClr val="00B0F0"/>
                </a:solidFill>
              </a:rPr>
              <a:t> إلينا</a:t>
            </a:r>
            <a:r>
              <a:rPr lang="ar-SA" dirty="0" smtClean="0"/>
              <a:t>: فعل ماضٍ مبني على الضم المقدر على الياء المحذوفة.(أصله سعيُوا)</a:t>
            </a:r>
          </a:p>
          <a:p>
            <a:pPr algn="just" rtl="1"/>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الأمر</a:t>
            </a:r>
            <a:endParaRPr lang="ar-SA" dirty="0"/>
          </a:p>
        </p:txBody>
      </p:sp>
      <p:sp>
        <p:nvSpPr>
          <p:cNvPr id="3" name="Content Placeholder 2"/>
          <p:cNvSpPr>
            <a:spLocks noGrp="1"/>
          </p:cNvSpPr>
          <p:nvPr>
            <p:ph idx="1"/>
          </p:nvPr>
        </p:nvSpPr>
        <p:spPr/>
        <p:txBody>
          <a:bodyPr/>
          <a:lstStyle/>
          <a:p>
            <a:pPr algn="just" rtl="1"/>
            <a:r>
              <a:rPr lang="ar-SA" dirty="0" smtClean="0"/>
              <a:t>النوع الثاني: فعل الأمر، وهو كذلك مبني دائما، ويبنى على ما يجزم به مضارعه، فيبنى على السكون إذا لم يتصل به شيء أو اتصلت به نون النسوة، ويبنى على حذف حرف العلة إن كان معتلّ الآخر، ويبنى على حذف النون إن كان متصلاً بألف الاثنين أو واو الجماعة أو ياء المخاطبة، ويبنى على الفتح إذا تصلت به نون التوكيد اتصالاً مباشراً.</a:t>
            </a:r>
          </a:p>
          <a:p>
            <a:pPr algn="just" rtl="1"/>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أمثلة بناء الأمر</a:t>
            </a:r>
            <a:endParaRPr lang="ar-SA" dirty="0"/>
          </a:p>
        </p:txBody>
      </p:sp>
      <p:sp>
        <p:nvSpPr>
          <p:cNvPr id="3" name="Content Placeholder 2"/>
          <p:cNvSpPr>
            <a:spLocks noGrp="1"/>
          </p:cNvSpPr>
          <p:nvPr>
            <p:ph idx="1"/>
          </p:nvPr>
        </p:nvSpPr>
        <p:spPr/>
        <p:txBody>
          <a:bodyPr/>
          <a:lstStyle/>
          <a:p>
            <a:r>
              <a:rPr lang="ar-SA" sz="2800" u="sng" dirty="0" smtClean="0"/>
              <a:t>ادرس</a:t>
            </a:r>
            <a:r>
              <a:rPr lang="ar-SA" sz="2800" dirty="0" smtClean="0"/>
              <a:t> تنجح، فعل أمر مبني على السكون(لم يتصل بشيء)</a:t>
            </a:r>
          </a:p>
          <a:p>
            <a:r>
              <a:rPr lang="ar-SA" sz="2800" u="sng" dirty="0" smtClean="0"/>
              <a:t>ادرسْنَ</a:t>
            </a:r>
            <a:r>
              <a:rPr lang="ar-SA" sz="2800" dirty="0" smtClean="0"/>
              <a:t> تنجحْنَ، فعل أمر مبني على السكون(اتصل بنون النسوة)</a:t>
            </a:r>
          </a:p>
          <a:p>
            <a:r>
              <a:rPr lang="ar-SA" sz="2800" u="sng" dirty="0" smtClean="0"/>
              <a:t>اسعَ</a:t>
            </a:r>
            <a:r>
              <a:rPr lang="ar-SA" sz="2800" dirty="0" smtClean="0"/>
              <a:t> في الخير، فعل أمر مبني على حذف حرف العلة(معتل الآخر)</a:t>
            </a:r>
          </a:p>
          <a:p>
            <a:r>
              <a:rPr lang="ar-SA" sz="2800" u="sng" dirty="0" smtClean="0"/>
              <a:t>ادعُ</a:t>
            </a:r>
            <a:r>
              <a:rPr lang="ar-SA" sz="2800" dirty="0" smtClean="0"/>
              <a:t> ربك، فعل أمر مبني على حذف حرف العلة(معتل الآخر)</a:t>
            </a:r>
          </a:p>
          <a:p>
            <a:r>
              <a:rPr lang="ar-SA" sz="2800" u="sng" dirty="0" smtClean="0"/>
              <a:t>اقضِِ</a:t>
            </a:r>
            <a:r>
              <a:rPr lang="ar-SA" sz="2800" dirty="0" smtClean="0"/>
              <a:t> بالحق، فعل أمر مبني على حذف حرف العلة(معتل الآخر)</a:t>
            </a:r>
          </a:p>
          <a:p>
            <a:r>
              <a:rPr lang="ar-SA" sz="2800" u="sng" dirty="0" smtClean="0"/>
              <a:t>اكتبا</a:t>
            </a:r>
            <a:r>
              <a:rPr lang="ar-SA" sz="2800" dirty="0" smtClean="0"/>
              <a:t> الدرسَ، فعل أمر مبني على حذف النون(اتصل بألف الاثنين)</a:t>
            </a:r>
          </a:p>
          <a:p>
            <a:r>
              <a:rPr lang="ar-SA" sz="2800" u="sng" dirty="0" smtClean="0"/>
              <a:t>اكتبوا</a:t>
            </a:r>
            <a:r>
              <a:rPr lang="ar-SA" sz="2800" dirty="0" smtClean="0"/>
              <a:t> الدرسَ، فعل امر مبني على حذف النون(اتصل بواو الجماعة)</a:t>
            </a:r>
          </a:p>
          <a:p>
            <a:r>
              <a:rPr lang="ar-SA" sz="2800" u="sng" dirty="0" smtClean="0"/>
              <a:t>اكتبي</a:t>
            </a:r>
            <a:r>
              <a:rPr lang="ar-SA" sz="2800" dirty="0" smtClean="0"/>
              <a:t> الدرس، فعل أمر مبني على حذف النون(اتصل بياء المخاطبة)</a:t>
            </a:r>
          </a:p>
          <a:p>
            <a:r>
              <a:rPr lang="ar-SA" sz="2800" u="sng" dirty="0" smtClean="0"/>
              <a:t>اكتبَنّ</a:t>
            </a:r>
            <a:r>
              <a:rPr lang="ar-SA" sz="2800" dirty="0" smtClean="0"/>
              <a:t> درسك يا محمد، فعل أمر مبني على الفتح(اتصل بنون التوكيد) </a:t>
            </a: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المضارع</a:t>
            </a:r>
            <a:endParaRPr lang="ar-SA" dirty="0"/>
          </a:p>
        </p:txBody>
      </p:sp>
      <p:sp>
        <p:nvSpPr>
          <p:cNvPr id="3" name="Content Placeholder 2"/>
          <p:cNvSpPr>
            <a:spLocks noGrp="1"/>
          </p:cNvSpPr>
          <p:nvPr>
            <p:ph idx="1"/>
          </p:nvPr>
        </p:nvSpPr>
        <p:spPr/>
        <p:txBody>
          <a:bodyPr/>
          <a:lstStyle/>
          <a:p>
            <a:pPr algn="just" rtl="1"/>
            <a:r>
              <a:rPr lang="ar-SA" dirty="0" smtClean="0"/>
              <a:t>النوع الثالث: الفعل المضارع، الأصل في الفعل المضارع أنه معرب، يرفع وينصب ويجزم:</a:t>
            </a:r>
          </a:p>
          <a:p>
            <a:pPr algn="just" rtl="1"/>
            <a:r>
              <a:rPr lang="ar-SA" dirty="0" smtClean="0">
                <a:solidFill>
                  <a:srgbClr val="00B0F0"/>
                </a:solidFill>
              </a:rPr>
              <a:t>أنت </a:t>
            </a:r>
            <a:r>
              <a:rPr lang="ar-SA" u="sng" dirty="0" smtClean="0">
                <a:solidFill>
                  <a:srgbClr val="00B0F0"/>
                </a:solidFill>
              </a:rPr>
              <a:t>تعرفُ</a:t>
            </a:r>
            <a:r>
              <a:rPr lang="ar-SA" dirty="0" smtClean="0">
                <a:solidFill>
                  <a:srgbClr val="00B0F0"/>
                </a:solidFill>
              </a:rPr>
              <a:t> واجباتك</a:t>
            </a:r>
            <a:r>
              <a:rPr lang="ar-SA" dirty="0" smtClean="0"/>
              <a:t>، فعل مضارع مرفوع وعلامة رفعه الضمة الظاهرة على آخره.</a:t>
            </a:r>
          </a:p>
          <a:p>
            <a:pPr algn="just" rtl="1"/>
            <a:r>
              <a:rPr lang="ar-SA" dirty="0" smtClean="0">
                <a:solidFill>
                  <a:srgbClr val="00B0F0"/>
                </a:solidFill>
              </a:rPr>
              <a:t>لا </a:t>
            </a:r>
            <a:r>
              <a:rPr lang="ar-SA" u="sng" dirty="0" smtClean="0">
                <a:solidFill>
                  <a:srgbClr val="00B0F0"/>
                </a:solidFill>
              </a:rPr>
              <a:t>تسرفْ</a:t>
            </a:r>
            <a:r>
              <a:rPr lang="ar-SA" dirty="0" smtClean="0">
                <a:solidFill>
                  <a:srgbClr val="00B0F0"/>
                </a:solidFill>
              </a:rPr>
              <a:t> في الماء</a:t>
            </a:r>
            <a:r>
              <a:rPr lang="ar-SA" dirty="0" smtClean="0"/>
              <a:t>، فعل مضارع مجزوم وعلامة جزمه السكون.</a:t>
            </a:r>
          </a:p>
          <a:p>
            <a:pPr algn="just" rtl="1"/>
            <a:r>
              <a:rPr lang="ar-SA" dirty="0" smtClean="0">
                <a:solidFill>
                  <a:srgbClr val="00B0F0"/>
                </a:solidFill>
              </a:rPr>
              <a:t>لن </a:t>
            </a:r>
            <a:r>
              <a:rPr lang="ar-SA" u="sng" dirty="0" smtClean="0">
                <a:solidFill>
                  <a:srgbClr val="00B0F0"/>
                </a:solidFill>
              </a:rPr>
              <a:t>تنجحَ</a:t>
            </a:r>
            <a:r>
              <a:rPr lang="ar-SA" dirty="0" smtClean="0">
                <a:solidFill>
                  <a:srgbClr val="00B0F0"/>
                </a:solidFill>
              </a:rPr>
              <a:t> ما لم تدرسْ</a:t>
            </a:r>
            <a:r>
              <a:rPr lang="ar-SA" dirty="0" smtClean="0"/>
              <a:t>، فعل مضارع منصوب وعلامة نصبه الفتحة الظاهرة.</a:t>
            </a:r>
          </a:p>
          <a:p>
            <a:pPr algn="just" rtl="1"/>
            <a:endParaRPr lang="ar-SA" dirty="0" smtClean="0"/>
          </a:p>
          <a:p>
            <a:pPr algn="just" rtl="1"/>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المضارع</a:t>
            </a:r>
            <a:endParaRPr lang="ar-SA" dirty="0"/>
          </a:p>
        </p:txBody>
      </p:sp>
      <p:sp>
        <p:nvSpPr>
          <p:cNvPr id="3" name="Content Placeholder 2"/>
          <p:cNvSpPr>
            <a:spLocks noGrp="1"/>
          </p:cNvSpPr>
          <p:nvPr>
            <p:ph idx="1"/>
          </p:nvPr>
        </p:nvSpPr>
        <p:spPr/>
        <p:txBody>
          <a:bodyPr/>
          <a:lstStyle/>
          <a:p>
            <a:r>
              <a:rPr lang="ar-SA" dirty="0" smtClean="0"/>
              <a:t>لكنّه يبنى في حالتين:</a:t>
            </a:r>
          </a:p>
          <a:p>
            <a:r>
              <a:rPr lang="ar-SA" dirty="0" smtClean="0"/>
              <a:t>الأولى: إذا اتصلت به نون النسوة فيبنى على السكون:</a:t>
            </a:r>
          </a:p>
          <a:p>
            <a:r>
              <a:rPr lang="ar-SA" dirty="0" smtClean="0">
                <a:solidFill>
                  <a:srgbClr val="00B0F0"/>
                </a:solidFill>
              </a:rPr>
              <a:t>الطالبات </a:t>
            </a:r>
            <a:r>
              <a:rPr lang="ar-SA" u="sng" dirty="0" smtClean="0">
                <a:solidFill>
                  <a:srgbClr val="00B0F0"/>
                </a:solidFill>
              </a:rPr>
              <a:t>يقرأْنَ</a:t>
            </a:r>
            <a:r>
              <a:rPr lang="ar-SA" dirty="0" smtClean="0"/>
              <a:t> : فعل مضارع مبني على السكون لاتصاله بنون النسوة.</a:t>
            </a:r>
          </a:p>
          <a:p>
            <a:r>
              <a:rPr lang="ar-SA" dirty="0" smtClean="0"/>
              <a:t>الثانية: إذا اتصلت به بنون التوكيد اتصالاً مباشراً:</a:t>
            </a:r>
          </a:p>
          <a:p>
            <a:r>
              <a:rPr lang="ar-SA" dirty="0" smtClean="0">
                <a:solidFill>
                  <a:srgbClr val="00B0F0"/>
                </a:solidFill>
              </a:rPr>
              <a:t>والله </a:t>
            </a:r>
            <a:r>
              <a:rPr lang="ar-SA" u="sng" dirty="0" smtClean="0">
                <a:solidFill>
                  <a:srgbClr val="00B0F0"/>
                </a:solidFill>
              </a:rPr>
              <a:t>لأدافعَنّ</a:t>
            </a:r>
            <a:r>
              <a:rPr lang="ar-SA" dirty="0" smtClean="0">
                <a:solidFill>
                  <a:srgbClr val="00B0F0"/>
                </a:solidFill>
              </a:rPr>
              <a:t> عن حقوقي</a:t>
            </a:r>
            <a:r>
              <a:rPr lang="ar-SA" dirty="0" smtClean="0"/>
              <a:t> : فعل مضارع مبني على الفتح لاتصاله بنون التوكيد.</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المضارع</a:t>
            </a:r>
            <a:endParaRPr lang="ar-SA" dirty="0"/>
          </a:p>
        </p:txBody>
      </p:sp>
      <p:sp>
        <p:nvSpPr>
          <p:cNvPr id="3" name="Content Placeholder 2"/>
          <p:cNvSpPr>
            <a:spLocks noGrp="1"/>
          </p:cNvSpPr>
          <p:nvPr>
            <p:ph idx="1"/>
          </p:nvPr>
        </p:nvSpPr>
        <p:spPr/>
        <p:txBody>
          <a:bodyPr/>
          <a:lstStyle/>
          <a:p>
            <a:pPr algn="just" rtl="1"/>
            <a:r>
              <a:rPr lang="ar-SA" sz="3000" dirty="0" smtClean="0"/>
              <a:t>تنبيه: معنى اتصال المضارع بنون التوكيد اتصالاً مباشراً أي إن الفعل لا ينتهي أصلاً بواو الجماعة أو ألف الاثنين أو ياء المخاطبة، فإذا لم تتصل النون بالفعل اتصالً مباشراً كان معرباً:</a:t>
            </a:r>
          </a:p>
          <a:p>
            <a:pPr algn="just" rtl="1"/>
            <a:r>
              <a:rPr lang="ar-SA" sz="3000" dirty="0" smtClean="0"/>
              <a:t>تنحجُ يا زيد+نون التوكيد  لتنجحَنّ يا زيد </a:t>
            </a:r>
            <a:r>
              <a:rPr lang="ar-SA" sz="3000" dirty="0" smtClean="0">
                <a:solidFill>
                  <a:srgbClr val="00B0F0"/>
                </a:solidFill>
              </a:rPr>
              <a:t>=</a:t>
            </a:r>
            <a:r>
              <a:rPr lang="ar-SA" sz="3000" dirty="0" smtClean="0"/>
              <a:t> اتصال مباشر(يبنى المضارع على الفتح).</a:t>
            </a:r>
          </a:p>
          <a:p>
            <a:pPr algn="just" rtl="1"/>
            <a:r>
              <a:rPr lang="ar-SA" sz="3000" dirty="0" smtClean="0"/>
              <a:t>تنجحون يا طلاب+نون التوكيد  لتنجحُنّ يا طلاب</a:t>
            </a:r>
            <a:r>
              <a:rPr lang="ar-SA" sz="3000" dirty="0" smtClean="0">
                <a:solidFill>
                  <a:srgbClr val="00B0F0"/>
                </a:solidFill>
              </a:rPr>
              <a:t>= </a:t>
            </a:r>
            <a:r>
              <a:rPr lang="ar-SA" sz="3000" dirty="0" smtClean="0"/>
              <a:t>اتصال غير مباشر(يبقى الفعل معرباً)</a:t>
            </a: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15</a:t>
            </a:fld>
            <a:endParaRPr lang="en-US"/>
          </a:p>
        </p:txBody>
      </p:sp>
      <p:sp>
        <p:nvSpPr>
          <p:cNvPr id="5" name="Left Arrow 4"/>
          <p:cNvSpPr/>
          <p:nvPr/>
        </p:nvSpPr>
        <p:spPr>
          <a:xfrm>
            <a:off x="5562600" y="3352800"/>
            <a:ext cx="381000"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Left Arrow 5"/>
          <p:cNvSpPr/>
          <p:nvPr/>
        </p:nvSpPr>
        <p:spPr>
          <a:xfrm>
            <a:off x="4876800" y="4343400"/>
            <a:ext cx="381000"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المضارع</a:t>
            </a:r>
            <a:endParaRPr lang="ar-SA" dirty="0"/>
          </a:p>
        </p:txBody>
      </p:sp>
      <p:sp>
        <p:nvSpPr>
          <p:cNvPr id="3" name="Content Placeholder 2"/>
          <p:cNvSpPr>
            <a:spLocks noGrp="1"/>
          </p:cNvSpPr>
          <p:nvPr>
            <p:ph idx="1"/>
          </p:nvPr>
        </p:nvSpPr>
        <p:spPr/>
        <p:txBody>
          <a:bodyPr/>
          <a:lstStyle/>
          <a:p>
            <a:pPr algn="just" rtl="1"/>
            <a:r>
              <a:rPr lang="ar-SA" dirty="0" smtClean="0"/>
              <a:t>ويمكن توضيح التغييرات التي طرأت على الفعل المضارع في الحالة الثانية كما يلي:</a:t>
            </a:r>
          </a:p>
          <a:p>
            <a:pPr algn="just" rtl="1"/>
            <a:r>
              <a:rPr lang="ar-SA" dirty="0" smtClean="0"/>
              <a:t>تنجح+ون+نْ+نَ(نون التوكيد عبارة عن نونين)</a:t>
            </a:r>
          </a:p>
          <a:p>
            <a:pPr algn="just" rtl="1"/>
            <a:r>
              <a:rPr lang="ar-SA" dirty="0" smtClean="0"/>
              <a:t>تحذف نون الرفع تخلصاً من توالي الأمثال فيصبح(تنجحو+نْ+نَ)</a:t>
            </a:r>
          </a:p>
          <a:p>
            <a:pPr algn="just" rtl="1"/>
            <a:r>
              <a:rPr lang="ar-SA" dirty="0" smtClean="0"/>
              <a:t>تحذف الواو منعاً لالتقاء الساكنين فيصبح(تنجحُنّ) فعل مضارع مرفوع وعلامة رفعه ثبوت النون المحذوفة لتوالي المثال.</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بناء المضارع</a:t>
            </a:r>
            <a:endParaRPr lang="ar-SA" dirty="0"/>
          </a:p>
        </p:txBody>
      </p:sp>
      <p:sp>
        <p:nvSpPr>
          <p:cNvPr id="3" name="Content Placeholder 2"/>
          <p:cNvSpPr>
            <a:spLocks noGrp="1"/>
          </p:cNvSpPr>
          <p:nvPr>
            <p:ph idx="1"/>
          </p:nvPr>
        </p:nvSpPr>
        <p:spPr/>
        <p:txBody>
          <a:bodyPr/>
          <a:lstStyle/>
          <a:p>
            <a:r>
              <a:rPr lang="ar-SA" sz="2800" dirty="0" smtClean="0"/>
              <a:t>لتنجَحِنّ يا هند،</a:t>
            </a:r>
          </a:p>
          <a:p>
            <a:r>
              <a:rPr lang="ar-SA" sz="2800" dirty="0" smtClean="0"/>
              <a:t>تنجح+ين+نْ+نَ          تنجحي+نْ+نَ           تنجحِنّ</a:t>
            </a:r>
          </a:p>
          <a:p>
            <a:r>
              <a:rPr lang="ar-SA" sz="2800" dirty="0" smtClean="0"/>
              <a:t>فعل مضارع مرفوع وعلامة رفعه ثبوت النون المحذوفة لتوالي الأمثال.</a:t>
            </a:r>
          </a:p>
          <a:p>
            <a:r>
              <a:rPr lang="ar-SA" sz="2800" dirty="0" smtClean="0"/>
              <a:t>تنبيه: لتنجحُنّ يا طلابُ(معرب)</a:t>
            </a:r>
          </a:p>
          <a:p>
            <a:r>
              <a:rPr lang="ar-SA" sz="2800" dirty="0" smtClean="0"/>
              <a:t>       لتنجحَنّ يا محمدُ(مبني)</a:t>
            </a:r>
          </a:p>
          <a:p>
            <a:r>
              <a:rPr lang="ar-SA" sz="2800" dirty="0" smtClean="0"/>
              <a:t>       لتنجحِنّ يا هندُ(معرب)</a:t>
            </a:r>
          </a:p>
          <a:p>
            <a:r>
              <a:rPr lang="ar-SA" sz="2800" dirty="0" smtClean="0"/>
              <a:t>قد تتصل بالفعل نون التوكيد الخفيفة فيبنى الفعل أيضاً على الفتح:</a:t>
            </a:r>
          </a:p>
          <a:p>
            <a:r>
              <a:rPr lang="ar-SA" sz="2800" dirty="0" smtClean="0"/>
              <a:t>والله لتنجحَنْ يا مجتهد.</a:t>
            </a:r>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
        <p:nvSpPr>
          <p:cNvPr id="5" name="Left Arrow 4"/>
          <p:cNvSpPr/>
          <p:nvPr/>
        </p:nvSpPr>
        <p:spPr>
          <a:xfrm>
            <a:off x="3886200" y="2362200"/>
            <a:ext cx="91440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Left Arrow 5"/>
          <p:cNvSpPr/>
          <p:nvPr/>
        </p:nvSpPr>
        <p:spPr>
          <a:xfrm>
            <a:off x="6553200" y="2362200"/>
            <a:ext cx="91440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أسئلة</a:t>
            </a:r>
            <a:br>
              <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br>
            <a:endParaRPr lang="ar-SA" dirty="0"/>
          </a:p>
        </p:txBody>
      </p:sp>
      <p:sp>
        <p:nvSpPr>
          <p:cNvPr id="3" name="Content Placeholder 2"/>
          <p:cNvSpPr>
            <a:spLocks noGrp="1"/>
          </p:cNvSpPr>
          <p:nvPr>
            <p:ph idx="1"/>
          </p:nvPr>
        </p:nvSpPr>
        <p:spPr>
          <a:xfrm>
            <a:off x="457200" y="1600200"/>
            <a:ext cx="8915400" cy="4525963"/>
          </a:xfrm>
          <a:effectLst/>
        </p:spPr>
        <p:txBody>
          <a:bodyPr/>
          <a:lstStyle/>
          <a:p>
            <a:pPr algn="just" rtl="1"/>
            <a:r>
              <a:rPr lang="ar-SA" sz="2800" dirty="0" smtClean="0">
                <a:cs typeface="Simplified Arabic" pitchFamily="2" charset="-78"/>
              </a:rPr>
              <a:t>1. ” يَا مَرْيَمُ لَقَدْ </a:t>
            </a:r>
            <a:r>
              <a:rPr lang="ar-SA" sz="2800" u="sng" dirty="0" smtClean="0">
                <a:cs typeface="Simplified Arabic" pitchFamily="2" charset="-78"/>
              </a:rPr>
              <a:t>جِئْتِ</a:t>
            </a:r>
            <a:r>
              <a:rPr lang="ar-SA" sz="2800" dirty="0" smtClean="0">
                <a:cs typeface="Simplified Arabic" pitchFamily="2" charset="-78"/>
              </a:rPr>
              <a:t> شَيْئًا فَرِيًّا ” الفعل المخطوط تحته فعل ماضٍ:</a:t>
            </a:r>
          </a:p>
          <a:p>
            <a:pPr marL="514350" indent="-514350" algn="just" rtl="1">
              <a:buFont typeface="+mj-cs"/>
              <a:buAutoNum type="arabic2Minus"/>
            </a:pPr>
            <a:r>
              <a:rPr lang="ar-SA" sz="2800" dirty="0" smtClean="0">
                <a:cs typeface="Simplified Arabic" pitchFamily="2" charset="-78"/>
              </a:rPr>
              <a:t>مبني على السكون.</a:t>
            </a:r>
          </a:p>
          <a:p>
            <a:pPr marL="514350" indent="-514350" algn="just" rtl="1">
              <a:buFont typeface="+mj-cs"/>
              <a:buAutoNum type="arabic2Minus"/>
            </a:pPr>
            <a:r>
              <a:rPr lang="ar-SA" sz="2800" dirty="0" smtClean="0">
                <a:cs typeface="Simplified Arabic" pitchFamily="2" charset="-78"/>
              </a:rPr>
              <a:t>مبني على الفتح.</a:t>
            </a:r>
          </a:p>
          <a:p>
            <a:pPr marL="514350" indent="-514350" algn="just" rtl="1">
              <a:buFont typeface="+mj-cs"/>
              <a:buAutoNum type="arabic2Minus"/>
            </a:pPr>
            <a:r>
              <a:rPr lang="ar-SA" sz="2800" dirty="0" smtClean="0">
                <a:cs typeface="Simplified Arabic" pitchFamily="2" charset="-78"/>
              </a:rPr>
              <a:t>مبني على الضم.</a:t>
            </a:r>
          </a:p>
          <a:p>
            <a:pPr marL="514350" indent="-514350" algn="just" rtl="1">
              <a:buFont typeface="+mj-cs"/>
              <a:buAutoNum type="arabic2Minus"/>
            </a:pPr>
            <a:r>
              <a:rPr lang="ar-SA" sz="2800" dirty="0" smtClean="0">
                <a:cs typeface="Simplified Arabic" pitchFamily="2" charset="-78"/>
              </a:rPr>
              <a:t>مبني على الكسر.</a:t>
            </a:r>
          </a:p>
          <a:p>
            <a:pPr marL="514350" indent="-514350" algn="just" rtl="1"/>
            <a:endParaRPr lang="ar-SA" sz="2800" dirty="0" smtClean="0">
              <a:cs typeface="Simplified Arabic" pitchFamily="2" charset="-78"/>
            </a:endParaRPr>
          </a:p>
          <a:p>
            <a:pPr algn="just" rtl="1"/>
            <a:endParaRPr lang="ar-SA" sz="2800" dirty="0" smtClean="0">
              <a:cs typeface="Simplified Arabic" pitchFamily="2" charset="-78"/>
            </a:endParaRPr>
          </a:p>
          <a:p>
            <a:pPr algn="just" rtl="1"/>
            <a:endParaRPr lang="ar-SA" sz="2800" dirty="0" smtClean="0">
              <a:cs typeface="Simplified Arabic" pitchFamily="2" charset="-78"/>
            </a:endParaRPr>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18</a:t>
            </a:fld>
            <a:endParaRPr lang="en-US"/>
          </a:p>
        </p:txBody>
      </p:sp>
      <p:sp>
        <p:nvSpPr>
          <p:cNvPr id="5" name="Rectangle 4"/>
          <p:cNvSpPr/>
          <p:nvPr/>
        </p:nvSpPr>
        <p:spPr>
          <a:xfrm>
            <a:off x="6553200" y="2057400"/>
            <a:ext cx="2819400" cy="609600"/>
          </a:xfrm>
          <a:prstGeom prst="rect">
            <a:avLst/>
          </a:prstGeom>
          <a:noFill/>
          <a:scene3d>
            <a:camera prst="orthographicFront"/>
            <a:lightRig rig="threePt" dir="t"/>
          </a:scene3d>
          <a:sp3d contourW="12700">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أسئلة</a:t>
            </a:r>
            <a:endParaRPr lang="ar-SA" dirty="0"/>
          </a:p>
        </p:txBody>
      </p:sp>
      <p:sp>
        <p:nvSpPr>
          <p:cNvPr id="3" name="Content Placeholder 2"/>
          <p:cNvSpPr>
            <a:spLocks noGrp="1"/>
          </p:cNvSpPr>
          <p:nvPr>
            <p:ph idx="1"/>
          </p:nvPr>
        </p:nvSpPr>
        <p:spPr/>
        <p:txBody>
          <a:bodyPr/>
          <a:lstStyle/>
          <a:p>
            <a:pPr marL="514350" indent="-514350" algn="just" rtl="1"/>
            <a:r>
              <a:rPr lang="ar-SA" dirty="0" smtClean="0">
                <a:cs typeface="Simplified Arabic" pitchFamily="2" charset="-78"/>
              </a:rPr>
              <a:t>2. ” أولئك الذين </a:t>
            </a:r>
            <a:r>
              <a:rPr lang="ar-SA" u="sng" dirty="0" smtClean="0">
                <a:cs typeface="Simplified Arabic" pitchFamily="2" charset="-78"/>
              </a:rPr>
              <a:t>اشترَوا</a:t>
            </a:r>
            <a:r>
              <a:rPr lang="ar-SA" dirty="0" smtClean="0">
                <a:cs typeface="Simplified Arabic" pitchFamily="2" charset="-78"/>
              </a:rPr>
              <a:t> الضلالة بالهدى“ الفعل المخطوط تحته فعل ماضٍ:</a:t>
            </a:r>
          </a:p>
          <a:p>
            <a:pPr marL="514350" indent="-514350" algn="just" rtl="1">
              <a:buFont typeface="+mj-cs"/>
              <a:buAutoNum type="arabic2Minus"/>
            </a:pPr>
            <a:r>
              <a:rPr lang="ar-SA" dirty="0" smtClean="0">
                <a:cs typeface="Simplified Arabic" pitchFamily="2" charset="-78"/>
              </a:rPr>
              <a:t>مبني على السكون.</a:t>
            </a:r>
          </a:p>
          <a:p>
            <a:pPr marL="514350" indent="-514350" algn="just" rtl="1">
              <a:buFont typeface="+mj-cs"/>
              <a:buAutoNum type="arabic2Minus"/>
            </a:pPr>
            <a:r>
              <a:rPr lang="ar-SA" dirty="0" smtClean="0">
                <a:cs typeface="Simplified Arabic" pitchFamily="2" charset="-78"/>
              </a:rPr>
              <a:t>مبني على الفتح.</a:t>
            </a:r>
          </a:p>
          <a:p>
            <a:pPr marL="514350" indent="-514350" algn="just" rtl="1">
              <a:buFont typeface="+mj-cs"/>
              <a:buAutoNum type="arabic2Minus"/>
            </a:pPr>
            <a:r>
              <a:rPr lang="ar-SA" dirty="0" smtClean="0">
                <a:cs typeface="Simplified Arabic" pitchFamily="2" charset="-78"/>
              </a:rPr>
              <a:t>مبني على الضم.</a:t>
            </a:r>
          </a:p>
          <a:p>
            <a:pPr marL="514350" indent="-514350" algn="just" rtl="1">
              <a:buFont typeface="+mj-cs"/>
              <a:buAutoNum type="arabic2Minus"/>
            </a:pPr>
            <a:r>
              <a:rPr lang="ar-SA" dirty="0" smtClean="0">
                <a:cs typeface="Simplified Arabic" pitchFamily="2" charset="-78"/>
              </a:rPr>
              <a:t>مبني على الكسر.</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19</a:t>
            </a:fld>
            <a:endParaRPr lang="en-US"/>
          </a:p>
        </p:txBody>
      </p:sp>
      <p:sp>
        <p:nvSpPr>
          <p:cNvPr id="6" name="Rectangle 5"/>
          <p:cNvSpPr/>
          <p:nvPr/>
        </p:nvSpPr>
        <p:spPr>
          <a:xfrm>
            <a:off x="6553200" y="3810000"/>
            <a:ext cx="2819400" cy="609600"/>
          </a:xfrm>
          <a:prstGeom prst="rect">
            <a:avLst/>
          </a:prstGeom>
          <a:noFill/>
          <a:scene3d>
            <a:camera prst="orthographicFront"/>
            <a:lightRig rig="threePt" dir="t"/>
          </a:scene3d>
          <a:sp3d contourW="12700">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أسئلة</a:t>
            </a:r>
            <a:endParaRPr lang="ar-SA" dirty="0"/>
          </a:p>
        </p:txBody>
      </p:sp>
      <p:sp>
        <p:nvSpPr>
          <p:cNvPr id="3" name="Content Placeholder 2"/>
          <p:cNvSpPr>
            <a:spLocks noGrp="1"/>
          </p:cNvSpPr>
          <p:nvPr>
            <p:ph idx="1"/>
          </p:nvPr>
        </p:nvSpPr>
        <p:spPr/>
        <p:txBody>
          <a:bodyPr/>
          <a:lstStyle/>
          <a:p>
            <a:r>
              <a:rPr lang="ar-SA" sz="2800" dirty="0" smtClean="0"/>
              <a:t>3. ”يا مريم </a:t>
            </a:r>
            <a:r>
              <a:rPr lang="ar-SA" sz="2800" u="sng" dirty="0" smtClean="0"/>
              <a:t>اقنتي</a:t>
            </a:r>
            <a:r>
              <a:rPr lang="ar-SA" sz="2800" dirty="0" smtClean="0"/>
              <a:t> لربك واسجدي واركعي مع“</a:t>
            </a:r>
          </a:p>
          <a:p>
            <a:pPr marL="514350" indent="-514350" algn="just" rtl="1">
              <a:buFont typeface="+mj-cs"/>
              <a:buAutoNum type="arabic2Minus"/>
            </a:pPr>
            <a:r>
              <a:rPr lang="ar-SA" sz="2800" dirty="0" smtClean="0"/>
              <a:t>فعل أمر مبني على حذف النون.</a:t>
            </a:r>
          </a:p>
          <a:p>
            <a:pPr marL="514350" indent="-514350" algn="just" rtl="1">
              <a:buFont typeface="+mj-cs"/>
              <a:buAutoNum type="arabic2Minus"/>
            </a:pPr>
            <a:r>
              <a:rPr lang="ar-SA" sz="2800" dirty="0" smtClean="0"/>
              <a:t>فعل أمر مبني على حذف حرف العلة.</a:t>
            </a:r>
          </a:p>
          <a:p>
            <a:pPr marL="514350" indent="-514350" algn="just" rtl="1">
              <a:buFont typeface="+mj-cs"/>
              <a:buAutoNum type="arabic2Minus"/>
            </a:pPr>
            <a:r>
              <a:rPr lang="ar-SA" sz="2800" dirty="0" smtClean="0"/>
              <a:t>فعل أمر مبني على السكون.</a:t>
            </a:r>
          </a:p>
          <a:p>
            <a:pPr marL="514350" indent="-514350" algn="just" rtl="1">
              <a:buFont typeface="+mj-cs"/>
              <a:buAutoNum type="arabic2Minus"/>
            </a:pPr>
            <a:r>
              <a:rPr lang="ar-SA" sz="2800" dirty="0" smtClean="0"/>
              <a:t>فعل ماضٍ مبني على الفتح.</a:t>
            </a:r>
          </a:p>
          <a:p>
            <a:pPr marL="514350" indent="-514350" algn="just" rtl="1"/>
            <a:endParaRPr lang="ar-SA" sz="2800"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20</a:t>
            </a:fld>
            <a:endParaRPr lang="en-US"/>
          </a:p>
        </p:txBody>
      </p:sp>
      <p:sp>
        <p:nvSpPr>
          <p:cNvPr id="5" name="Rectangle 4"/>
          <p:cNvSpPr/>
          <p:nvPr/>
        </p:nvSpPr>
        <p:spPr>
          <a:xfrm>
            <a:off x="5181600" y="2057400"/>
            <a:ext cx="4191000" cy="609600"/>
          </a:xfrm>
          <a:prstGeom prst="rect">
            <a:avLst/>
          </a:prstGeom>
          <a:noFill/>
          <a:scene3d>
            <a:camera prst="orthographicFront"/>
            <a:lightRig rig="threePt" dir="t"/>
          </a:scene3d>
          <a:sp3d contourW="12700">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أسئلة</a:t>
            </a:r>
            <a:endParaRPr lang="ar-SA" dirty="0"/>
          </a:p>
        </p:txBody>
      </p:sp>
      <p:sp>
        <p:nvSpPr>
          <p:cNvPr id="3" name="Content Placeholder 2"/>
          <p:cNvSpPr>
            <a:spLocks noGrp="1"/>
          </p:cNvSpPr>
          <p:nvPr>
            <p:ph idx="1"/>
          </p:nvPr>
        </p:nvSpPr>
        <p:spPr/>
        <p:txBody>
          <a:bodyPr/>
          <a:lstStyle/>
          <a:p>
            <a:r>
              <a:rPr lang="ar-SA" dirty="0" smtClean="0"/>
              <a:t>3. ”لينبذنَّ في الحطمة“ الفعل المخطوط تحته:</a:t>
            </a:r>
          </a:p>
          <a:p>
            <a:pPr marL="514350" indent="-514350" algn="just" rtl="1">
              <a:buFont typeface="+mj-cs"/>
              <a:buAutoNum type="arabic2Minus"/>
            </a:pPr>
            <a:r>
              <a:rPr lang="ar-SA" dirty="0" smtClean="0"/>
              <a:t>فعل مضارع مرفوع.</a:t>
            </a:r>
          </a:p>
          <a:p>
            <a:pPr marL="514350" indent="-514350" algn="just" rtl="1">
              <a:buFont typeface="+mj-cs"/>
              <a:buAutoNum type="arabic2Minus"/>
            </a:pPr>
            <a:r>
              <a:rPr lang="ar-SA" dirty="0" smtClean="0"/>
              <a:t> فعل مضارع منصوب.</a:t>
            </a:r>
          </a:p>
          <a:p>
            <a:pPr marL="514350" indent="-514350" algn="just" rtl="1">
              <a:buFont typeface="+mj-cs"/>
              <a:buAutoNum type="arabic2Minus"/>
            </a:pPr>
            <a:r>
              <a:rPr lang="ar-SA" dirty="0" smtClean="0"/>
              <a:t> فعل مضارع مبني على الفتح.</a:t>
            </a:r>
          </a:p>
          <a:p>
            <a:pPr marL="514350" indent="-514350" algn="just" rtl="1">
              <a:buFont typeface="+mj-cs"/>
              <a:buAutoNum type="arabic2Minus"/>
            </a:pPr>
            <a:r>
              <a:rPr lang="ar-SA" dirty="0" smtClean="0"/>
              <a:t> فعل مضارع مبني على السكون.</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21</a:t>
            </a:fld>
            <a:endParaRPr lang="en-US"/>
          </a:p>
        </p:txBody>
      </p:sp>
      <p:sp>
        <p:nvSpPr>
          <p:cNvPr id="5" name="Rectangle 4"/>
          <p:cNvSpPr/>
          <p:nvPr/>
        </p:nvSpPr>
        <p:spPr>
          <a:xfrm>
            <a:off x="4876800" y="3352800"/>
            <a:ext cx="4495800" cy="609600"/>
          </a:xfrm>
          <a:prstGeom prst="rect">
            <a:avLst/>
          </a:prstGeom>
          <a:noFill/>
          <a:scene3d>
            <a:camera prst="orthographicFront"/>
            <a:lightRig rig="threePt" dir="t"/>
          </a:scene3d>
          <a:sp3d contourW="12700">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أسئلة</a:t>
            </a:r>
            <a:endParaRPr lang="ar-SA" dirty="0"/>
          </a:p>
        </p:txBody>
      </p:sp>
      <p:sp>
        <p:nvSpPr>
          <p:cNvPr id="3" name="Content Placeholder 2"/>
          <p:cNvSpPr>
            <a:spLocks noGrp="1"/>
          </p:cNvSpPr>
          <p:nvPr>
            <p:ph idx="1"/>
          </p:nvPr>
        </p:nvSpPr>
        <p:spPr/>
        <p:txBody>
          <a:bodyPr/>
          <a:lstStyle/>
          <a:p>
            <a:r>
              <a:rPr lang="ar-SA" dirty="0" smtClean="0"/>
              <a:t>4. ” وقرْنَ في بيوتكن ولا تبرجن تبرج الجاهلية ” الفعل (قرن)</a:t>
            </a:r>
          </a:p>
          <a:p>
            <a:pPr marL="514350" indent="-514350" algn="just" rtl="1">
              <a:buFont typeface="+mj-cs"/>
              <a:buAutoNum type="arabic2Minus"/>
            </a:pPr>
            <a:r>
              <a:rPr lang="ar-SA" dirty="0" smtClean="0"/>
              <a:t>فعل أمر مبني على الفتح.</a:t>
            </a:r>
          </a:p>
          <a:p>
            <a:pPr marL="514350" indent="-514350" algn="just" rtl="1">
              <a:buFont typeface="+mj-cs"/>
              <a:buAutoNum type="arabic2Minus"/>
            </a:pPr>
            <a:r>
              <a:rPr lang="ar-SA" dirty="0" smtClean="0"/>
              <a:t>فعل ماض مبني على الفتح.</a:t>
            </a:r>
          </a:p>
          <a:p>
            <a:pPr marL="514350" indent="-514350" algn="just" rtl="1">
              <a:buFont typeface="+mj-cs"/>
              <a:buAutoNum type="arabic2Minus"/>
            </a:pPr>
            <a:r>
              <a:rPr lang="ar-SA" dirty="0" smtClean="0"/>
              <a:t>فعل أمر مبني على السكون.</a:t>
            </a:r>
          </a:p>
          <a:p>
            <a:pPr marL="514350" indent="-514350" algn="just" rtl="1">
              <a:buFont typeface="+mj-cs"/>
              <a:buAutoNum type="arabic2Minus"/>
            </a:pPr>
            <a:r>
              <a:rPr lang="ar-SA" dirty="0" smtClean="0"/>
              <a:t>فعل ماض مبني على السكون.</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22</a:t>
            </a:fld>
            <a:endParaRPr lang="en-US"/>
          </a:p>
        </p:txBody>
      </p:sp>
      <p:sp>
        <p:nvSpPr>
          <p:cNvPr id="5" name="Rectangle 4"/>
          <p:cNvSpPr/>
          <p:nvPr/>
        </p:nvSpPr>
        <p:spPr>
          <a:xfrm>
            <a:off x="5257800" y="3352800"/>
            <a:ext cx="4114800" cy="609600"/>
          </a:xfrm>
          <a:prstGeom prst="rect">
            <a:avLst/>
          </a:prstGeom>
          <a:noFill/>
          <a:scene3d>
            <a:camera prst="orthographicFront"/>
            <a:lightRig rig="threePt" dir="t"/>
          </a:scene3d>
          <a:sp3d contourW="12700">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أسئلة</a:t>
            </a:r>
            <a:endParaRPr lang="ar-SA" dirty="0"/>
          </a:p>
        </p:txBody>
      </p:sp>
      <p:sp>
        <p:nvSpPr>
          <p:cNvPr id="3" name="Content Placeholder 2"/>
          <p:cNvSpPr>
            <a:spLocks noGrp="1"/>
          </p:cNvSpPr>
          <p:nvPr>
            <p:ph idx="1"/>
          </p:nvPr>
        </p:nvSpPr>
        <p:spPr/>
        <p:txBody>
          <a:bodyPr/>
          <a:lstStyle/>
          <a:p>
            <a:r>
              <a:rPr lang="ar-SA" dirty="0" smtClean="0"/>
              <a:t>5. ”ولآمرنّهم </a:t>
            </a:r>
            <a:r>
              <a:rPr lang="ar-SA" u="sng" dirty="0" smtClean="0"/>
              <a:t>ليُبَتِّكُنّ</a:t>
            </a:r>
            <a:r>
              <a:rPr lang="ar-SA" dirty="0" smtClean="0"/>
              <a:t> آذان الأنعام“ العل المخطوط تحته فعل مضارع:</a:t>
            </a:r>
          </a:p>
          <a:p>
            <a:pPr marL="514350" indent="-514350" algn="just" rtl="1">
              <a:buFont typeface="+mj-cs"/>
              <a:buAutoNum type="arabic2Minus"/>
            </a:pPr>
            <a:r>
              <a:rPr lang="ar-SA" dirty="0" smtClean="0"/>
              <a:t>مرفوع.</a:t>
            </a:r>
          </a:p>
          <a:p>
            <a:pPr marL="514350" indent="-514350" algn="just" rtl="1">
              <a:buFont typeface="+mj-cs"/>
              <a:buAutoNum type="arabic2Minus"/>
            </a:pPr>
            <a:r>
              <a:rPr lang="ar-SA" dirty="0" smtClean="0"/>
              <a:t>مبني على الفتح.</a:t>
            </a:r>
          </a:p>
          <a:p>
            <a:pPr marL="514350" indent="-514350" algn="just" rtl="1">
              <a:buFont typeface="+mj-cs"/>
              <a:buAutoNum type="arabic2Minus"/>
            </a:pPr>
            <a:r>
              <a:rPr lang="ar-SA" dirty="0" smtClean="0"/>
              <a:t>مبني على السكون.</a:t>
            </a:r>
          </a:p>
          <a:p>
            <a:pPr marL="514350" indent="-514350" algn="just" rtl="1">
              <a:buFont typeface="+mj-cs"/>
              <a:buAutoNum type="arabic2Minus"/>
            </a:pPr>
            <a:r>
              <a:rPr lang="ar-SA" dirty="0" smtClean="0"/>
              <a:t>مبني على الضم. </a:t>
            </a:r>
          </a:p>
          <a:p>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23</a:t>
            </a:fld>
            <a:endParaRPr lang="en-US"/>
          </a:p>
        </p:txBody>
      </p:sp>
      <p:sp>
        <p:nvSpPr>
          <p:cNvPr id="5" name="Rectangle 4"/>
          <p:cNvSpPr/>
          <p:nvPr/>
        </p:nvSpPr>
        <p:spPr>
          <a:xfrm>
            <a:off x="7772400" y="2667000"/>
            <a:ext cx="1600200" cy="609600"/>
          </a:xfrm>
          <a:prstGeom prst="rect">
            <a:avLst/>
          </a:prstGeom>
          <a:noFill/>
          <a:scene3d>
            <a:camera prst="orthographicFront"/>
            <a:lightRig rig="threePt" dir="t"/>
          </a:scene3d>
          <a:sp3d contourW="12700">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بحث وتفكير</a:t>
            </a:r>
            <a:endParaRPr lang="ar-SA" dirty="0"/>
          </a:p>
        </p:txBody>
      </p:sp>
      <p:sp>
        <p:nvSpPr>
          <p:cNvPr id="3" name="Content Placeholder 2"/>
          <p:cNvSpPr>
            <a:spLocks noGrp="1"/>
          </p:cNvSpPr>
          <p:nvPr>
            <p:ph idx="1"/>
          </p:nvPr>
        </p:nvSpPr>
        <p:spPr/>
        <p:txBody>
          <a:bodyPr/>
          <a:lstStyle/>
          <a:p>
            <a:r>
              <a:rPr lang="ar-SA" dirty="0" smtClean="0"/>
              <a:t>قال تعالى:“ليسجنَنّ </a:t>
            </a:r>
            <a:r>
              <a:rPr lang="ar-SA" dirty="0" smtClean="0">
                <a:solidFill>
                  <a:srgbClr val="FF0000"/>
                </a:solidFill>
              </a:rPr>
              <a:t>وليكوناً</a:t>
            </a:r>
            <a:r>
              <a:rPr lang="ar-SA" dirty="0" smtClean="0"/>
              <a:t> من الصاغرين“</a:t>
            </a:r>
          </a:p>
          <a:p>
            <a:pPr algn="just" rtl="1">
              <a:buFont typeface="Wingdings" pitchFamily="2" charset="2"/>
              <a:buChar char="Ø"/>
            </a:pPr>
            <a:r>
              <a:rPr lang="ar-SA" dirty="0" smtClean="0"/>
              <a:t>كيف تعرب الفعل يكوناً؟</a:t>
            </a:r>
          </a:p>
          <a:p>
            <a:pPr algn="just" rtl="1">
              <a:buFont typeface="Wingdings" pitchFamily="2" charset="2"/>
              <a:buChar char="Ø"/>
            </a:pPr>
            <a:r>
              <a:rPr lang="ar-SA" dirty="0" smtClean="0"/>
              <a:t>بين لماذا نُوِّن هذا الفعل مع أن الأفعال لا تنون؟</a:t>
            </a:r>
          </a:p>
          <a:p>
            <a:pPr algn="just" rtl="1">
              <a:buFont typeface="Wingdings" pitchFamily="2" charset="2"/>
              <a:buChar char="Ø"/>
            </a:pPr>
            <a:r>
              <a:rPr lang="ar-SA" dirty="0" smtClean="0"/>
              <a:t>شارك زملاءك في تفكيرك.</a:t>
            </a:r>
          </a:p>
          <a:p>
            <a:pPr algn="just" rtl="1">
              <a:buFont typeface="Wingdings" pitchFamily="2" charset="2"/>
              <a:buChar char="Ø"/>
            </a:pPr>
            <a:r>
              <a:rPr lang="ar-SA" dirty="0" smtClean="0"/>
              <a:t>يمكنك العودة إلى كتب النحو والقراءة حول نوني التوكيد. </a:t>
            </a:r>
          </a:p>
          <a:p>
            <a:pPr algn="just" rtl="1">
              <a:buFont typeface="Wingdings" pitchFamily="2" charset="2"/>
              <a:buChar char="Ø"/>
            </a:pPr>
            <a:endParaRPr lang="ar-SA"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25</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1874</TotalTime>
  <Words>1279</Words>
  <Application>Microsoft Office PowerPoint</Application>
  <PresentationFormat>A4 Paper (210x297 mm)</PresentationFormat>
  <Paragraphs>167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المحاضرة الثانية</vt:lpstr>
      <vt:lpstr>عناصر المحاضرة</vt:lpstr>
      <vt:lpstr>مقدمة:</vt:lpstr>
      <vt:lpstr>المبنيات في اللغة</vt:lpstr>
      <vt:lpstr>الحروف</vt:lpstr>
      <vt:lpstr>بناء الأفعال</vt:lpstr>
      <vt:lpstr>بناء الماضي</vt:lpstr>
      <vt:lpstr>بناء الماضي</vt:lpstr>
      <vt:lpstr>بناء الماضي</vt:lpstr>
      <vt:lpstr>بناء الأمر</vt:lpstr>
      <vt:lpstr>أمثلة بناء الأمر</vt:lpstr>
      <vt:lpstr>بناء المضارع</vt:lpstr>
      <vt:lpstr>بناء المضارع</vt:lpstr>
      <vt:lpstr>بناء المضارع</vt:lpstr>
      <vt:lpstr>بناء المضارع</vt:lpstr>
      <vt:lpstr>بناء المضارع</vt:lpstr>
      <vt:lpstr>أسئلة </vt:lpstr>
      <vt:lpstr>أسئلة</vt:lpstr>
      <vt:lpstr>أسئلة</vt:lpstr>
      <vt:lpstr>أسئلة</vt:lpstr>
      <vt:lpstr>أسئلة</vt:lpstr>
      <vt:lpstr>أسئلة</vt:lpstr>
      <vt:lpstr>بحث وتفكير</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135</cp:revision>
  <dcterms:created xsi:type="dcterms:W3CDTF">2009-10-14T19:14:34Z</dcterms:created>
  <dcterms:modified xsi:type="dcterms:W3CDTF">2010-10-25T06:52:29Z</dcterms:modified>
</cp:coreProperties>
</file>