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300" r:id="rId5"/>
    <p:sldId id="287" r:id="rId6"/>
    <p:sldId id="292" r:id="rId7"/>
    <p:sldId id="288" r:id="rId8"/>
    <p:sldId id="289" r:id="rId9"/>
    <p:sldId id="290" r:id="rId10"/>
    <p:sldId id="291" r:id="rId11"/>
    <p:sldId id="293" r:id="rId12"/>
    <p:sldId id="294" r:id="rId13"/>
    <p:sldId id="296" r:id="rId14"/>
    <p:sldId id="297" r:id="rId15"/>
    <p:sldId id="298" r:id="rId16"/>
    <p:sldId id="299" r:id="rId17"/>
    <p:sldId id="301" r:id="rId18"/>
    <p:sldId id="302" r:id="rId19"/>
    <p:sldId id="303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66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(1)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الأسماء الموصولة وأسماء الاستفهام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الأسماء الموصولة.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تعريفها.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جملة صلة الموصول.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أفرادها.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 أسماء الاستفهام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تعريفها.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أفرادها.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ما زلنا نتعرّف إلى </a:t>
            </a:r>
            <a:r>
              <a:rPr lang="ar-SA" dirty="0" err="1" smtClean="0">
                <a:cs typeface="Arial" pitchFamily="34" charset="0"/>
              </a:rPr>
              <a:t>المبنيات</a:t>
            </a:r>
            <a:r>
              <a:rPr lang="ar-SA" dirty="0" smtClean="0">
                <a:cs typeface="Arial" pitchFamily="34" charset="0"/>
              </a:rPr>
              <a:t> من الأسماء، وقد عرفنا في المحاضرة السابقة عن الضمائر وأسماء الإشارة، أما في هذه المحاضرة فسوف نتعرّف إلى نوعين جديدين من الأسماء المبنية، وهما: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الأسماء الموصولة.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أسماء الاستفهام.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  <a:cs typeface="Arial" pitchFamily="34" charset="0"/>
              </a:rPr>
              <a:t>الأسماء الموصولة</a:t>
            </a:r>
            <a:endParaRPr lang="ar-SA" sz="4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9448800" cy="45259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الاسم الموصول هو الاسم الذي يدل على شيء معين بوساطة جملة تأتي بعده، فعندما تقول: جاء الذي فاز بالجائزة، فإن (الذي) اسم يدل على شيء معين(الفائز) ولكن بوساطة الجملة التي جاءت بعده(فاز بالجائزة)، وبغير هذه الجملة فلا قيمة ولا معنى له، فلو قلت: </a:t>
            </a:r>
            <a:r>
              <a:rPr lang="ar-SA" b="1" dirty="0" smtClean="0">
                <a:solidFill>
                  <a:srgbClr val="0070C0"/>
                </a:solidFill>
                <a:cs typeface="Arial" pitchFamily="34" charset="0"/>
              </a:rPr>
              <a:t>جاء الذي</a:t>
            </a:r>
            <a:r>
              <a:rPr lang="ar-SA" b="1" dirty="0" smtClean="0">
                <a:cs typeface="Arial" pitchFamily="34" charset="0"/>
              </a:rPr>
              <a:t>. لم يكن للجملة معنى مع إنها جملة مكتملة ومكونة من فعل(جاء) وفاعل(الذي).</a:t>
            </a:r>
          </a:p>
          <a:p>
            <a:pPr algn="just"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ملاحظة:جميع الأسماء الموصولة مبنية ما عدا (اللذان) </a:t>
            </a:r>
            <a:r>
              <a:rPr lang="ar-SA" b="1" dirty="0" err="1" smtClean="0">
                <a:solidFill>
                  <a:srgbClr val="FF0000"/>
                </a:solidFill>
                <a:cs typeface="Arial" pitchFamily="34" charset="0"/>
              </a:rPr>
              <a:t>و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(اللتان) فإنهما يعربان إعراب المثنى.“جاء اللذان نجحا“ اللذان فاعل مرفوع وعلامة رفعه الألف لأنه مثنى.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جملة صلة الموصول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marL="514350" indent="-514350" rtl="1"/>
            <a:r>
              <a:rPr lang="ar-SA" sz="2800" dirty="0" smtClean="0"/>
              <a:t>لا بد لكل اسم موصول من شيئين:</a:t>
            </a:r>
          </a:p>
          <a:p>
            <a:pPr marL="514350" indent="-514350" rtl="1"/>
            <a:r>
              <a:rPr lang="ar-SA" sz="2800" dirty="0" smtClean="0">
                <a:solidFill>
                  <a:srgbClr val="FF0000"/>
                </a:solidFill>
              </a:rPr>
              <a:t>أولاً</a:t>
            </a:r>
            <a:r>
              <a:rPr lang="ar-SA" sz="2800" dirty="0" smtClean="0"/>
              <a:t>: جملة تتبعه. تسمى صلة الموصول، قد تكون اسمية وقد تكون فعلية، وهذه الجملة دائماً لا محل لها من الإعراب لأن وظيفتها فقط إكمال معنى الاسم الموصول.</a:t>
            </a:r>
          </a:p>
          <a:p>
            <a:pPr marL="514350" indent="-514350" rtl="1"/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accent1"/>
                </a:solidFill>
                <a:latin typeface="Andalus" pitchFamily="18" charset="-78"/>
                <a:cs typeface="Andalus" pitchFamily="18" charset="-78"/>
              </a:rPr>
              <a:t>هذا الذي تعرفُ البطحاءُ وطأتَه    والبيتُ يعرفه والحِلُّ والحَرَمُ</a:t>
            </a:r>
          </a:p>
          <a:p>
            <a:pPr marL="514350" indent="-514350" rtl="1"/>
            <a:r>
              <a:rPr lang="ar-SA" sz="2800" dirty="0" smtClean="0"/>
              <a:t>هذا: اسم إشارة مبني في محل رفع مبتدأ.</a:t>
            </a:r>
          </a:p>
          <a:p>
            <a:pPr marL="514350" indent="-514350" rtl="1"/>
            <a:r>
              <a:rPr lang="ar-SA" sz="2800" dirty="0" smtClean="0"/>
              <a:t>الذي: اسم موصول مبني على السكون في محل رفع خبر.</a:t>
            </a:r>
          </a:p>
          <a:p>
            <a:pPr marL="514350" indent="-514350" rtl="1"/>
            <a:r>
              <a:rPr lang="ar-SA" sz="2800" dirty="0" smtClean="0"/>
              <a:t>تعرف: فعل مضارع مرفوع وعلامة رفعه الضمة والبطحاء فاعل مرفوع وعلامة رفعه الضمة، وطأة: مفعول </a:t>
            </a:r>
            <a:r>
              <a:rPr lang="ar-SA" sz="2800" dirty="0" err="1" smtClean="0"/>
              <a:t>به</a:t>
            </a:r>
            <a:r>
              <a:rPr lang="ar-SA" sz="2800" dirty="0" smtClean="0"/>
              <a:t> منصوب، والجملة الفعلية لا محل لها من الإعراب لأنها </a:t>
            </a:r>
            <a:r>
              <a:rPr lang="ar-SA" sz="2800" dirty="0" smtClean="0">
                <a:solidFill>
                  <a:srgbClr val="FF0000"/>
                </a:solidFill>
              </a:rPr>
              <a:t>صلة الموصول</a:t>
            </a:r>
            <a:r>
              <a:rPr lang="ar-SA" sz="28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جملة صلة الموصول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800600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0070C0"/>
                </a:solidFill>
              </a:rPr>
              <a:t>مثال آخر: رأيت الفتاةَ التي أخوها مريضٌ.</a:t>
            </a:r>
          </a:p>
          <a:p>
            <a:pPr rtl="1"/>
            <a:r>
              <a:rPr lang="ar-SA" sz="3000" dirty="0" smtClean="0"/>
              <a:t>التي: اسم موصول مبني في محل نصب نعت للفتاة.</a:t>
            </a:r>
          </a:p>
          <a:p>
            <a:pPr rtl="1"/>
            <a:r>
              <a:rPr lang="ar-SA" sz="3000" dirty="0" smtClean="0"/>
              <a:t>أخو: مبتدأ مرفوع وعلامة رفعه الواو لأنه من الأسماء الستة وهو مضاف والهاء ضمير مبني في محل جر مضاف إليه.</a:t>
            </a:r>
          </a:p>
          <a:p>
            <a:pPr rtl="1"/>
            <a:r>
              <a:rPr lang="ar-SA" sz="3000" dirty="0" smtClean="0"/>
              <a:t>مريض: خبر المبتدأ مرفوع وعلامة رفعه الضمة، والجملة الاسمية لا محل لها من الإعراب لأنها </a:t>
            </a:r>
            <a:r>
              <a:rPr lang="ar-SA" sz="3000" dirty="0" smtClean="0">
                <a:solidFill>
                  <a:srgbClr val="FF0000"/>
                </a:solidFill>
              </a:rPr>
              <a:t>صلة الموصول</a:t>
            </a:r>
            <a:r>
              <a:rPr lang="ar-SA" sz="3000" dirty="0" smtClean="0"/>
              <a:t>.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ثانياً</a:t>
            </a:r>
            <a:r>
              <a:rPr lang="ar-SA" sz="3000" dirty="0" smtClean="0"/>
              <a:t>: ضمير يعود على الاسم الموصول، ففي بيت الشعر جاء الضمير الهاء في (وطأته) يعود على الذي، وفي الجملة </a:t>
            </a:r>
            <a:r>
              <a:rPr lang="ar-SA" sz="3000" dirty="0" err="1" smtClean="0"/>
              <a:t>السابقه</a:t>
            </a:r>
            <a:r>
              <a:rPr lang="ar-SA" sz="3000" dirty="0" smtClean="0"/>
              <a:t> جاءت الهاء في(أخوها) تعود على (التي).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الضمير العائد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  <a:ln>
            <a:solidFill>
              <a:schemeClr val="bg1">
                <a:lumMod val="75000"/>
              </a:schemeClr>
            </a:solidFill>
          </a:ln>
        </p:spPr>
        <p:txBody>
          <a:bodyPr/>
          <a:lstStyle/>
          <a:p>
            <a:r>
              <a:rPr lang="ar-SA" dirty="0" smtClean="0"/>
              <a:t>وهذا الضمير يجب أن يطابق الاسم الموصول إفراداً وتثنية وجمعاً وتأنيثاً وتذكيراً.</a:t>
            </a:r>
            <a:endParaRPr lang="en-US" dirty="0" smtClean="0"/>
          </a:p>
          <a:p>
            <a:r>
              <a:rPr lang="ar-SA" dirty="0" smtClean="0">
                <a:solidFill>
                  <a:srgbClr val="FF0000"/>
                </a:solidFill>
              </a:rPr>
              <a:t>فلا يجوز</a:t>
            </a:r>
            <a:r>
              <a:rPr lang="ar-SA" dirty="0" smtClean="0"/>
              <a:t> أن نقول: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جاء الذي نجح محمد</a:t>
            </a:r>
            <a:r>
              <a:rPr lang="ar-SA" dirty="0" smtClean="0"/>
              <a:t>. لعدم وجود ضمير في جملة الصلة يعود على الاسم الموصول. و</a:t>
            </a:r>
            <a:r>
              <a:rPr lang="ar-SA" dirty="0" smtClean="0">
                <a:solidFill>
                  <a:srgbClr val="FF0000"/>
                </a:solidFill>
              </a:rPr>
              <a:t>لا يجوز</a:t>
            </a:r>
            <a:r>
              <a:rPr lang="ar-SA" dirty="0" smtClean="0"/>
              <a:t> أن نقول: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جاء الذي نجحا</a:t>
            </a:r>
            <a:r>
              <a:rPr lang="ar-SA" dirty="0" smtClean="0"/>
              <a:t>. لأن الاسم الموصول مفرد والضمير العائد مثنى.</a:t>
            </a:r>
          </a:p>
          <a:p>
            <a:r>
              <a:rPr lang="ar-SA" dirty="0" smtClean="0"/>
              <a:t>و</a:t>
            </a:r>
            <a:r>
              <a:rPr lang="ar-SA" dirty="0" smtClean="0">
                <a:solidFill>
                  <a:srgbClr val="FF0000"/>
                </a:solidFill>
              </a:rPr>
              <a:t>لا يجوز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0070C0"/>
                </a:solidFill>
              </a:rPr>
              <a:t>باركت للتي نجح</a:t>
            </a:r>
            <a:r>
              <a:rPr lang="ar-SA" dirty="0" smtClean="0"/>
              <a:t>، لأن الاسم الموصول مؤنث والضمير العائد مذكر.</a:t>
            </a:r>
          </a:p>
          <a:p>
            <a:endParaRPr lang="ar-SA" i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أفراد الأسماء الموصولة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algn="just" rtl="1"/>
            <a:r>
              <a:rPr lang="ar-SA" dirty="0" smtClean="0"/>
              <a:t>الأسماء الموصولة نوعان:</a:t>
            </a:r>
          </a:p>
          <a:p>
            <a:pPr algn="just" rtl="1"/>
            <a:r>
              <a:rPr lang="ar-SA" dirty="0" smtClean="0">
                <a:solidFill>
                  <a:srgbClr val="FF0000"/>
                </a:solidFill>
              </a:rPr>
              <a:t>النوع الأول</a:t>
            </a:r>
            <a:r>
              <a:rPr lang="ar-SA" dirty="0" smtClean="0"/>
              <a:t>: الأسماء الموصولة الخاصة: وهي التي تفرد وتثنى وتجمع بحسب مقتضى الكلام، وهي: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الذيْ للمفرد المذكر العاقل وغير العاقل وهو مبني على السكون.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اللذانِ: للمثنى المذكر العاقل وغير العاقل(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وهو معرب كالمثنى</a:t>
            </a:r>
            <a:r>
              <a:rPr lang="ar-SA" dirty="0" smtClean="0"/>
              <a:t>)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الذينَ: للجمع المذكر العاقل وهو مبني على الفتح.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التي: للمفرد المؤنث العاقل وغير العاقل وهو مبني على السكون.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اللتان:للمثنى المؤنث العاقل وغير العاقل(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وهو معرب كالمثنى</a:t>
            </a:r>
            <a:r>
              <a:rPr lang="ar-SA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838200"/>
          </a:xfrm>
        </p:spPr>
        <p:txBody>
          <a:bodyPr/>
          <a:lstStyle/>
          <a:p>
            <a:r>
              <a:rPr lang="ar-SA" dirty="0" smtClean="0"/>
              <a:t>الأسماء الموصولة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915400" cy="4754563"/>
          </a:xfrm>
        </p:spPr>
        <p:txBody>
          <a:bodyPr/>
          <a:lstStyle/>
          <a:p>
            <a:r>
              <a:rPr lang="ar-SA" dirty="0" smtClean="0"/>
              <a:t>6. اللاتي واللواتي واللائي </a:t>
            </a:r>
            <a:r>
              <a:rPr lang="ar-SA" dirty="0" err="1" smtClean="0"/>
              <a:t>واللاءِ</a:t>
            </a:r>
            <a:r>
              <a:rPr lang="ar-SA" dirty="0" smtClean="0"/>
              <a:t>: لجمع المؤنث العاقل.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النوع الثاني</a:t>
            </a:r>
            <a:r>
              <a:rPr lang="ar-SA" dirty="0" smtClean="0"/>
              <a:t>: الأسماء العامة أو المشتركة، وهي التي تكون بلفظ واحد للمفرد والمثنى والجمع والمذكر والمؤنث، وهي:</a:t>
            </a:r>
          </a:p>
          <a:p>
            <a:r>
              <a:rPr lang="ar-SA" dirty="0" smtClean="0"/>
              <a:t>1. مَن: وهي للعاقل: جاء من نجح، وجاءت من نجحت، وجاء من نجحا، وجاء من نجحوا، وجاء من نجحْنَ.</a:t>
            </a:r>
          </a:p>
          <a:p>
            <a:r>
              <a:rPr lang="ar-SA" dirty="0" smtClean="0"/>
              <a:t>2. ما: وهي لغير العاقل: اركب ما شئتَ من الخيل.</a:t>
            </a:r>
          </a:p>
          <a:p>
            <a:r>
              <a:rPr lang="ar-SA" dirty="0" smtClean="0"/>
              <a:t>3. ذا: وتستعمل للعاقل وغير العاقل بشرط أن تأتي بعد ما أو من الاستفهاميتين: ماذا في الكتاب؟ ومن ذا نجح؟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فككككككككككككككر</a:t>
            </a:r>
            <a:r>
              <a:rPr lang="ar-SA" dirty="0" smtClean="0">
                <a:solidFill>
                  <a:srgbClr val="FF0000"/>
                </a:solidFill>
              </a:rPr>
              <a:t>: هناك أسماء موصولة أخرى، حاول التعرّف عليها.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dirty="0" smtClean="0"/>
              <a:t>الأسماء الموصولة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  <a:ln>
            <a:noFill/>
          </a:ln>
        </p:spPr>
        <p:txBody>
          <a:bodyPr/>
          <a:lstStyle/>
          <a:p>
            <a:pPr marL="457200" indent="-457200" algn="just" rtl="1"/>
            <a:r>
              <a:rPr lang="ar-SA" dirty="0" smtClean="0"/>
              <a:t>قد تستعمل </a:t>
            </a:r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لغير العاقل وقد تستعمل </a:t>
            </a:r>
            <a:r>
              <a:rPr lang="ar-SA" dirty="0" smtClean="0">
                <a:solidFill>
                  <a:srgbClr val="FF0000"/>
                </a:solidFill>
              </a:rPr>
              <a:t>ما</a:t>
            </a:r>
            <a:r>
              <a:rPr lang="ar-SA" dirty="0" smtClean="0"/>
              <a:t> للعاقل وهذا قليل:</a:t>
            </a:r>
          </a:p>
          <a:p>
            <a:pPr marL="457200" indent="-457200" algn="just" rtl="1"/>
            <a:r>
              <a:rPr lang="ar-SA" dirty="0" smtClean="0"/>
              <a:t>قال الشاعر:</a:t>
            </a:r>
          </a:p>
          <a:p>
            <a:pPr marL="457200" indent="-457200" algn="just" rtl="1"/>
            <a:r>
              <a:rPr lang="ar-SA" dirty="0" smtClean="0"/>
              <a:t>أسربَ القطا هل </a:t>
            </a:r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يُعير جناحَه     لعلّي إلى من قد هويتُ أطيرُ</a:t>
            </a:r>
          </a:p>
          <a:p>
            <a:pPr marL="457200" indent="-457200" algn="just" rtl="1"/>
            <a:r>
              <a:rPr lang="ar-SA" dirty="0" smtClean="0"/>
              <a:t>فـ(من) الأولى يقصد </a:t>
            </a:r>
            <a:r>
              <a:rPr lang="ar-SA" dirty="0" err="1" smtClean="0"/>
              <a:t>بها</a:t>
            </a:r>
            <a:r>
              <a:rPr lang="ar-SA" dirty="0" smtClean="0"/>
              <a:t> أحد أفراد سرب القطا وهو غير عاقل.</a:t>
            </a:r>
          </a:p>
          <a:p>
            <a:pPr marL="457200" indent="-457200" algn="just" rtl="1"/>
            <a:r>
              <a:rPr lang="ar-SA" dirty="0" smtClean="0"/>
              <a:t>وقال تعالى:“فانكحوا </a:t>
            </a:r>
            <a:r>
              <a:rPr lang="ar-SA" dirty="0" smtClean="0">
                <a:solidFill>
                  <a:srgbClr val="FF0000"/>
                </a:solidFill>
              </a:rPr>
              <a:t>ما</a:t>
            </a:r>
            <a:r>
              <a:rPr lang="ar-SA" dirty="0" smtClean="0"/>
              <a:t> طاب لكم من النساء“ والنساء عاقل.</a:t>
            </a:r>
          </a:p>
          <a:p>
            <a:pPr marL="457200" indent="-457200" algn="just" rtl="1"/>
            <a:endParaRPr lang="ar-SA" dirty="0" smtClean="0"/>
          </a:p>
          <a:p>
            <a:pPr marL="457200" indent="-457200" algn="just" rtl="1"/>
            <a:r>
              <a:rPr lang="ar-SA" dirty="0" smtClean="0"/>
              <a:t>ولكن الأكثر أن (من) للعاقل) </a:t>
            </a:r>
            <a:r>
              <a:rPr lang="ar-SA" dirty="0" err="1" smtClean="0"/>
              <a:t>و</a:t>
            </a:r>
            <a:r>
              <a:rPr lang="ar-SA" dirty="0" smtClean="0"/>
              <a:t>(ما) لغير العاقل.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الاستفهام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اسم الاستفهام: اسم مبهم يستعلَم </a:t>
            </a:r>
            <a:r>
              <a:rPr lang="ar-SA" dirty="0" err="1" smtClean="0"/>
              <a:t>به</a:t>
            </a:r>
            <a:r>
              <a:rPr lang="ar-SA" dirty="0" smtClean="0"/>
              <a:t> عن شيء.</a:t>
            </a:r>
          </a:p>
          <a:p>
            <a:r>
              <a:rPr lang="ar-SA" dirty="0" smtClean="0"/>
              <a:t>والأدوات التي تستعمل في الاستفهام كلها أسماء ما عدا الهمزة وهل فهما حرفان.</a:t>
            </a:r>
          </a:p>
          <a:p>
            <a:r>
              <a:rPr lang="ar-SA" dirty="0" smtClean="0"/>
              <a:t>وتعرب أسماء الاستفهام بحسب إجابة السؤال:</a:t>
            </a:r>
          </a:p>
          <a:p>
            <a:pPr algn="ctr"/>
            <a:r>
              <a:rPr lang="ar-SA" dirty="0" smtClean="0">
                <a:solidFill>
                  <a:srgbClr val="FF0000"/>
                </a:solidFill>
              </a:rPr>
              <a:t>ما</a:t>
            </a:r>
            <a:r>
              <a:rPr lang="ar-SA" dirty="0" smtClean="0"/>
              <a:t>   اسمك؟</a:t>
            </a:r>
          </a:p>
          <a:p>
            <a:pPr algn="ctr"/>
            <a:endParaRPr lang="ar-SA" dirty="0" smtClean="0"/>
          </a:p>
          <a:p>
            <a:pPr algn="ctr"/>
            <a:r>
              <a:rPr lang="ar-SA" dirty="0" smtClean="0"/>
              <a:t>                             اسمي   محمد(</a:t>
            </a:r>
            <a:r>
              <a:rPr lang="ar-SA" dirty="0" err="1" smtClean="0"/>
              <a:t>محمد</a:t>
            </a:r>
            <a:r>
              <a:rPr lang="ar-SA" dirty="0" smtClean="0"/>
              <a:t> خبر إذاً (ما) في محل رفع خبر)        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cxnSp>
        <p:nvCxnSpPr>
          <p:cNvPr id="6" name="رابط كسهم مستقيم 5"/>
          <p:cNvCxnSpPr/>
          <p:nvPr/>
        </p:nvCxnSpPr>
        <p:spPr>
          <a:xfrm rot="16200000" flipH="1">
            <a:off x="4572000" y="44196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5400000">
            <a:off x="4572000" y="42672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الاستفهام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     قابلتَ؟</a:t>
            </a:r>
          </a:p>
          <a:p>
            <a:r>
              <a:rPr lang="ar-SA" dirty="0" smtClean="0"/>
              <a:t>قابلتُ    زيداً (مفعول </a:t>
            </a:r>
            <a:r>
              <a:rPr lang="ar-SA" dirty="0" err="1" smtClean="0"/>
              <a:t>به</a:t>
            </a:r>
            <a:r>
              <a:rPr lang="ar-SA" dirty="0" smtClean="0"/>
              <a:t> منصوب إذاً(من) في محل نصب مفعول </a:t>
            </a:r>
            <a:r>
              <a:rPr lang="ar-SA" dirty="0" err="1" smtClean="0"/>
              <a:t>به</a:t>
            </a:r>
            <a:r>
              <a:rPr lang="ar-SA" dirty="0" smtClean="0"/>
              <a:t>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    فاز؟</a:t>
            </a:r>
          </a:p>
          <a:p>
            <a:r>
              <a:rPr lang="ar-SA" dirty="0" smtClean="0"/>
              <a:t>فاز    عليٌّ (علي فاعل لكنه تقدم على فعله فيصير مبتدأ لذا (من) في محل رفع مبتدأ)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كيف</a:t>
            </a:r>
            <a:r>
              <a:rPr lang="ar-SA" dirty="0" smtClean="0"/>
              <a:t>    جئت؟</a:t>
            </a:r>
          </a:p>
          <a:p>
            <a:r>
              <a:rPr lang="ar-SA" dirty="0" smtClean="0"/>
              <a:t>جئتُ    مسرعاً (حال منصوب لذا (كيف) في محل نصب حال)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8229600" y="19812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10800000" flipV="1">
            <a:off x="8001000" y="19812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rot="10800000" flipV="1">
            <a:off x="8305800" y="32004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8229600" y="3200400"/>
            <a:ext cx="838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10800000" flipV="1">
            <a:off x="7848600" y="4876799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7924801" y="4876799"/>
            <a:ext cx="838199" cy="304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الاستفهام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AutoNum type="arabicPeriod"/>
            </a:pPr>
            <a:r>
              <a:rPr lang="ar-SA" sz="2800" dirty="0" smtClean="0"/>
              <a:t>مَنْ: ويستفهم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العاقل ”مَن فتحَ القسطنطينية؟“</a:t>
            </a:r>
          </a:p>
          <a:p>
            <a:pPr marL="514350" indent="-514350" algn="just" rtl="1">
              <a:buAutoNum type="arabicPeriod"/>
            </a:pPr>
            <a:r>
              <a:rPr lang="ar-SA" sz="2800" dirty="0" smtClean="0"/>
              <a:t>ما: ويستفهم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غير العاقل“ما تلك بيمينك يا موسى“</a:t>
            </a:r>
            <a:endParaRPr lang="ar-SA" sz="2800" dirty="0"/>
          </a:p>
          <a:p>
            <a:pPr marL="514350" indent="-514350" algn="just" rtl="1"/>
            <a:r>
              <a:rPr lang="ar-SA" sz="2800" dirty="0" smtClean="0"/>
              <a:t>كما 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حقيقة الشيء“القارعة ما القارعة“</a:t>
            </a:r>
          </a:p>
          <a:p>
            <a:pPr marL="514350" indent="-514350" algn="just" rtl="1"/>
            <a:r>
              <a:rPr lang="ar-SA" sz="2800" dirty="0" smtClean="0"/>
              <a:t>3. متى: ويستفهم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الزمان حاضراً أو مستقبلاً وتعرب ظرف زمان دائماً“</a:t>
            </a:r>
            <a:r>
              <a:rPr lang="ar-SA" sz="2800" dirty="0" smtClean="0">
                <a:solidFill>
                  <a:srgbClr val="FF0000"/>
                </a:solidFill>
              </a:rPr>
              <a:t>متى</a:t>
            </a:r>
            <a:r>
              <a:rPr lang="ar-SA" sz="2800" dirty="0" smtClean="0"/>
              <a:t> النصر؟“ اسم استفهام مبني على السكون في محل نصب على الظرفية وشبه الجملة الظرفية في محل رفع خبر.</a:t>
            </a:r>
          </a:p>
          <a:p>
            <a:pPr marL="514350" indent="-514350" algn="just" rtl="1"/>
            <a:r>
              <a:rPr lang="ar-SA" sz="2800" dirty="0" smtClean="0"/>
              <a:t>4. أين: ويستفهم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المكان وتعرب في محل نصب على الظرفية“</a:t>
            </a:r>
            <a:r>
              <a:rPr lang="ar-SA" sz="2800" dirty="0" smtClean="0">
                <a:solidFill>
                  <a:srgbClr val="FF0000"/>
                </a:solidFill>
              </a:rPr>
              <a:t>أين</a:t>
            </a:r>
            <a:r>
              <a:rPr lang="ar-SA" sz="2800" dirty="0" smtClean="0"/>
              <a:t> تقع الجامعة؟“ اسم استفهام مبني على الفتح في محل نصب على الظرفية.</a:t>
            </a:r>
          </a:p>
          <a:p>
            <a:pPr marL="514350" indent="-514350" algn="just" rtl="1"/>
            <a:r>
              <a:rPr lang="ar-SA" sz="2800" dirty="0" smtClean="0"/>
              <a:t>5. أيّان: ويستفهم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عن الزمان المستقبل وأكثر ما تستعمل في مواضع التهويل والتفخيم:</a:t>
            </a:r>
          </a:p>
          <a:p>
            <a:pPr marL="514350" indent="-514350" algn="just" rtl="1"/>
            <a:endParaRPr lang="ar-SA" sz="28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الاستفهام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”يسألونك عن الساعة </a:t>
            </a:r>
            <a:r>
              <a:rPr lang="ar-SA" dirty="0" smtClean="0">
                <a:solidFill>
                  <a:srgbClr val="FF0000"/>
                </a:solidFill>
              </a:rPr>
              <a:t>أيان</a:t>
            </a:r>
            <a:r>
              <a:rPr lang="ar-SA" dirty="0" smtClean="0"/>
              <a:t> مرساها“ اسم استفهام مبني على الفتح في محل نصب على الظرفية وشبه الجملة الظرفية في محل رفع خبر.</a:t>
            </a:r>
          </a:p>
          <a:p>
            <a:r>
              <a:rPr lang="ar-SA" dirty="0" smtClean="0"/>
              <a:t>6. كيف: ويستفهم </a:t>
            </a:r>
            <a:r>
              <a:rPr lang="ar-SA" dirty="0" err="1" smtClean="0"/>
              <a:t>بها</a:t>
            </a:r>
            <a:r>
              <a:rPr lang="ar-SA" dirty="0" smtClean="0"/>
              <a:t> عن حالة الشيء، وإذا جاء بعدها اسم كانت في محل رفع خبر، مثل:“</a:t>
            </a:r>
            <a:r>
              <a:rPr lang="ar-SA" dirty="0" smtClean="0">
                <a:solidFill>
                  <a:srgbClr val="FF0000"/>
                </a:solidFill>
              </a:rPr>
              <a:t>كيف</a:t>
            </a:r>
            <a:r>
              <a:rPr lang="ar-SA" dirty="0" smtClean="0"/>
              <a:t> أنت“ وإذا جاء بعدها فعل ناقص كانت خبراً له:“</a:t>
            </a:r>
            <a:r>
              <a:rPr lang="ar-SA" dirty="0" smtClean="0">
                <a:solidFill>
                  <a:srgbClr val="FF0000"/>
                </a:solidFill>
              </a:rPr>
              <a:t>كيف</a:t>
            </a:r>
            <a:r>
              <a:rPr lang="ar-SA" dirty="0" smtClean="0"/>
              <a:t> كان الحفل“ اسم استفهام مبني في محل نصب خبر كان، وإذا جاء بعدها فعل تام أعربت حالاً:“</a:t>
            </a:r>
            <a:r>
              <a:rPr lang="ar-SA" dirty="0" smtClean="0">
                <a:solidFill>
                  <a:srgbClr val="FF0000"/>
                </a:solidFill>
              </a:rPr>
              <a:t>كيف</a:t>
            </a:r>
            <a:r>
              <a:rPr lang="ar-SA" dirty="0" smtClean="0"/>
              <a:t> تفكر في الأمور؟“</a:t>
            </a:r>
          </a:p>
          <a:p>
            <a:r>
              <a:rPr lang="ar-SA" dirty="0" smtClean="0"/>
              <a:t>7. أنّى: وتكون بمعنى (كيف) مثل: أنّى تفعل هذا وقد نهيتك؟“ وتكون بمعنى (من أين) مثل:“أنّى </a:t>
            </a:r>
            <a:r>
              <a:rPr lang="ar-SA" dirty="0" err="1" smtClean="0"/>
              <a:t>لكِ</a:t>
            </a:r>
            <a:r>
              <a:rPr lang="ar-SA" dirty="0" smtClean="0"/>
              <a:t> هذا“ أي من أين؟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الاستفهام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8. أي: وهي الاسم الوحيد المعرب من أسماء الاستفهام، ويطلب </a:t>
            </a:r>
            <a:r>
              <a:rPr lang="ar-SA" dirty="0" err="1" smtClean="0"/>
              <a:t>بها</a:t>
            </a:r>
            <a:r>
              <a:rPr lang="ar-SA" dirty="0" smtClean="0"/>
              <a:t> تعيين الشيء مثل:“</a:t>
            </a:r>
            <a:r>
              <a:rPr lang="ar-SA" dirty="0" smtClean="0">
                <a:solidFill>
                  <a:srgbClr val="FF0000"/>
                </a:solidFill>
              </a:rPr>
              <a:t>أيُّ</a:t>
            </a:r>
            <a:r>
              <a:rPr lang="ar-SA" dirty="0" smtClean="0"/>
              <a:t> الرجال أنت؟“ مبتدأ مرفوع وعلامة رفعه الضمة.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أيَّ</a:t>
            </a:r>
            <a:r>
              <a:rPr lang="ar-SA" dirty="0" smtClean="0"/>
              <a:t> الرجالِ تعامل؟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وعلامة </a:t>
            </a:r>
            <a:r>
              <a:rPr lang="ar-SA" smtClean="0"/>
              <a:t>نصبه </a:t>
            </a:r>
            <a:r>
              <a:rPr lang="ar-SA" smtClean="0"/>
              <a:t>الفتحة.</a:t>
            </a:r>
            <a:endParaRPr lang="ar-SA" dirty="0" smtClean="0"/>
          </a:p>
          <a:p>
            <a:r>
              <a:rPr lang="ar-SA" dirty="0" smtClean="0">
                <a:solidFill>
                  <a:srgbClr val="FF0000"/>
                </a:solidFill>
              </a:rPr>
              <a:t>بأيِّ</a:t>
            </a:r>
            <a:r>
              <a:rPr lang="ar-SA" dirty="0" smtClean="0"/>
              <a:t> الرجال تستعين؟ اسم مجرور وعلامة جره الكسرة.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في جملة:“أينَ تقع كلية الآداب؟“ فإن (أين):</a:t>
            </a:r>
          </a:p>
          <a:p>
            <a:r>
              <a:rPr lang="ar-SA" dirty="0" smtClean="0"/>
              <a:t>أ. مبتدأ مرفوع.</a:t>
            </a:r>
          </a:p>
          <a:p>
            <a:r>
              <a:rPr lang="ar-SA" dirty="0" smtClean="0"/>
              <a:t>ب. مفعول </a:t>
            </a:r>
            <a:r>
              <a:rPr lang="ar-SA" dirty="0" err="1" smtClean="0"/>
              <a:t>به</a:t>
            </a:r>
            <a:r>
              <a:rPr lang="ar-SA" dirty="0" smtClean="0"/>
              <a:t> منصوب.</a:t>
            </a:r>
          </a:p>
          <a:p>
            <a:r>
              <a:rPr lang="ar-SA" dirty="0" smtClean="0"/>
              <a:t>ج. اسم استفهام مبني في محل نصب ظرف.</a:t>
            </a:r>
          </a:p>
          <a:p>
            <a:r>
              <a:rPr lang="ar-SA" dirty="0" smtClean="0"/>
              <a:t>د. ظرف منصوب وعلامة نصبه الفتحة.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3733800" y="3429000"/>
            <a:ext cx="5638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الذين في قوله تعالى:“وَلَتَسْمَعُنَّ مِنَ الَّذِينَ“:</a:t>
            </a:r>
          </a:p>
          <a:p>
            <a:r>
              <a:rPr lang="ar-SA" b="1" dirty="0" smtClean="0"/>
              <a:t>أ. اسم مجرور وعلامة جره الياء.</a:t>
            </a:r>
          </a:p>
          <a:p>
            <a:r>
              <a:rPr lang="ar-SA" b="1" dirty="0" smtClean="0"/>
              <a:t>ب. اسم مجرور وعلامة جره الفتحة.</a:t>
            </a:r>
          </a:p>
          <a:p>
            <a:r>
              <a:rPr lang="ar-SA" b="1" dirty="0" smtClean="0"/>
              <a:t>ج. اسم مبني في محل جر.</a:t>
            </a:r>
          </a:p>
          <a:p>
            <a:r>
              <a:rPr lang="ar-SA" b="1" dirty="0" smtClean="0"/>
              <a:t>د. اسم موصول مبني في محل نصب مفعول </a:t>
            </a:r>
            <a:r>
              <a:rPr lang="ar-SA" b="1" dirty="0" err="1" smtClean="0"/>
              <a:t>به</a:t>
            </a:r>
            <a:r>
              <a:rPr lang="ar-SA" b="1" dirty="0" smtClean="0"/>
              <a:t>.</a:t>
            </a:r>
          </a:p>
          <a:p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>
                <a:solidFill>
                  <a:srgbClr val="FF0000"/>
                </a:solidFill>
              </a:rPr>
              <a:t>ركز جيداً في إجابتك ولا تنخدع بالإجابات البراقة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5562600" y="3429000"/>
            <a:ext cx="38100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اللذان في جملة:هذان هما اللذانِ نجحا:</a:t>
            </a:r>
          </a:p>
          <a:p>
            <a:r>
              <a:rPr lang="ar-SA" dirty="0" smtClean="0"/>
              <a:t>أ. خبر مرفوع وعلامة رفعه الألف.</a:t>
            </a:r>
          </a:p>
          <a:p>
            <a:r>
              <a:rPr lang="ar-SA" dirty="0" smtClean="0"/>
              <a:t>ب. اسم موصول مبني على الكسر في محل </a:t>
            </a:r>
            <a:r>
              <a:rPr lang="ar-SA" smtClean="0"/>
              <a:t>رفع خبر.</a:t>
            </a:r>
            <a:endParaRPr lang="ar-SA" dirty="0" smtClean="0"/>
          </a:p>
          <a:p>
            <a:r>
              <a:rPr lang="ar-SA" dirty="0" smtClean="0"/>
              <a:t>ج. فاعل مرفوع وعلامة رفعه اللف لأنه مثنى.</a:t>
            </a:r>
          </a:p>
          <a:p>
            <a:r>
              <a:rPr lang="ar-SA" dirty="0" smtClean="0"/>
              <a:t>د. اسم موصول مبني في محل رفع فاعل.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3733800" y="2209800"/>
            <a:ext cx="5638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1279</Words>
  <Application>Microsoft Office PowerPoint</Application>
  <PresentationFormat>A4 Paper (210x297 mm)</PresentationFormat>
  <Paragraphs>138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المحاضرة الرابعة</vt:lpstr>
      <vt:lpstr>عناصر المحاضرة</vt:lpstr>
      <vt:lpstr>مقدمة:</vt:lpstr>
      <vt:lpstr>الأسماء الموصولة</vt:lpstr>
      <vt:lpstr>جملة صلة الموصول</vt:lpstr>
      <vt:lpstr>جملة صلة الموصول</vt:lpstr>
      <vt:lpstr>الضمير العائد</vt:lpstr>
      <vt:lpstr>أفراد الأسماء الموصولة</vt:lpstr>
      <vt:lpstr>الأسماء الموصولة</vt:lpstr>
      <vt:lpstr>الأسماء الموصولة</vt:lpstr>
      <vt:lpstr>أسماء الاستفهام</vt:lpstr>
      <vt:lpstr>أسماء الاستفهام</vt:lpstr>
      <vt:lpstr>أسماء الاستفهام</vt:lpstr>
      <vt:lpstr>أسماء الاستفهام</vt:lpstr>
      <vt:lpstr>أسماء الاستفهام</vt:lpstr>
      <vt:lpstr>تطبيق وتدريب</vt:lpstr>
      <vt:lpstr>تطبيق وتدريب</vt:lpstr>
      <vt:lpstr>تطبيق وتدريب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tempuser</cp:lastModifiedBy>
  <cp:revision>124</cp:revision>
  <dcterms:created xsi:type="dcterms:W3CDTF">2009-10-14T19:14:34Z</dcterms:created>
  <dcterms:modified xsi:type="dcterms:W3CDTF">2010-12-04T09:17:59Z</dcterms:modified>
</cp:coreProperties>
</file>