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6" r:id="rId24"/>
    <p:sldId id="305"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282"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 -قسم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chemeClr val="tx1"/>
                </a:solidFill>
                <a:cs typeface="Arial" pitchFamily="34" charset="0"/>
              </a:rPr>
              <a:t>المحاضرة الثالثة</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الأسماء المبنية</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 وتنبيه.</a:t>
            </a:r>
          </a:p>
          <a:p>
            <a:pPr rtl="1" eaLnBrk="1" hangingPunct="1">
              <a:buFont typeface="Arial" pitchFamily="34" charset="0"/>
              <a:buChar char="•"/>
            </a:pPr>
            <a:r>
              <a:rPr lang="ar-SA" b="1" dirty="0" smtClean="0">
                <a:cs typeface="Arial" pitchFamily="34" charset="0"/>
              </a:rPr>
              <a:t>الضمائر وأنواعها.</a:t>
            </a:r>
          </a:p>
          <a:p>
            <a:pPr rtl="1" eaLnBrk="1" hangingPunct="1">
              <a:buFont typeface="Arial" pitchFamily="34" charset="0"/>
              <a:buChar char="•"/>
            </a:pPr>
            <a:r>
              <a:rPr lang="ar-SA" b="1" dirty="0" smtClean="0">
                <a:cs typeface="Arial" pitchFamily="34" charset="0"/>
              </a:rPr>
              <a:t>أسماء الإشارة.</a:t>
            </a:r>
          </a:p>
          <a:p>
            <a:pPr rtl="1" eaLnBrk="1" hangingPunct="1">
              <a:buFont typeface="Arial" pitchFamily="34" charset="0"/>
              <a:buChar char="•"/>
            </a:pPr>
            <a:r>
              <a:rPr lang="ar-SA" b="1" smtClean="0">
                <a:cs typeface="Arial" pitchFamily="34" charset="0"/>
              </a:rPr>
              <a:t>تطبيقات وتدريبات.</a:t>
            </a:r>
            <a:r>
              <a:rPr lang="en-US" b="1" smtClean="0">
                <a:cs typeface="Arial" pitchFamily="34" charset="0"/>
              </a:rPr>
              <a:t> </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مقدمة وتنبيه:</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b="1" dirty="0" smtClean="0">
                <a:cs typeface="Arial" pitchFamily="34" charset="0"/>
              </a:rPr>
              <a:t>تذكّر أنه ليس كل كلمات اللغة مبنية، وأن المبنيات هي الحروف كلُّها وبعض الأفعال وبعض الأسماء، وقد تعرّفتَ فيما سبق إلى بناء الحروف وبناء الأفعال. </a:t>
            </a:r>
          </a:p>
          <a:p>
            <a:pPr algn="just" rtl="1" eaLnBrk="1" hangingPunct="1"/>
            <a:r>
              <a:rPr lang="ar-SA" b="1" dirty="0" smtClean="0">
                <a:cs typeface="Arial" pitchFamily="34" charset="0"/>
              </a:rPr>
              <a:t>وفي هذه المحاضرة سوف تتعرّف إلى بناء الأسماء وهي أقسام عشرة، سنتعرف إلى قسمين منها في هذه المحاضرة وهما الضمائر وأسماء الإشارة.</a:t>
            </a:r>
          </a:p>
          <a:p>
            <a:pPr algn="just" rtl="1" eaLnBrk="1" hangingPunct="1"/>
            <a:r>
              <a:rPr lang="ar-SA" b="1" dirty="0" smtClean="0">
                <a:solidFill>
                  <a:srgbClr val="FF0000"/>
                </a:solidFill>
                <a:cs typeface="Arial" pitchFamily="34" charset="0"/>
              </a:rPr>
              <a:t>تنبيه: وردت في المحاضرة الأولى في الشريحة رقم 13 جملة: جاء أبي، وقد أعربتُ أبي خبراً مرفوعاً سهواً والصواب فاعل مرفوع... وقد نبهني إليها أحد الطلاب مشكوراً وقد تم تعديلها.</a:t>
            </a: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b="1" dirty="0" smtClean="0">
                <a:cs typeface="Arial" pitchFamily="34" charset="0"/>
              </a:rPr>
              <a:t>الضمائر</a:t>
            </a:r>
            <a:br>
              <a:rPr lang="ar-SA" sz="4000" b="1" dirty="0" smtClean="0">
                <a:cs typeface="Arial" pitchFamily="34" charset="0"/>
              </a:rPr>
            </a:br>
            <a:endParaRPr lang="ar-SA" sz="4000" dirty="0" smtClean="0">
              <a:solidFill>
                <a:srgbClr val="FF3300"/>
              </a:solidFill>
              <a:cs typeface="Arial" pitchFamily="34" charset="0"/>
            </a:endParaRPr>
          </a:p>
        </p:txBody>
      </p:sp>
      <p:sp>
        <p:nvSpPr>
          <p:cNvPr id="9219" name="Content Placeholder 2"/>
          <p:cNvSpPr>
            <a:spLocks noGrp="1"/>
          </p:cNvSpPr>
          <p:nvPr>
            <p:ph idx="4294967295"/>
          </p:nvPr>
        </p:nvSpPr>
        <p:spPr>
          <a:xfrm>
            <a:off x="228600" y="1524000"/>
            <a:ext cx="9448800" cy="4449763"/>
          </a:xfrm>
        </p:spPr>
        <p:txBody>
          <a:bodyPr/>
          <a:lstStyle/>
          <a:p>
            <a:pPr algn="just" rtl="1" eaLnBrk="1" hangingPunct="1">
              <a:buFont typeface="Arial" pitchFamily="34" charset="0"/>
              <a:buNone/>
            </a:pPr>
            <a:r>
              <a:rPr lang="ar-SA" b="1" dirty="0" smtClean="0">
                <a:cs typeface="Arial" pitchFamily="34" charset="0"/>
              </a:rPr>
              <a:t>تستعمل الضمائر في اللغة للاختصار ومنعاً للتكرار:</a:t>
            </a:r>
          </a:p>
          <a:p>
            <a:pPr algn="just" rtl="1" eaLnBrk="1" hangingPunct="1">
              <a:buFont typeface="Arial" pitchFamily="34" charset="0"/>
              <a:buNone/>
            </a:pPr>
            <a:r>
              <a:rPr lang="ar-SA" b="1" dirty="0" smtClean="0">
                <a:cs typeface="Arial" pitchFamily="34" charset="0"/>
              </a:rPr>
              <a:t>هل رأيت زيداً؟ نعم رأيت زيداً.</a:t>
            </a:r>
          </a:p>
          <a:p>
            <a:pPr algn="just" rtl="1" eaLnBrk="1" hangingPunct="1">
              <a:buFont typeface="Arial" pitchFamily="34" charset="0"/>
              <a:buNone/>
            </a:pPr>
            <a:r>
              <a:rPr lang="ar-SA" b="1" dirty="0" smtClean="0">
                <a:cs typeface="Arial" pitchFamily="34" charset="0"/>
              </a:rPr>
              <a:t>ماذا كان زيد يفعل؟ كان زيد يقرأ.</a:t>
            </a:r>
          </a:p>
          <a:p>
            <a:pPr algn="just" rtl="1" eaLnBrk="1" hangingPunct="1">
              <a:buFont typeface="Arial" pitchFamily="34" charset="0"/>
              <a:buNone/>
            </a:pPr>
            <a:r>
              <a:rPr lang="ar-SA" b="1" dirty="0" smtClean="0">
                <a:solidFill>
                  <a:srgbClr val="FF0000"/>
                </a:solidFill>
                <a:cs typeface="Arial" pitchFamily="34" charset="0"/>
              </a:rPr>
              <a:t>هل رأيت زيداً؟ نعم رأيته.</a:t>
            </a:r>
          </a:p>
          <a:p>
            <a:pPr algn="just" rtl="1" eaLnBrk="1" hangingPunct="1">
              <a:buFont typeface="Arial" pitchFamily="34" charset="0"/>
              <a:buNone/>
            </a:pPr>
            <a:r>
              <a:rPr lang="ar-SA" b="1" dirty="0" smtClean="0">
                <a:solidFill>
                  <a:srgbClr val="FF0000"/>
                </a:solidFill>
                <a:cs typeface="Arial" pitchFamily="34" charset="0"/>
              </a:rPr>
              <a:t>ماذا كان يفعل؟ كان يقرأ</a:t>
            </a:r>
          </a:p>
          <a:p>
            <a:pPr algn="just" rtl="1" eaLnBrk="1" hangingPunct="1">
              <a:buFont typeface="Arial" pitchFamily="34" charset="0"/>
              <a:buNone/>
            </a:pPr>
            <a:r>
              <a:rPr lang="ar-SA" b="1" dirty="0" smtClean="0">
                <a:cs typeface="Arial" pitchFamily="34" charset="0"/>
              </a:rPr>
              <a:t>وتستعمل كذلك لأمن اللبس، فإذا قال محمد: محمد يقرأُ درسَه، وهو يقصد نفسه، قد يفهم السامع أنه يقصد شخصاً آخر، فإذا قال: أنا أقرأ درسي، زال اللبس.</a:t>
            </a:r>
            <a:endParaRPr lang="en-US"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أنواع الضمائر</a:t>
            </a:r>
            <a:endParaRPr lang="ar-SA" dirty="0"/>
          </a:p>
        </p:txBody>
      </p:sp>
      <p:sp>
        <p:nvSpPr>
          <p:cNvPr id="3" name="Content Placeholder 2"/>
          <p:cNvSpPr>
            <a:spLocks noGrp="1"/>
          </p:cNvSpPr>
          <p:nvPr>
            <p:ph idx="1"/>
          </p:nvPr>
        </p:nvSpPr>
        <p:spPr>
          <a:xfrm>
            <a:off x="495300" y="1600200"/>
            <a:ext cx="8915400" cy="4648200"/>
          </a:xfrm>
        </p:spPr>
        <p:txBody>
          <a:bodyPr/>
          <a:lstStyle/>
          <a:p>
            <a:pPr rtl="1"/>
            <a:r>
              <a:rPr lang="ar-SA" dirty="0" smtClean="0"/>
              <a:t>للضمائر تقسيمات كثيرة بحسب معيار التقسيم :</a:t>
            </a:r>
          </a:p>
          <a:p>
            <a:pPr rtl="1"/>
            <a:r>
              <a:rPr lang="ar-SA" b="1" u="sng" dirty="0" smtClean="0"/>
              <a:t>أولاً: الضمير المنفصل</a:t>
            </a:r>
            <a:r>
              <a:rPr lang="ar-SA" dirty="0" smtClean="0"/>
              <a:t>.</a:t>
            </a:r>
          </a:p>
          <a:p>
            <a:pPr rtl="1"/>
            <a:r>
              <a:rPr lang="ar-SA" dirty="0" smtClean="0"/>
              <a:t>وهو الضمير المنفصل عمّا قبله لفظاً وخطاً، والضمائر المنفصلة هي: أ. ضمائر الرفع</a:t>
            </a:r>
          </a:p>
          <a:p>
            <a:pPr rtl="1"/>
            <a:r>
              <a:rPr lang="ar-SA" dirty="0" smtClean="0"/>
              <a:t>للمتكلم: أنا ونحن.</a:t>
            </a:r>
          </a:p>
          <a:p>
            <a:pPr rtl="1"/>
            <a:r>
              <a:rPr lang="ar-SA" dirty="0" smtClean="0"/>
              <a:t>للمخاطب: أنت، وأنتما(للمذكر والمؤنث)، وأنتم، وأنتِ، وأنتنّ.</a:t>
            </a:r>
          </a:p>
          <a:p>
            <a:pPr rtl="1"/>
            <a:r>
              <a:rPr lang="ar-SA" dirty="0" smtClean="0"/>
              <a:t>للغائب: هو، وهما(للمذكر والمؤنث)، وهو، وهي، وهنّ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الضمير المنفصل</a:t>
            </a:r>
            <a:endParaRPr lang="ar-SA" dirty="0"/>
          </a:p>
        </p:txBody>
      </p:sp>
      <p:sp>
        <p:nvSpPr>
          <p:cNvPr id="3" name="Content Placeholder 2"/>
          <p:cNvSpPr>
            <a:spLocks noGrp="1"/>
          </p:cNvSpPr>
          <p:nvPr>
            <p:ph idx="1"/>
          </p:nvPr>
        </p:nvSpPr>
        <p:spPr/>
        <p:txBody>
          <a:bodyPr/>
          <a:lstStyle/>
          <a:p>
            <a:r>
              <a:rPr lang="ar-SA" dirty="0" smtClean="0"/>
              <a:t>ب. ضمائر النصب: وهي:</a:t>
            </a:r>
          </a:p>
          <a:p>
            <a:r>
              <a:rPr lang="ar-SA" dirty="0" smtClean="0"/>
              <a:t>للمتكلم: إياي، وإيانا.</a:t>
            </a:r>
          </a:p>
          <a:p>
            <a:r>
              <a:rPr lang="ar-SA" dirty="0" smtClean="0"/>
              <a:t>للمخاطب: إياكَ، وإياكما، وإياكم، وإياكِ وإياكنّ.</a:t>
            </a:r>
          </a:p>
          <a:p>
            <a:r>
              <a:rPr lang="ar-SA" dirty="0" smtClean="0"/>
              <a:t>للغائب: إياه، وإياهما، وإياهم، وإياها، وإياهنّ.</a:t>
            </a:r>
          </a:p>
          <a:p>
            <a:r>
              <a:rPr lang="ar-SA" dirty="0" smtClean="0"/>
              <a:t>فكل هذه الضمائر مبنية بعضها مبني على السكون مثل: أنا وإيانا.</a:t>
            </a:r>
          </a:p>
          <a:p>
            <a:r>
              <a:rPr lang="ar-SA" dirty="0" smtClean="0"/>
              <a:t>وبعضها مبني على الضم مثل: نحنُ، وبعضها على الكسر مثل: أنتِ وإياكِ، وبعضها على الفتح مثل: أنتَ وإياكَ.</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 ثانياً: الضمير المتّصل</a:t>
            </a:r>
            <a:endParaRPr lang="ar-SA" dirty="0"/>
          </a:p>
        </p:txBody>
      </p:sp>
      <p:sp>
        <p:nvSpPr>
          <p:cNvPr id="3" name="Content Placeholder 2"/>
          <p:cNvSpPr>
            <a:spLocks noGrp="1"/>
          </p:cNvSpPr>
          <p:nvPr>
            <p:ph idx="1"/>
          </p:nvPr>
        </p:nvSpPr>
        <p:spPr/>
        <p:txBody>
          <a:bodyPr/>
          <a:lstStyle/>
          <a:p>
            <a:r>
              <a:rPr lang="ar-SA" sz="2800" dirty="0" smtClean="0"/>
              <a:t>وهو الضمير المتصل بما قبله لفظاً وخطاً والضمائر المتصلة هي:</a:t>
            </a:r>
          </a:p>
          <a:p>
            <a:r>
              <a:rPr lang="ar-SA" sz="2800" dirty="0" smtClean="0"/>
              <a:t>تاء المتكلم: فهمْ</a:t>
            </a:r>
            <a:r>
              <a:rPr lang="ar-SA" sz="2800" dirty="0" smtClean="0">
                <a:solidFill>
                  <a:srgbClr val="FF0000"/>
                </a:solidFill>
              </a:rPr>
              <a:t>تُ</a:t>
            </a:r>
            <a:r>
              <a:rPr lang="ar-SA" sz="2800" dirty="0" smtClean="0"/>
              <a:t> الدرسَ.</a:t>
            </a:r>
          </a:p>
          <a:p>
            <a:r>
              <a:rPr lang="ar-SA" sz="2800" dirty="0" smtClean="0"/>
              <a:t>تاء المخاطب: فهمْ</a:t>
            </a:r>
            <a:r>
              <a:rPr lang="ar-SA" sz="2800" dirty="0" smtClean="0">
                <a:solidFill>
                  <a:srgbClr val="FF0000"/>
                </a:solidFill>
              </a:rPr>
              <a:t>تَ</a:t>
            </a:r>
            <a:r>
              <a:rPr lang="ar-SA" sz="2800" dirty="0" smtClean="0"/>
              <a:t> الدرسَ، وتأنيثها وتثنيتها وجمعها.</a:t>
            </a:r>
          </a:p>
          <a:p>
            <a:r>
              <a:rPr lang="ar-SA" sz="2800" dirty="0" smtClean="0"/>
              <a:t>نا المتكلمين: فهمْ</a:t>
            </a:r>
            <a:r>
              <a:rPr lang="ar-SA" sz="2800" dirty="0" smtClean="0">
                <a:solidFill>
                  <a:srgbClr val="FF0000"/>
                </a:solidFill>
              </a:rPr>
              <a:t>نا</a:t>
            </a:r>
            <a:r>
              <a:rPr lang="ar-SA" sz="2800" dirty="0" smtClean="0"/>
              <a:t> الدرسَ.</a:t>
            </a:r>
          </a:p>
          <a:p>
            <a:r>
              <a:rPr lang="ar-SA" sz="2800" dirty="0" smtClean="0"/>
              <a:t>يا المتكلم: زارن</a:t>
            </a:r>
            <a:r>
              <a:rPr lang="ar-SA" sz="2800" dirty="0" smtClean="0">
                <a:solidFill>
                  <a:srgbClr val="FF0000"/>
                </a:solidFill>
              </a:rPr>
              <a:t>ي</a:t>
            </a:r>
            <a:r>
              <a:rPr lang="ar-SA" sz="2800" dirty="0" smtClean="0"/>
              <a:t> صديقي، هذا كتاب</a:t>
            </a:r>
            <a:r>
              <a:rPr lang="ar-SA" sz="2800" dirty="0" smtClean="0">
                <a:solidFill>
                  <a:srgbClr val="FF0000"/>
                </a:solidFill>
              </a:rPr>
              <a:t>ي</a:t>
            </a:r>
            <a:r>
              <a:rPr lang="ar-SA" sz="2800" dirty="0" smtClean="0"/>
              <a:t>.</a:t>
            </a:r>
          </a:p>
          <a:p>
            <a:r>
              <a:rPr lang="ar-SA" sz="2800" dirty="0" smtClean="0"/>
              <a:t>كاف المخاطب والمخاطبة: هل زار</a:t>
            </a:r>
            <a:r>
              <a:rPr lang="ar-SA" sz="2800" dirty="0" smtClean="0">
                <a:solidFill>
                  <a:srgbClr val="FF0000"/>
                </a:solidFill>
              </a:rPr>
              <a:t>كَ</a:t>
            </a:r>
            <a:r>
              <a:rPr lang="ar-SA" sz="2800" dirty="0" smtClean="0"/>
              <a:t> أحد، هذا كتاب</a:t>
            </a:r>
            <a:r>
              <a:rPr lang="ar-SA" sz="2800" dirty="0" smtClean="0">
                <a:solidFill>
                  <a:srgbClr val="FF0000"/>
                </a:solidFill>
              </a:rPr>
              <a:t>كِ</a:t>
            </a:r>
            <a:r>
              <a:rPr lang="ar-SA" sz="2800" dirty="0" smtClean="0"/>
              <a:t>.</a:t>
            </a:r>
          </a:p>
          <a:p>
            <a:r>
              <a:rPr lang="ar-SA" sz="2800" dirty="0" smtClean="0"/>
              <a:t>ها الغائب: هذا كتابُ</a:t>
            </a:r>
            <a:r>
              <a:rPr lang="ar-SA" sz="2800" dirty="0" smtClean="0">
                <a:solidFill>
                  <a:srgbClr val="FF0000"/>
                </a:solidFill>
              </a:rPr>
              <a:t>ه</a:t>
            </a:r>
            <a:r>
              <a:rPr lang="ar-SA" sz="2800" dirty="0" smtClean="0"/>
              <a:t>، هل رأيتُ</a:t>
            </a:r>
            <a:r>
              <a:rPr lang="ar-SA" sz="2800" dirty="0" smtClean="0">
                <a:solidFill>
                  <a:srgbClr val="FF0000"/>
                </a:solidFill>
              </a:rPr>
              <a:t>ه</a:t>
            </a:r>
            <a:r>
              <a:rPr lang="ar-SA" sz="2800" dirty="0" smtClean="0"/>
              <a:t>، وتأنيثها وتثنيتها وجمعها.</a:t>
            </a:r>
          </a:p>
          <a:p>
            <a:r>
              <a:rPr lang="ar-SA" sz="2800" dirty="0" smtClean="0"/>
              <a:t>واو الجماعة: إنهم يكتب</a:t>
            </a:r>
            <a:r>
              <a:rPr lang="ar-SA" sz="2800" dirty="0" smtClean="0">
                <a:solidFill>
                  <a:srgbClr val="FF0000"/>
                </a:solidFill>
              </a:rPr>
              <a:t>و</a:t>
            </a:r>
            <a:r>
              <a:rPr lang="ar-SA" sz="2800" dirty="0" smtClean="0"/>
              <a:t>ن.</a:t>
            </a:r>
          </a:p>
          <a:p>
            <a:r>
              <a:rPr lang="ar-SA" sz="2800" dirty="0" smtClean="0"/>
              <a:t>ألف الاثنين: إنهما يكتب</a:t>
            </a:r>
            <a:r>
              <a:rPr lang="ar-SA" sz="2800" dirty="0" smtClean="0">
                <a:solidFill>
                  <a:srgbClr val="FF0000"/>
                </a:solidFill>
              </a:rPr>
              <a:t>ا</a:t>
            </a:r>
            <a:r>
              <a:rPr lang="ar-SA" sz="2800" dirty="0" smtClean="0"/>
              <a:t>ن بعدما سمع</a:t>
            </a:r>
            <a:r>
              <a:rPr lang="ar-SA" sz="2800" dirty="0" smtClean="0">
                <a:solidFill>
                  <a:srgbClr val="FF0000"/>
                </a:solidFill>
              </a:rPr>
              <a:t>ا</a:t>
            </a:r>
            <a:r>
              <a:rPr lang="ar-SA" sz="2800" dirty="0" smtClean="0"/>
              <a:t>.</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تطبيقات على الضمائر المتصلة والمنفصلة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6" name="Content Placeholder 5"/>
          <p:cNvSpPr>
            <a:spLocks noGrp="1"/>
          </p:cNvSpPr>
          <p:nvPr>
            <p:ph idx="1"/>
          </p:nvPr>
        </p:nvSpPr>
        <p:spPr/>
        <p:txBody>
          <a:bodyPr/>
          <a:lstStyle/>
          <a:p>
            <a:r>
              <a:rPr lang="ar-SA" sz="3000" dirty="0" smtClean="0"/>
              <a:t>قال تعالى:“وإنّ منهم لفريقاً يلوونَ ألسنتَهم بالكتابِ لتحسبوه من الكتابِ ويقولون هو من عندِ الله وما هو من عند الله ويقولونَ على اللهِ الكذبَ وهم يعلمون“</a:t>
            </a:r>
          </a:p>
          <a:p>
            <a:r>
              <a:rPr lang="ar-SA" sz="3000" dirty="0" smtClean="0"/>
              <a:t>استخرج من الآية الكريمة خمسة ضمائر مختلفة الإعراب ثم أعربها.</a:t>
            </a:r>
          </a:p>
          <a:p>
            <a:pPr marL="514350" indent="-514350" algn="just" rtl="1">
              <a:buAutoNum type="arabicPeriod"/>
            </a:pPr>
            <a:r>
              <a:rPr lang="ar-SA" sz="3000" dirty="0" smtClean="0"/>
              <a:t>هم في(منهم) ضميرمتصل مبني في محل جر بحرف الجر.</a:t>
            </a:r>
          </a:p>
          <a:p>
            <a:pPr marL="514350" indent="-514350" algn="just" rtl="1">
              <a:buAutoNum type="arabicPeriod"/>
            </a:pPr>
            <a:r>
              <a:rPr lang="ar-SA" sz="3000" dirty="0" smtClean="0"/>
              <a:t>الواو في (يلوون) ضمير متصل مبني في محل رفع فاعل.</a:t>
            </a:r>
          </a:p>
          <a:p>
            <a:pPr marL="514350" indent="-514350" algn="just" rtl="1">
              <a:buAutoNum type="arabicPeriod"/>
            </a:pPr>
            <a:r>
              <a:rPr lang="ar-SA" sz="3000" dirty="0" smtClean="0"/>
              <a:t>هم في (ألسنتهم) ضمير متصل مبني في محل جر بالإضافة.</a:t>
            </a:r>
          </a:p>
          <a:p>
            <a:pPr marL="514350" indent="-514350" algn="just" rtl="1">
              <a:buAutoNum type="arabicPeriod"/>
            </a:pPr>
            <a:r>
              <a:rPr lang="ar-SA" sz="3000" dirty="0" smtClean="0"/>
              <a:t>الهاء في(تحسبوه) ضمير متصل مبني في محل نصب مفعول به.</a:t>
            </a:r>
          </a:p>
          <a:p>
            <a:pPr marL="514350" indent="-514350" algn="just" rtl="1">
              <a:buAutoNum type="arabicPeriod"/>
            </a:pPr>
            <a:r>
              <a:rPr lang="ar-SA" sz="3000" dirty="0" smtClean="0"/>
              <a:t>هو: ضمير منفصل مبني في محل رفع مبتدأ.</a:t>
            </a:r>
          </a:p>
          <a:p>
            <a:pPr marL="514350" indent="-514350">
              <a:buAutoNum type="arabicPeriod"/>
            </a:pPr>
            <a:endParaRPr lang="ar-SA"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ثالثاً: الضمير المستتر</a:t>
            </a:r>
            <a:endParaRPr lang="ar-SA" dirty="0"/>
          </a:p>
        </p:txBody>
      </p:sp>
      <p:sp>
        <p:nvSpPr>
          <p:cNvPr id="3" name="Content Placeholder 2"/>
          <p:cNvSpPr>
            <a:spLocks noGrp="1"/>
          </p:cNvSpPr>
          <p:nvPr>
            <p:ph idx="1"/>
          </p:nvPr>
        </p:nvSpPr>
        <p:spPr/>
        <p:txBody>
          <a:bodyPr/>
          <a:lstStyle/>
          <a:p>
            <a:r>
              <a:rPr lang="ar-SA" sz="3000" dirty="0" smtClean="0"/>
              <a:t>وهو الضمير الذي لا يظهر خطاً ولا لفظاً، وقد يكون استتاره جائزاً وقد يكون واجباً.</a:t>
            </a:r>
          </a:p>
          <a:p>
            <a:r>
              <a:rPr lang="ar-SA" sz="3000" dirty="0" smtClean="0">
                <a:solidFill>
                  <a:srgbClr val="FF0000"/>
                </a:solidFill>
              </a:rPr>
              <a:t>*</a:t>
            </a:r>
            <a:r>
              <a:rPr lang="ar-SA" sz="3000" dirty="0" smtClean="0"/>
              <a:t>يستتر الضمير جوازاً إذا كان ضميراً لغائب مثل:</a:t>
            </a:r>
          </a:p>
          <a:p>
            <a:r>
              <a:rPr lang="ar-SA" sz="3000" dirty="0" smtClean="0"/>
              <a:t>جاء الطالبُ يحملُ كتبه.</a:t>
            </a:r>
          </a:p>
          <a:p>
            <a:r>
              <a:rPr lang="ar-SA" sz="3000" dirty="0" smtClean="0"/>
              <a:t>ففي الفعل (يحمل) ضمير مستتر تقديره هو يعود على الطالب وهو في محل رفع فاعل.</a:t>
            </a:r>
          </a:p>
          <a:p>
            <a:r>
              <a:rPr lang="ar-SA" sz="3000" dirty="0" smtClean="0">
                <a:solidFill>
                  <a:srgbClr val="FF0000"/>
                </a:solidFill>
              </a:rPr>
              <a:t>*</a:t>
            </a:r>
            <a:r>
              <a:rPr lang="ar-SA" sz="3000" dirty="0" smtClean="0"/>
              <a:t>يستتر الضمير وجوباً إذا كان للمتكلم والفعل مضارع، مثل:</a:t>
            </a:r>
          </a:p>
          <a:p>
            <a:r>
              <a:rPr lang="ar-SA" sz="3000" dirty="0" smtClean="0"/>
              <a:t>أحب وطني، ففاعل أحب ضمير مستتر تقديره أنا.</a:t>
            </a:r>
          </a:p>
          <a:p>
            <a:r>
              <a:rPr lang="ar-SA" sz="3000" dirty="0" smtClean="0"/>
              <a:t>نحب وطننا، ففاعل نحب ضمير مستتر تقديره نحن</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الضمير المستتر</a:t>
            </a:r>
            <a:endParaRPr lang="ar-SA" dirty="0"/>
          </a:p>
        </p:txBody>
      </p:sp>
      <p:sp>
        <p:nvSpPr>
          <p:cNvPr id="3" name="Content Placeholder 2"/>
          <p:cNvSpPr>
            <a:spLocks noGrp="1"/>
          </p:cNvSpPr>
          <p:nvPr>
            <p:ph idx="1"/>
          </p:nvPr>
        </p:nvSpPr>
        <p:spPr/>
        <p:txBody>
          <a:bodyPr/>
          <a:lstStyle/>
          <a:p>
            <a:pPr algn="just" rtl="1"/>
            <a:r>
              <a:rPr lang="ar-SA" dirty="0" smtClean="0">
                <a:solidFill>
                  <a:srgbClr val="FF0000"/>
                </a:solidFill>
              </a:rPr>
              <a:t>*</a:t>
            </a:r>
            <a:r>
              <a:rPr lang="ar-SA" dirty="0" smtClean="0"/>
              <a:t> كما يستتر وجوباً إذا كان الفعل أمراً والمخاطب مفرداً مذكراً، مثل:</a:t>
            </a:r>
          </a:p>
          <a:p>
            <a:pPr algn="just" rtl="1"/>
            <a:r>
              <a:rPr lang="ar-SA" dirty="0" smtClean="0">
                <a:solidFill>
                  <a:srgbClr val="00B0F0"/>
                </a:solidFill>
              </a:rPr>
              <a:t>اسعَ إلى الخير</a:t>
            </a:r>
            <a:r>
              <a:rPr lang="ar-SA" dirty="0" smtClean="0"/>
              <a:t>، ففاعل (اسع) ضمير مستتر تقديره أنت.</a:t>
            </a:r>
          </a:p>
          <a:p>
            <a:endParaRPr lang="en-US" i="1" u="sng" dirty="0" smtClean="0">
              <a:solidFill>
                <a:srgbClr val="FF0000"/>
              </a:solidFill>
            </a:endParaRPr>
          </a:p>
          <a:p>
            <a:r>
              <a:rPr lang="ar-SA" i="1" u="sng" dirty="0" smtClean="0">
                <a:solidFill>
                  <a:srgbClr val="FF0000"/>
                </a:solidFill>
              </a:rPr>
              <a:t>وهناك مواقع فرعية يستتر فيها الضمير وجوباً عد إلى أحد كتب النحو وتعرف إليها وشارك زملاءك معلوماتك.</a:t>
            </a:r>
            <a:endParaRPr lang="ar-SA" i="1" u="sng"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تطبيقات على الضمير المستتر</a:t>
            </a:r>
            <a:br>
              <a:rPr lang="ar-SA" dirty="0" smtClean="0"/>
            </a:br>
            <a:endParaRPr lang="ar-SA" dirty="0"/>
          </a:p>
        </p:txBody>
      </p:sp>
      <p:sp>
        <p:nvSpPr>
          <p:cNvPr id="3" name="Content Placeholder 2"/>
          <p:cNvSpPr>
            <a:spLocks noGrp="1"/>
          </p:cNvSpPr>
          <p:nvPr>
            <p:ph idx="1"/>
          </p:nvPr>
        </p:nvSpPr>
        <p:spPr/>
        <p:txBody>
          <a:bodyPr/>
          <a:lstStyle/>
          <a:p>
            <a:r>
              <a:rPr lang="ar-SA" dirty="0" smtClean="0"/>
              <a:t>بين مواقع الضمير المستتر وأعربه في الآية التالية:</a:t>
            </a:r>
          </a:p>
          <a:p>
            <a:r>
              <a:rPr lang="ar-SA" dirty="0" smtClean="0"/>
              <a:t>”قل من حرّم زينةَ اللهِ التي أخرجَ لعبادِه والطيباتِ من الرزقِ قلْ هي للذينَ آمنوا في الحياةِ الدنيا خالصةً يومَ القيامةِ كذلك نفصّلُ الآياتِ لقوم يعلمون“</a:t>
            </a:r>
          </a:p>
          <a:p>
            <a:r>
              <a:rPr lang="ar-SA" dirty="0" smtClean="0"/>
              <a:t>1.حرّم: الفاعل ضمير مستتر تقديره هو يعود على (من)</a:t>
            </a:r>
          </a:p>
          <a:p>
            <a:r>
              <a:rPr lang="ar-SA" dirty="0" smtClean="0"/>
              <a:t>2. أخرجَ: الفاعل ضمير مستتر تقديره هو يعود على (الله)</a:t>
            </a:r>
          </a:p>
          <a:p>
            <a:r>
              <a:rPr lang="ar-SA" dirty="0" smtClean="0"/>
              <a:t>3. نفصّل: الفاعل ضمير مستتر تقديره نحن يعود على المتكلم وهو (الله).</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رابعاً: ضمير الفصل</a:t>
            </a:r>
            <a:endParaRPr lang="ar-SA" dirty="0"/>
          </a:p>
        </p:txBody>
      </p:sp>
      <p:sp>
        <p:nvSpPr>
          <p:cNvPr id="3" name="Content Placeholder 2"/>
          <p:cNvSpPr>
            <a:spLocks noGrp="1"/>
          </p:cNvSpPr>
          <p:nvPr>
            <p:ph idx="1"/>
          </p:nvPr>
        </p:nvSpPr>
        <p:spPr/>
        <p:txBody>
          <a:bodyPr/>
          <a:lstStyle/>
          <a:p>
            <a:r>
              <a:rPr lang="ar-SA" dirty="0" smtClean="0"/>
              <a:t>هو الضمير الذي يفصل بين ركنَيْ الجملة الاسمية: المبتدأ والخبر أو ما أصله مبتدأ وخبر مثل اسم كان وخبرها واسم إن وخبرها. ويعرب ضمير فصل لا محل له من الإعراب أو ضمير فصل في محل رفع مبتدأ.</a:t>
            </a:r>
          </a:p>
          <a:p>
            <a:r>
              <a:rPr lang="ar-SA" dirty="0" smtClean="0"/>
              <a:t>”إنّه هو التوابُ الرحيم“</a:t>
            </a:r>
          </a:p>
          <a:p>
            <a:r>
              <a:rPr lang="ar-SA" dirty="0" smtClean="0"/>
              <a:t>نلاحظ أن (هو) فصل بين اسم إن(الهاء) وخبرها(التواب) لذا فهو ضمير فصل لا محل له من الإعراب أو في محل رفع مبتدأ والتواب خبره والجملة الاسمية (هو التواب) في محل رفع خبر. إنّ.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ضمير الفصل</a:t>
            </a:r>
            <a:endParaRPr lang="ar-SA" dirty="0"/>
          </a:p>
        </p:txBody>
      </p:sp>
      <p:sp>
        <p:nvSpPr>
          <p:cNvPr id="3" name="Content Placeholder 2"/>
          <p:cNvSpPr>
            <a:spLocks noGrp="1"/>
          </p:cNvSpPr>
          <p:nvPr>
            <p:ph idx="1"/>
          </p:nvPr>
        </p:nvSpPr>
        <p:spPr/>
        <p:txBody>
          <a:bodyPr/>
          <a:lstStyle/>
          <a:p>
            <a:r>
              <a:rPr lang="ar-SA" dirty="0" smtClean="0"/>
              <a:t>قال تعالى:“فلمّا توفيتَني كنتَ أنتَ الرقيبَ عليهم“</a:t>
            </a:r>
          </a:p>
          <a:p>
            <a:r>
              <a:rPr lang="ar-SA" dirty="0" smtClean="0"/>
              <a:t>أنت: ضمير فصل مبني لا محل له من الإعراب، ولو كانت الآية برفع الرقيبُ لكان الضمير في محل رفع مبتدأ والرقيب خبره والجملة الاسمية(أنت الرقيب) في محل نصب خبر كان.</a:t>
            </a:r>
          </a:p>
          <a:p>
            <a:endParaRPr lang="en-US" dirty="0" smtClean="0"/>
          </a:p>
          <a:p>
            <a:r>
              <a:rPr lang="ar-SA" dirty="0" smtClean="0">
                <a:solidFill>
                  <a:srgbClr val="FF0000"/>
                </a:solidFill>
              </a:rPr>
              <a:t>انتبه: ضمير الفصل غير الضمير المنفصل</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خامساً: ضمير الشأن</a:t>
            </a:r>
            <a:endParaRPr lang="ar-SA" dirty="0"/>
          </a:p>
        </p:txBody>
      </p:sp>
      <p:sp>
        <p:nvSpPr>
          <p:cNvPr id="3" name="Content Placeholder 2"/>
          <p:cNvSpPr>
            <a:spLocks noGrp="1"/>
          </p:cNvSpPr>
          <p:nvPr>
            <p:ph idx="1"/>
          </p:nvPr>
        </p:nvSpPr>
        <p:spPr/>
        <p:txBody>
          <a:bodyPr/>
          <a:lstStyle/>
          <a:p>
            <a:r>
              <a:rPr lang="ar-SA" sz="3000" dirty="0" smtClean="0"/>
              <a:t>هو ضمير يعود على المعنى العام للجملة التي تلحقه ولا يعود على شيء مفرد، أي إنه يعود على الشأن أو القصة العامة للجملة لذا يسميه بعض النحاة ضمير القصة:</a:t>
            </a:r>
          </a:p>
          <a:p>
            <a:r>
              <a:rPr lang="ar-SA" sz="3000" dirty="0" smtClean="0">
                <a:solidFill>
                  <a:srgbClr val="FF0000"/>
                </a:solidFill>
              </a:rPr>
              <a:t>هي الحياة تعب</a:t>
            </a:r>
            <a:r>
              <a:rPr lang="ar-SA" sz="3000" dirty="0" smtClean="0"/>
              <a:t>.</a:t>
            </a:r>
          </a:p>
          <a:p>
            <a:r>
              <a:rPr lang="ar-SA" sz="3000" dirty="0" smtClean="0"/>
              <a:t>علام يعود الضمير هي؟ إنه يعود على هذا الشأن(الحياة تعب) لذا يسمى ضمير الشأن، وهو ضمير مبني في محل رفع مبتدأ والجملة الاسمية بعده(الحياة تعب) في محل رفع خبر.</a:t>
            </a:r>
          </a:p>
          <a:p>
            <a:r>
              <a:rPr lang="ar-SA" sz="3000" dirty="0" smtClean="0"/>
              <a:t>”إنه لا يفلح الظالمون“ إن حرف توكيد ونصب والهاء ضمير الشأن في محل نصب اسمها والجملة الفعلية(لا يفلح...)في محل رفع خبرها.</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 على الضمائر</a:t>
            </a:r>
            <a:endParaRPr lang="ar-SA" dirty="0"/>
          </a:p>
        </p:txBody>
      </p:sp>
      <p:sp>
        <p:nvSpPr>
          <p:cNvPr id="3" name="Content Placeholder 2"/>
          <p:cNvSpPr>
            <a:spLocks noGrp="1"/>
          </p:cNvSpPr>
          <p:nvPr>
            <p:ph idx="1"/>
          </p:nvPr>
        </p:nvSpPr>
        <p:spPr/>
        <p:txBody>
          <a:bodyPr/>
          <a:lstStyle/>
          <a:p>
            <a:r>
              <a:rPr lang="ar-SA" dirty="0" smtClean="0"/>
              <a:t>عدد الضمائر في قوله تعالي:“وإذ قلنا ادخلوا هذه القريةَ فكلوا منها حيثُ شئتم رغداً“ هو:</a:t>
            </a:r>
          </a:p>
          <a:p>
            <a:pPr marL="514350" indent="-514350" algn="just" rtl="1">
              <a:buFont typeface="+mj-cs"/>
              <a:buAutoNum type="arabic2Minus"/>
            </a:pPr>
            <a:r>
              <a:rPr lang="ar-SA" dirty="0" smtClean="0"/>
              <a:t>واحد.</a:t>
            </a:r>
          </a:p>
          <a:p>
            <a:pPr marL="514350" indent="-514350" algn="just" rtl="1">
              <a:buFont typeface="+mj-cs"/>
              <a:buAutoNum type="arabic2Minus"/>
            </a:pPr>
            <a:r>
              <a:rPr lang="ar-SA" dirty="0" smtClean="0"/>
              <a:t>اثنان.</a:t>
            </a:r>
          </a:p>
          <a:p>
            <a:pPr marL="514350" indent="-514350" algn="just" rtl="1">
              <a:buFont typeface="+mj-cs"/>
              <a:buAutoNum type="arabic2Minus"/>
            </a:pPr>
            <a:r>
              <a:rPr lang="ar-SA" dirty="0" smtClean="0"/>
              <a:t>ثلاثة.</a:t>
            </a:r>
          </a:p>
          <a:p>
            <a:pPr marL="514350" indent="-514350" algn="just" rtl="1">
              <a:buFont typeface="+mj-cs"/>
              <a:buAutoNum type="arabic2Minus"/>
            </a:pPr>
            <a:r>
              <a:rPr lang="ar-SA" smtClean="0"/>
              <a:t>خمسة.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
        <p:nvSpPr>
          <p:cNvPr id="5" name="Rectangle 4"/>
          <p:cNvSpPr/>
          <p:nvPr/>
        </p:nvSpPr>
        <p:spPr>
          <a:xfrm>
            <a:off x="7620000" y="4495800"/>
            <a:ext cx="17526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2. إعراب إياه في قوله تعالى:“بل </a:t>
            </a:r>
            <a:r>
              <a:rPr lang="ar-SA" dirty="0" smtClean="0">
                <a:solidFill>
                  <a:srgbClr val="FF0000"/>
                </a:solidFill>
              </a:rPr>
              <a:t>إيّاه</a:t>
            </a:r>
            <a:r>
              <a:rPr lang="ar-SA" dirty="0" smtClean="0"/>
              <a:t> تدعون“</a:t>
            </a:r>
          </a:p>
          <a:p>
            <a:pPr marL="514350" indent="-514350" algn="just" rtl="1">
              <a:buFont typeface="+mj-cs"/>
              <a:buAutoNum type="arabic2Minus"/>
            </a:pPr>
            <a:r>
              <a:rPr lang="ar-SA" dirty="0" smtClean="0"/>
              <a:t>ضمير منفصل في محل نصب مفعول به.</a:t>
            </a:r>
          </a:p>
          <a:p>
            <a:pPr marL="514350" indent="-514350" algn="just" rtl="1">
              <a:buFont typeface="+mj-cs"/>
              <a:buAutoNum type="arabic2Minus"/>
            </a:pPr>
            <a:r>
              <a:rPr lang="ar-SA" dirty="0" smtClean="0"/>
              <a:t>ضمير منفصل في محل رفع فاعل.</a:t>
            </a:r>
          </a:p>
          <a:p>
            <a:pPr marL="514350" indent="-514350" algn="just" rtl="1">
              <a:buFont typeface="+mj-cs"/>
              <a:buAutoNum type="arabic2Minus"/>
            </a:pPr>
            <a:r>
              <a:rPr lang="ar-SA" dirty="0" smtClean="0"/>
              <a:t>ضمير متصل في محل نصب مفعول به.</a:t>
            </a:r>
          </a:p>
          <a:p>
            <a:pPr marL="514350" indent="-514350" algn="just" rtl="1">
              <a:buFont typeface="+mj-cs"/>
              <a:buAutoNum type="arabic2Minus"/>
            </a:pPr>
            <a:r>
              <a:rPr lang="ar-SA" dirty="0" smtClean="0"/>
              <a:t>ضمير متصل في محل رفع فاعل.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Rectangle 4"/>
          <p:cNvSpPr/>
          <p:nvPr/>
        </p:nvSpPr>
        <p:spPr>
          <a:xfrm>
            <a:off x="3505200" y="2133600"/>
            <a:ext cx="58674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3. أنت في قوله تعالى:“إنك أنت العليم الحكيم“:</a:t>
            </a:r>
          </a:p>
          <a:p>
            <a:pPr marL="514350" indent="-514350" algn="just" rtl="1">
              <a:buFont typeface="+mj-cs"/>
              <a:buAutoNum type="arabic2Minus"/>
            </a:pPr>
            <a:r>
              <a:rPr lang="ar-SA" dirty="0" smtClean="0"/>
              <a:t>ضمير شأن.</a:t>
            </a:r>
          </a:p>
          <a:p>
            <a:pPr marL="514350" indent="-514350" algn="just" rtl="1">
              <a:buFont typeface="+mj-cs"/>
              <a:buAutoNum type="arabic2Minus"/>
            </a:pPr>
            <a:r>
              <a:rPr lang="ar-SA" dirty="0" smtClean="0"/>
              <a:t>ضمير متصل.</a:t>
            </a:r>
          </a:p>
          <a:p>
            <a:pPr marL="514350" indent="-514350" algn="just" rtl="1">
              <a:buFont typeface="+mj-cs"/>
              <a:buAutoNum type="arabic2Minus"/>
            </a:pPr>
            <a:r>
              <a:rPr lang="ar-SA" dirty="0" smtClean="0"/>
              <a:t>ضمير مستتر.</a:t>
            </a:r>
          </a:p>
          <a:p>
            <a:pPr marL="514350" indent="-514350" algn="just" rtl="1">
              <a:buFont typeface="+mj-cs"/>
              <a:buAutoNum type="arabic2Minus"/>
            </a:pPr>
            <a:r>
              <a:rPr lang="ar-SA" dirty="0" smtClean="0"/>
              <a:t>ضمير فصل.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5" name="Rectangle 4"/>
          <p:cNvSpPr/>
          <p:nvPr/>
        </p:nvSpPr>
        <p:spPr>
          <a:xfrm>
            <a:off x="7162800" y="38862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4. ”قل هو الله أحد“ هو ضمير شأن مبني في محل:</a:t>
            </a:r>
          </a:p>
          <a:p>
            <a:pPr marL="514350" indent="-514350" algn="just" rtl="1">
              <a:buFont typeface="+mj-cs"/>
              <a:buAutoNum type="arabic2Minus"/>
            </a:pPr>
            <a:r>
              <a:rPr lang="ar-SA" dirty="0" smtClean="0"/>
              <a:t>رفع فاعل.</a:t>
            </a:r>
          </a:p>
          <a:p>
            <a:pPr marL="514350" indent="-514350" algn="just" rtl="1">
              <a:buFont typeface="+mj-cs"/>
              <a:buAutoNum type="arabic2Minus"/>
            </a:pPr>
            <a:r>
              <a:rPr lang="ar-SA" dirty="0" smtClean="0"/>
              <a:t>رفع مبتدأ.</a:t>
            </a:r>
          </a:p>
          <a:p>
            <a:pPr marL="514350" indent="-514350" algn="just" rtl="1">
              <a:buFont typeface="+mj-cs"/>
              <a:buAutoNum type="arabic2Minus"/>
            </a:pPr>
            <a:r>
              <a:rPr lang="ar-SA" dirty="0" smtClean="0"/>
              <a:t>رفع خبر.</a:t>
            </a:r>
          </a:p>
          <a:p>
            <a:pPr marL="514350" indent="-514350" algn="just" rtl="1">
              <a:buFont typeface="+mj-cs"/>
              <a:buAutoNum type="arabic2Minus"/>
            </a:pPr>
            <a:r>
              <a:rPr lang="ar-SA" dirty="0" smtClean="0"/>
              <a:t>نصب مفعول به للفعل قل.</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
        <p:nvSpPr>
          <p:cNvPr id="5" name="Rectangle 4"/>
          <p:cNvSpPr/>
          <p:nvPr/>
        </p:nvSpPr>
        <p:spPr>
          <a:xfrm>
            <a:off x="7162800" y="27432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تدريبات</a:t>
            </a:r>
            <a:endParaRPr lang="ar-SA" dirty="0"/>
          </a:p>
        </p:txBody>
      </p:sp>
      <p:sp>
        <p:nvSpPr>
          <p:cNvPr id="3" name="Content Placeholder 2"/>
          <p:cNvSpPr>
            <a:spLocks noGrp="1"/>
          </p:cNvSpPr>
          <p:nvPr>
            <p:ph idx="1"/>
          </p:nvPr>
        </p:nvSpPr>
        <p:spPr/>
        <p:txBody>
          <a:bodyPr/>
          <a:lstStyle/>
          <a:p>
            <a:r>
              <a:rPr lang="ar-SA" dirty="0" smtClean="0"/>
              <a:t>5. ”نحن نقصُّ عليك نبأهم“ الكاف في (عليك) ضمير متصل :</a:t>
            </a:r>
          </a:p>
          <a:p>
            <a:pPr marL="514350" indent="-514350" algn="just" rtl="1">
              <a:buFont typeface="+mj-cs"/>
              <a:buAutoNum type="arabic2Minus"/>
            </a:pPr>
            <a:r>
              <a:rPr lang="ar-SA" dirty="0" smtClean="0"/>
              <a:t>في محل جر.</a:t>
            </a:r>
          </a:p>
          <a:p>
            <a:pPr marL="514350" indent="-514350" algn="just" rtl="1">
              <a:buFont typeface="+mj-cs"/>
              <a:buAutoNum type="arabic2Minus"/>
            </a:pPr>
            <a:r>
              <a:rPr lang="ar-SA" dirty="0" smtClean="0"/>
              <a:t>في محل رفع.</a:t>
            </a:r>
          </a:p>
          <a:p>
            <a:pPr marL="514350" indent="-514350" algn="just" rtl="1">
              <a:buFont typeface="+mj-cs"/>
              <a:buAutoNum type="arabic2Minus"/>
            </a:pPr>
            <a:r>
              <a:rPr lang="ar-SA" dirty="0" smtClean="0"/>
              <a:t>في محل نصب.</a:t>
            </a:r>
          </a:p>
          <a:p>
            <a:pPr marL="514350" indent="-514350" algn="just" rtl="1">
              <a:buFont typeface="+mj-cs"/>
              <a:buAutoNum type="arabic2Minus"/>
            </a:pPr>
            <a:r>
              <a:rPr lang="ar-SA" dirty="0" smtClean="0"/>
              <a:t>لا محل له من الإعراب.</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
        <p:nvSpPr>
          <p:cNvPr id="5" name="Rectangle 4"/>
          <p:cNvSpPr/>
          <p:nvPr/>
        </p:nvSpPr>
        <p:spPr>
          <a:xfrm>
            <a:off x="7162800" y="2133600"/>
            <a:ext cx="2209800" cy="685800"/>
          </a:xfrm>
          <a:prstGeom prst="rect">
            <a:avLst/>
          </a:prstGeom>
          <a:noFill/>
          <a:scene3d>
            <a:camera prst="orthographicFront"/>
            <a:lightRig rig="threePt" dir="t"/>
          </a:scene3d>
          <a:sp3d extrusionH="76200" contourW="12700">
            <a:extrusionClr>
              <a:srgbClr val="FF0000"/>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sz="3000" dirty="0" smtClean="0"/>
              <a:t>هي أسماء تستعمل للإشارة إلى شيء موجود حاضر أمام المشير حقيقة أو تقديراً، وهي:</a:t>
            </a:r>
          </a:p>
          <a:p>
            <a:r>
              <a:rPr lang="ar-SA" sz="3000" dirty="0" smtClean="0"/>
              <a:t>ذا: للمفرد المذكر وقد تدخل عليه ها التنبيه فيصير هذا.</a:t>
            </a:r>
          </a:p>
          <a:p>
            <a:r>
              <a:rPr lang="ar-SA" sz="3000" dirty="0" smtClean="0"/>
              <a:t>ذه وته: للمفرد المؤنث وقد تدخل عليهما ها التنبيه فيصيران هذه وهاته</a:t>
            </a:r>
          </a:p>
          <a:p>
            <a:r>
              <a:rPr lang="ar-SA" sz="3000" dirty="0" smtClean="0"/>
              <a:t>ذان: للمثنى المذكر وقد تدخل عليها ها التنبيه فتصيرهذان(و</a:t>
            </a:r>
            <a:r>
              <a:rPr lang="ar-SA" sz="3000" dirty="0" smtClean="0">
                <a:solidFill>
                  <a:srgbClr val="FF0000"/>
                </a:solidFill>
              </a:rPr>
              <a:t>هو معرب</a:t>
            </a:r>
            <a:r>
              <a:rPr lang="ar-SA" sz="3000" dirty="0" smtClean="0"/>
              <a:t>)</a:t>
            </a:r>
          </a:p>
          <a:p>
            <a:r>
              <a:rPr lang="ar-SA" sz="3000" dirty="0" smtClean="0"/>
              <a:t>تان: للمثنى المؤنث وقد تدخلها ها التنبيه فتصير هاتان(و</a:t>
            </a:r>
            <a:r>
              <a:rPr lang="ar-SA" sz="3000" dirty="0" smtClean="0">
                <a:solidFill>
                  <a:srgbClr val="FF0000"/>
                </a:solidFill>
              </a:rPr>
              <a:t>هو معرب</a:t>
            </a:r>
            <a:r>
              <a:rPr lang="ar-SA" sz="3000" dirty="0" smtClean="0"/>
              <a:t>)</a:t>
            </a:r>
          </a:p>
          <a:p>
            <a:r>
              <a:rPr lang="ar-SA" sz="3000" dirty="0" smtClean="0"/>
              <a:t>أولاء: للجمع المذكر والمؤنث+ها التنبيه تصير هؤلاء.</a:t>
            </a:r>
          </a:p>
          <a:p>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dirty="0" smtClean="0"/>
              <a:t>قد تدخل لام البعد وكاف الخطاب على اسم الإشاره:</a:t>
            </a:r>
          </a:p>
          <a:p>
            <a:r>
              <a:rPr lang="ar-SA" dirty="0" smtClean="0"/>
              <a:t>ذا+لام البعد+كاف الخطاب= ذلك.</a:t>
            </a:r>
          </a:p>
          <a:p>
            <a:r>
              <a:rPr lang="ar-SA" dirty="0" smtClean="0"/>
              <a:t>تا+لام البعد+كاف الخطاب= تلك.</a:t>
            </a:r>
          </a:p>
          <a:p>
            <a:r>
              <a:rPr lang="ar-SA" dirty="0" smtClean="0"/>
              <a:t>”</a:t>
            </a:r>
            <a:r>
              <a:rPr lang="ar-SA" dirty="0" smtClean="0">
                <a:solidFill>
                  <a:srgbClr val="FF0000"/>
                </a:solidFill>
              </a:rPr>
              <a:t>تلك</a:t>
            </a:r>
            <a:r>
              <a:rPr lang="ar-SA" dirty="0" smtClean="0"/>
              <a:t> أمة  قد خلت“</a:t>
            </a:r>
          </a:p>
          <a:p>
            <a:r>
              <a:rPr lang="ar-SA" dirty="0" smtClean="0"/>
              <a:t>تِ: اسم إشارة مبني على الكسر في محل رفع مبتدأ.</a:t>
            </a:r>
          </a:p>
          <a:p>
            <a:r>
              <a:rPr lang="ar-SA" dirty="0" smtClean="0"/>
              <a:t>اللام للبعد والكاف حرف خطاب لا محل لهما من الإعراب.</a:t>
            </a:r>
          </a:p>
          <a:p>
            <a:r>
              <a:rPr lang="ar-SA" dirty="0" smtClean="0"/>
              <a:t>أمةٌ: خبر مرفوع وعلامة رفعه الضمة</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أسماء الإشارة</a:t>
            </a:r>
            <a:endParaRPr lang="ar-SA" dirty="0"/>
          </a:p>
        </p:txBody>
      </p:sp>
      <p:sp>
        <p:nvSpPr>
          <p:cNvPr id="3" name="Content Placeholder 2"/>
          <p:cNvSpPr>
            <a:spLocks noGrp="1"/>
          </p:cNvSpPr>
          <p:nvPr>
            <p:ph idx="1"/>
          </p:nvPr>
        </p:nvSpPr>
        <p:spPr/>
        <p:txBody>
          <a:bodyPr/>
          <a:lstStyle/>
          <a:p>
            <a:r>
              <a:rPr lang="ar-SA" sz="4400" b="1" dirty="0" smtClean="0">
                <a:solidFill>
                  <a:srgbClr val="FF0000"/>
                </a:solidFill>
              </a:rPr>
              <a:t>تنبيه هام</a:t>
            </a:r>
            <a:r>
              <a:rPr lang="ar-SA" dirty="0" smtClean="0"/>
              <a:t>: نحن نتكلم عن المبنيات وأسماء الإشارة من المبنيات ما عدا ما دل على المثنى(ذان وتان) فهما معربان ويعربان إعراب المثني رفعاً بالألف ونصبا وجراً بالياء.</a:t>
            </a:r>
          </a:p>
          <a:p>
            <a:r>
              <a:rPr lang="ar-SA" dirty="0" smtClean="0"/>
              <a:t>”</a:t>
            </a:r>
            <a:r>
              <a:rPr lang="ar-SA" dirty="0" smtClean="0">
                <a:solidFill>
                  <a:srgbClr val="FF0000"/>
                </a:solidFill>
              </a:rPr>
              <a:t>هذان</a:t>
            </a:r>
            <a:r>
              <a:rPr lang="ar-SA" dirty="0" smtClean="0"/>
              <a:t> خصمان اختصموا في ربهم“</a:t>
            </a:r>
          </a:p>
          <a:p>
            <a:r>
              <a:rPr lang="ar-SA" dirty="0" smtClean="0">
                <a:solidFill>
                  <a:srgbClr val="FF0000"/>
                </a:solidFill>
              </a:rPr>
              <a:t>مبتدأ مرفوع وعلامة رفعه الألف لأنه ملحق بالمثنى.</a:t>
            </a:r>
            <a:endParaRPr lang="ar-SA" dirty="0">
              <a:solidFill>
                <a:srgbClr val="FF0000"/>
              </a:solidFill>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تابع أسماء الإشارة</a:t>
            </a:r>
            <a:endParaRPr lang="ar-SA" dirty="0"/>
          </a:p>
        </p:txBody>
      </p:sp>
      <p:sp>
        <p:nvSpPr>
          <p:cNvPr id="3" name="Content Placeholder 2"/>
          <p:cNvSpPr>
            <a:spLocks noGrp="1"/>
          </p:cNvSpPr>
          <p:nvPr>
            <p:ph idx="1"/>
          </p:nvPr>
        </p:nvSpPr>
        <p:spPr/>
        <p:txBody>
          <a:bodyPr/>
          <a:lstStyle/>
          <a:p>
            <a:r>
              <a:rPr lang="ar-SA" dirty="0" smtClean="0"/>
              <a:t>الأفصح في كاف الخطاب أنها تؤنث وتثنى وتجمع بحسب المخاطب، فتقول: ذل</a:t>
            </a:r>
            <a:r>
              <a:rPr lang="ar-SA" dirty="0" smtClean="0">
                <a:solidFill>
                  <a:srgbClr val="FF0000"/>
                </a:solidFill>
              </a:rPr>
              <a:t>كَ</a:t>
            </a:r>
            <a:r>
              <a:rPr lang="ar-SA" dirty="0" smtClean="0"/>
              <a:t> قلمٌ يا محمد، وذل</a:t>
            </a:r>
            <a:r>
              <a:rPr lang="ar-SA" dirty="0" smtClean="0">
                <a:solidFill>
                  <a:srgbClr val="FF0000"/>
                </a:solidFill>
              </a:rPr>
              <a:t>كِ</a:t>
            </a:r>
            <a:r>
              <a:rPr lang="ar-SA" dirty="0" smtClean="0"/>
              <a:t> قلم يا فاطمة وذل</a:t>
            </a:r>
            <a:r>
              <a:rPr lang="ar-SA" dirty="0" smtClean="0">
                <a:solidFill>
                  <a:srgbClr val="FF0000"/>
                </a:solidFill>
              </a:rPr>
              <a:t>كما</a:t>
            </a:r>
            <a:r>
              <a:rPr lang="ar-SA" dirty="0" smtClean="0"/>
              <a:t> قلم أيها الولدان وذل</a:t>
            </a:r>
            <a:r>
              <a:rPr lang="ar-SA" dirty="0" smtClean="0">
                <a:solidFill>
                  <a:srgbClr val="FF0000"/>
                </a:solidFill>
              </a:rPr>
              <a:t>كم</a:t>
            </a:r>
            <a:r>
              <a:rPr lang="ar-SA" dirty="0" smtClean="0"/>
              <a:t> قلم أيها الأولاد وذل</a:t>
            </a:r>
            <a:r>
              <a:rPr lang="ar-SA" dirty="0" smtClean="0">
                <a:solidFill>
                  <a:srgbClr val="FF0000"/>
                </a:solidFill>
              </a:rPr>
              <a:t>كنّ</a:t>
            </a:r>
            <a:r>
              <a:rPr lang="ar-SA" dirty="0" smtClean="0"/>
              <a:t> قلم أيتها البنات.</a:t>
            </a:r>
          </a:p>
          <a:p>
            <a:r>
              <a:rPr lang="ar-SA" dirty="0" smtClean="0"/>
              <a:t>”كذل</a:t>
            </a:r>
            <a:r>
              <a:rPr lang="ar-SA" dirty="0" smtClean="0">
                <a:solidFill>
                  <a:srgbClr val="FF0000"/>
                </a:solidFill>
              </a:rPr>
              <a:t>كِ</a:t>
            </a:r>
            <a:r>
              <a:rPr lang="ar-SA" dirty="0" smtClean="0"/>
              <a:t> قال ربكِ“ المخاطب مؤنث(مريم)</a:t>
            </a:r>
          </a:p>
          <a:p>
            <a:r>
              <a:rPr lang="ar-SA" dirty="0" smtClean="0"/>
              <a:t>” وناداهما ربهما ألم أنهكما عن تل</a:t>
            </a:r>
            <a:r>
              <a:rPr lang="ar-SA" dirty="0" smtClean="0">
                <a:solidFill>
                  <a:srgbClr val="FF0000"/>
                </a:solidFill>
              </a:rPr>
              <a:t>كما</a:t>
            </a:r>
            <a:r>
              <a:rPr lang="ar-SA" dirty="0" smtClean="0"/>
              <a:t> الشجرة“ المخاطب مثنى(آدم وحواء)</a:t>
            </a:r>
          </a:p>
          <a:p>
            <a:r>
              <a:rPr lang="ar-SA" dirty="0" smtClean="0"/>
              <a:t>”ذل</a:t>
            </a:r>
            <a:r>
              <a:rPr lang="ar-SA" dirty="0" smtClean="0">
                <a:solidFill>
                  <a:srgbClr val="FF0000"/>
                </a:solidFill>
              </a:rPr>
              <a:t>كنّ</a:t>
            </a:r>
            <a:r>
              <a:rPr lang="ar-SA" dirty="0" smtClean="0"/>
              <a:t> الذي لمتنني فيه“ المخاطب جمع مؤنث(صاحبات يوسف)</a:t>
            </a:r>
          </a:p>
          <a:p>
            <a:r>
              <a:rPr lang="ar-SA" dirty="0" smtClean="0"/>
              <a:t>”ذل</a:t>
            </a:r>
            <a:r>
              <a:rPr lang="ar-SA" dirty="0" smtClean="0">
                <a:solidFill>
                  <a:srgbClr val="FF0000"/>
                </a:solidFill>
              </a:rPr>
              <a:t>كم</a:t>
            </a:r>
            <a:r>
              <a:rPr lang="ar-SA" dirty="0" smtClean="0"/>
              <a:t> وصاكم به“ المخاطب جمع مذكر(المسلمون)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1642</TotalTime>
  <Words>1439</Words>
  <Application>Microsoft Office PowerPoint</Application>
  <PresentationFormat>A4 Paper (210x297 mm)‎</PresentationFormat>
  <Paragraphs>171</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 </vt:lpstr>
      <vt:lpstr>عناصر المحاضرة</vt:lpstr>
      <vt:lpstr>مقدمة وتنبيه:</vt:lpstr>
      <vt:lpstr>الضمائر </vt:lpstr>
      <vt:lpstr>أنواع الضمائر</vt:lpstr>
      <vt:lpstr>تابع الضمير المنفصل</vt:lpstr>
      <vt:lpstr> ثانياً: الضمير المتّصل</vt:lpstr>
      <vt:lpstr>تطبيقات على الضمائر المتصلة والمنفصلة</vt:lpstr>
      <vt:lpstr>ثالثاً: الضمير المستتر</vt:lpstr>
      <vt:lpstr>تابع الضمير المستتر</vt:lpstr>
      <vt:lpstr>تطبيقات على الضمير المستتر </vt:lpstr>
      <vt:lpstr>رابعاً: ضمير الفصل</vt:lpstr>
      <vt:lpstr>تابع ضمير الفصل</vt:lpstr>
      <vt:lpstr>خامساً: ضمير الشأن</vt:lpstr>
      <vt:lpstr>تدريبات على الضمائر</vt:lpstr>
      <vt:lpstr>تدريبات</vt:lpstr>
      <vt:lpstr>تدريبات</vt:lpstr>
      <vt:lpstr>تدريبات</vt:lpstr>
      <vt:lpstr>تدريبات</vt:lpstr>
      <vt:lpstr>أسماء الإشارة</vt:lpstr>
      <vt:lpstr>أسماء الإشارة</vt:lpstr>
      <vt:lpstr>أسماء الإشارة</vt:lpstr>
      <vt:lpstr>تابع أسماء الإشارة</vt:lpstr>
      <vt:lpstr>الشريحة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103</cp:revision>
  <dcterms:created xsi:type="dcterms:W3CDTF">2009-10-14T19:14:34Z</dcterms:created>
  <dcterms:modified xsi:type="dcterms:W3CDTF">2010-10-25T07:34:40Z</dcterms:modified>
</cp:coreProperties>
</file>