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60">
  <p:sldMasterIdLst>
    <p:sldMasterId id="2147483648" r:id="rId1"/>
  </p:sldMasterIdLst>
  <p:notesMasterIdLst>
    <p:notesMasterId r:id="rId19"/>
  </p:notesMasterIdLst>
  <p:sldIdLst>
    <p:sldId id="256" r:id="rId2"/>
    <p:sldId id="292" r:id="rId3"/>
    <p:sldId id="325" r:id="rId4"/>
    <p:sldId id="337" r:id="rId5"/>
    <p:sldId id="338" r:id="rId6"/>
    <p:sldId id="339" r:id="rId7"/>
    <p:sldId id="340" r:id="rId8"/>
    <p:sldId id="341" r:id="rId9"/>
    <p:sldId id="344" r:id="rId10"/>
    <p:sldId id="343" r:id="rId11"/>
    <p:sldId id="342" r:id="rId12"/>
    <p:sldId id="347" r:id="rId13"/>
    <p:sldId id="346" r:id="rId14"/>
    <p:sldId id="345" r:id="rId15"/>
    <p:sldId id="348" r:id="rId16"/>
    <p:sldId id="349"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43A79C"/>
    <a:srgbClr val="F04316"/>
    <a:srgbClr val="D9791B"/>
    <a:srgbClr val="313B4A"/>
    <a:srgbClr val="EDBD1F"/>
    <a:srgbClr val="81AA52"/>
    <a:srgbClr val="0E478A"/>
    <a:srgbClr val="ECA02F"/>
    <a:srgbClr val="D52D26"/>
    <a:srgbClr val="013E3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46F890A9-2807-4EBB-B81D-B2AA78EC7F39}" styleName="نمط داكن 2 - تمييز 5/تمييز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7" autoAdjust="0"/>
    <p:restoredTop sz="94664" autoAdjust="0"/>
  </p:normalViewPr>
  <p:slideViewPr>
    <p:cSldViewPr>
      <p:cViewPr>
        <p:scale>
          <a:sx n="125" d="100"/>
          <a:sy n="125" d="100"/>
        </p:scale>
        <p:origin x="-72" y="-7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12/24/2014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xmlns="" val="4142276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الأيقونة لإضافة صورة</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FF0000"/>
                </a:solidFill>
                <a:latin typeface="AYM Wadiy S_U normal."/>
                <a:cs typeface="Times New Roman" pitchFamily="18" charset="0"/>
              </a:rPr>
              <a:t>اسم </a:t>
            </a:r>
            <a:r>
              <a:rPr lang="ar-EG" sz="3700" b="1" dirty="0" smtClean="0">
                <a:solidFill>
                  <a:srgbClr val="FF0000"/>
                </a:solidFill>
                <a:latin typeface="AYM Wadiy S_U normal."/>
                <a:cs typeface="Times New Roman" pitchFamily="18" charset="0"/>
              </a:rPr>
              <a:t>المقرر</a:t>
            </a:r>
            <a:endParaRPr lang="ar-SA" sz="3700" b="1" dirty="0" smtClean="0">
              <a:solidFill>
                <a:srgbClr val="FF0000"/>
              </a:solidFill>
              <a:latin typeface="AYM Wadiy S_U normal."/>
              <a:cs typeface="Times New Roman" pitchFamily="18" charset="0"/>
            </a:endParaRPr>
          </a:p>
          <a:p>
            <a:pPr algn="ctr"/>
            <a:r>
              <a:rPr lang="ar-SA" sz="2800" b="1" dirty="0" smtClean="0">
                <a:solidFill>
                  <a:srgbClr val="313B4A"/>
                </a:solidFill>
                <a:latin typeface="Calibri" pitchFamily="34" charset="0"/>
                <a:cs typeface="Times New Roman" pitchFamily="18" charset="0"/>
              </a:rPr>
              <a:t>العقيدة الإسلامية والمذاهب المعاصرة</a:t>
            </a:r>
          </a:p>
          <a:p>
            <a:pPr algn="ctr" rtl="0"/>
            <a:r>
              <a:rPr lang="en-US" sz="2800" b="1" dirty="0" smtClean="0">
                <a:solidFill>
                  <a:srgbClr val="313B4A"/>
                </a:solidFill>
                <a:latin typeface="Calibri" pitchFamily="34" charset="0"/>
                <a:cs typeface="Times New Roman" pitchFamily="18" charset="0"/>
              </a:rPr>
              <a:t>Course Name </a:t>
            </a:r>
          </a:p>
          <a:p>
            <a:pPr algn="ctr"/>
            <a:r>
              <a:rPr lang="ar-SA" sz="3700" b="1" dirty="0" smtClean="0">
                <a:solidFill>
                  <a:srgbClr val="FF0000"/>
                </a:solidFill>
                <a:latin typeface="AYM Wadiy S_U normal."/>
                <a:cs typeface="Times New Roman" pitchFamily="18" charset="0"/>
              </a:rPr>
              <a:t>استاذ </a:t>
            </a:r>
            <a:r>
              <a:rPr lang="ar-SA" sz="3700" b="1" dirty="0">
                <a:solidFill>
                  <a:srgbClr val="FF0000"/>
                </a:solidFill>
                <a:latin typeface="AYM Wadiy S_U normal."/>
                <a:cs typeface="Times New Roman" pitchFamily="18" charset="0"/>
              </a:rPr>
              <a:t>المقرر</a:t>
            </a:r>
          </a:p>
          <a:p>
            <a:pPr algn="ctr"/>
            <a:r>
              <a:rPr lang="ar-SA" sz="2800" b="1" dirty="0" smtClean="0">
                <a:solidFill>
                  <a:srgbClr val="313B4A"/>
                </a:solidFill>
                <a:latin typeface="Calibri" pitchFamily="34" charset="0"/>
                <a:cs typeface="Times New Roman" pitchFamily="18" charset="0"/>
              </a:rPr>
              <a:t>د/ محمد بن عبد الحميد </a:t>
            </a:r>
            <a:r>
              <a:rPr lang="ar-SA" sz="2800" b="1" dirty="0" err="1" smtClean="0">
                <a:solidFill>
                  <a:srgbClr val="313B4A"/>
                </a:solidFill>
                <a:latin typeface="Calibri" pitchFamily="34" charset="0"/>
                <a:cs typeface="Times New Roman" pitchFamily="18" charset="0"/>
              </a:rPr>
              <a:t>القطاونة</a:t>
            </a:r>
            <a:r>
              <a:rPr lang="ar-SA" sz="2800" b="1" dirty="0" smtClean="0">
                <a:solidFill>
                  <a:srgbClr val="313B4A"/>
                </a:solidFill>
                <a:latin typeface="Calibri" pitchFamily="34" charset="0"/>
                <a:cs typeface="Times New Roman" pitchFamily="18" charset="0"/>
              </a:rPr>
              <a:t> </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FF0000"/>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FF0000"/>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fontAlgn="auto">
              <a:spcAft>
                <a:spcPts val="0"/>
              </a:spcAft>
              <a:defRPr/>
            </a:pPr>
            <a:r>
              <a:rPr lang="ar-EG" b="1" dirty="0" smtClean="0">
                <a:solidFill>
                  <a:srgbClr val="FF0000"/>
                </a:solidFill>
                <a:effectLst>
                  <a:outerShdw blurRad="38100" dist="38100" dir="2700000" algn="tl">
                    <a:srgbClr val="000000">
                      <a:alpha val="43137"/>
                    </a:srgbClr>
                  </a:outerShdw>
                </a:effectLst>
                <a:cs typeface="Arial" pitchFamily="34" charset="0"/>
              </a:rPr>
              <a:t>المحاضرة</a:t>
            </a:r>
            <a:r>
              <a:rPr lang="ar-SA" b="1" dirty="0" smtClean="0">
                <a:solidFill>
                  <a:srgbClr val="FF0000"/>
                </a:solidFill>
                <a:effectLst>
                  <a:outerShdw blurRad="38100" dist="38100" dir="2700000" algn="tl">
                    <a:srgbClr val="000000">
                      <a:alpha val="43137"/>
                    </a:srgbClr>
                  </a:outerShdw>
                </a:effectLst>
                <a:cs typeface="Arial" pitchFamily="34" charset="0"/>
              </a:rPr>
              <a:t> </a:t>
            </a:r>
            <a:r>
              <a:rPr lang="ar-SA"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العاشرة</a:t>
            </a:r>
            <a:endParaRPr lang="en-US"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7" name="Subtitle 5"/>
          <p:cNvSpPr txBox="1">
            <a:spLocks/>
          </p:cNvSpPr>
          <p:nvPr/>
        </p:nvSpPr>
        <p:spPr bwMode="auto">
          <a:xfrm>
            <a:off x="1074420" y="4191000"/>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endPar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xmlns=""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16756" y="159545"/>
            <a:ext cx="8915400" cy="1143000"/>
          </a:xfrm>
        </p:spPr>
        <p:txBody>
          <a:bodyPr/>
          <a:lstStyle/>
          <a:p>
            <a:pPr marR="2070100">
              <a:lnSpc>
                <a:spcPct val="115000"/>
              </a:lnSpc>
              <a:spcBef>
                <a:spcPts val="1000"/>
              </a:spcBef>
              <a:spcAft>
                <a:spcPts val="0"/>
              </a:spcAft>
            </a:pPr>
            <a:r>
              <a:rPr lang="ar-SA" sz="3200" b="1" dirty="0">
                <a:latin typeface="Al-Mateen" panose="02060803050605020204" pitchFamily="18" charset="-78"/>
                <a:ea typeface="Times New Roman" panose="02020603050405020304" pitchFamily="18" charset="0"/>
                <a:cs typeface="Al-Mateen" panose="02060803050605020204" pitchFamily="18" charset="-78"/>
              </a:rPr>
              <a:t>المبحث الثالث	</a:t>
            </a:r>
            <a:r>
              <a:rPr lang="ar-SA" sz="3200" b="1" dirty="0" smtClean="0">
                <a:latin typeface="Al-Mateen" panose="02060803050605020204" pitchFamily="18" charset="-78"/>
                <a:ea typeface="Times New Roman" panose="02020603050405020304" pitchFamily="18" charset="0"/>
                <a:cs typeface="Al-Mateen" panose="02060803050605020204" pitchFamily="18" charset="-78"/>
              </a:rPr>
              <a:t> : البهائية والبابية</a:t>
            </a:r>
            <a:endParaRPr lang="en-US" sz="3200" dirty="0">
              <a:latin typeface="Al-Mateen" panose="02060803050605020204" pitchFamily="18" charset="-78"/>
              <a:cs typeface="Al-Mateen" panose="02060803050605020204" pitchFamily="18" charset="-78"/>
            </a:endParaRPr>
          </a:p>
        </p:txBody>
      </p:sp>
      <p:sp>
        <p:nvSpPr>
          <p:cNvPr id="3" name="عنصر نائب للمحتوى 2"/>
          <p:cNvSpPr>
            <a:spLocks noGrp="1"/>
          </p:cNvSpPr>
          <p:nvPr>
            <p:ph idx="1"/>
          </p:nvPr>
        </p:nvSpPr>
        <p:spPr>
          <a:xfrm>
            <a:off x="76200" y="1371600"/>
            <a:ext cx="9601200" cy="4708525"/>
          </a:xfrm>
        </p:spPr>
        <p:txBody>
          <a:bodyPr/>
          <a:lstStyle/>
          <a:p>
            <a:pPr marL="0" algn="just">
              <a:spcBef>
                <a:spcPts val="1000"/>
              </a:spcBef>
              <a:spcAft>
                <a:spcPts val="0"/>
              </a:spcAft>
            </a:pPr>
            <a:r>
              <a:rPr lang="ar-SA" sz="1600" dirty="0">
                <a:solidFill>
                  <a:schemeClr val="tx1"/>
                </a:solidFill>
                <a:latin typeface="Lotus Linotype" panose="02000000000000000000" pitchFamily="2" charset="-78"/>
                <a:ea typeface="Times New Roman" panose="02020603050405020304" pitchFamily="18" charset="0"/>
                <a:cs typeface="PT Bold Heading" panose="02010400000000000000" pitchFamily="2" charset="-78"/>
              </a:rPr>
              <a:t>أولا </a:t>
            </a:r>
            <a:r>
              <a:rPr lang="en-US" sz="1600" dirty="0">
                <a:solidFill>
                  <a:schemeClr val="tx1"/>
                </a:solidFill>
                <a:latin typeface="Lotus Linotype" panose="02000000000000000000" pitchFamily="2" charset="-78"/>
                <a:ea typeface="Times New Roman" panose="02020603050405020304" pitchFamily="18" charset="0"/>
                <a:cs typeface="PT Bold Heading" panose="02010400000000000000" pitchFamily="2" charset="-78"/>
              </a:rPr>
              <a:t>: </a:t>
            </a:r>
            <a:r>
              <a:rPr lang="ar-SA" sz="1600" dirty="0">
                <a:solidFill>
                  <a:schemeClr val="tx1"/>
                </a:solidFill>
                <a:latin typeface="Lotus Linotype" panose="02000000000000000000" pitchFamily="2" charset="-78"/>
                <a:ea typeface="Times New Roman" panose="02020603050405020304" pitchFamily="18" charset="0"/>
                <a:cs typeface="PT Bold Heading" panose="02010400000000000000" pitchFamily="2" charset="-78"/>
              </a:rPr>
              <a:t>التعريف بالبهائية</a:t>
            </a:r>
            <a:r>
              <a:rPr lang="en-US" sz="1600" dirty="0">
                <a:solidFill>
                  <a:schemeClr val="tx1"/>
                </a:solidFill>
                <a:latin typeface="Lotus Linotype" panose="02000000000000000000" pitchFamily="2" charset="-78"/>
                <a:ea typeface="Times New Roman" panose="02020603050405020304" pitchFamily="18" charset="0"/>
                <a:cs typeface="PT Bold Heading" panose="02010400000000000000" pitchFamily="2" charset="-78"/>
              </a:rPr>
              <a:t> :</a:t>
            </a:r>
          </a:p>
          <a:p>
            <a:pPr marL="0" indent="179705" algn="just">
              <a:lnSpc>
                <a:spcPct val="115000"/>
              </a:lnSpc>
              <a:spcAft>
                <a:spcPts val="0"/>
              </a:spcAft>
            </a:pPr>
            <a:r>
              <a:rPr lang="ar-SA" sz="16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البهائية هي :</a:t>
            </a:r>
            <a:r>
              <a:rPr lang="ar-SA" sz="16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مذهب مصنوع من مزيج  أخلاط من الديانات البوذية والبرهمية والوثنية والزرادشتية واليهودية والمسيحية والإسلامية ومن اعتقادات </a:t>
            </a:r>
            <a:r>
              <a:rPr lang="ar-SA" sz="16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الباطنية ،وهي </a:t>
            </a:r>
            <a:r>
              <a:rPr lang="ar-SA" sz="16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حركة </a:t>
            </a:r>
            <a:r>
              <a:rPr lang="ar-SA" sz="16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نبعت تحت </a:t>
            </a:r>
            <a:r>
              <a:rPr lang="ar-SA" sz="16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رعاية الاستعمار الروسي واليهودية العالمية والاستعمار الإنجليزي بهدف إفساد العقيدة الإسلامية وتفكيك وحدة المسلمين وصرفهم عن قضاياهم </a:t>
            </a:r>
            <a:r>
              <a:rPr lang="ar-SA" sz="16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الأساسية</a:t>
            </a:r>
            <a:r>
              <a:rPr lang="ar-EG" sz="1600" dirty="0" smtClean="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 </a:t>
            </a:r>
            <a:r>
              <a:rPr lang="ar-EG" sz="1600" dirty="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a:t>
            </a:r>
            <a:endParaRPr lang="en-US" sz="16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179705" algn="justLow">
              <a:lnSpc>
                <a:spcPct val="115000"/>
              </a:lnSpc>
              <a:spcAft>
                <a:spcPts val="0"/>
              </a:spcAft>
            </a:pPr>
            <a:r>
              <a:rPr lang="ar-SA" sz="16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والبهائية هي منتهى أمد البابية</a:t>
            </a:r>
            <a:r>
              <a:rPr lang="ar-SA" sz="16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فالبهائية هي النحلة اللقيطة للبابية، وكلاهما حركتان باطنيتان نشأتا في إيران في النصف الأول من القرن الثامن عشر الميلادي، بمباركة الاستعمار الروسي ومعاينة اليهودية العالمية، وبرعاية الاستعمار الإنجليزي، وجميعهم يتداعون على  العقيدة الإسلامية لإفسادها، وإثارة الفتن بين المسلمين بغية تفكيك وحدتهم، مما يضمن السيطرة الاستعمارية على العالم الإسلامي.</a:t>
            </a:r>
            <a:endParaRPr lang="en-US" sz="16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179705" algn="justLow">
              <a:lnSpc>
                <a:spcPct val="115000"/>
              </a:lnSpc>
              <a:spcAft>
                <a:spcPts val="0"/>
              </a:spcAft>
            </a:pPr>
            <a:r>
              <a:rPr lang="ar-SA" sz="16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و البابية تنسب إلى </a:t>
            </a:r>
            <a:r>
              <a:rPr lang="ar-SA" sz="1600" b="1"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الميرزا</a:t>
            </a:r>
            <a:r>
              <a:rPr lang="ar-SA" sz="16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علي محمد الشيرازي</a:t>
            </a:r>
            <a:r>
              <a:rPr lang="ar-SA" sz="16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والبهائية تنسب إلى خليفته من بعده المدعو </a:t>
            </a:r>
            <a:r>
              <a:rPr lang="ar-SA" sz="16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حسين علي</a:t>
            </a:r>
            <a:r>
              <a:rPr lang="ar-SA" sz="16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ولمّا كانت البابية هي الحركة الأم والأصل للبهائية، فإنا نبدأ بالحديث عنها أولاً .</a:t>
            </a:r>
            <a:endParaRPr lang="en-US" sz="16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a:lnSpc>
                <a:spcPct val="115000"/>
              </a:lnSpc>
              <a:spcBef>
                <a:spcPts val="0"/>
              </a:spcBef>
              <a:spcAft>
                <a:spcPts val="0"/>
              </a:spcAft>
            </a:pPr>
            <a:r>
              <a:rPr lang="ar-SA" sz="1600" dirty="0" smtClean="0">
                <a:solidFill>
                  <a:schemeClr val="tx1"/>
                </a:solidFill>
                <a:latin typeface="Lotus Linotype" panose="02000000000000000000" pitchFamily="2" charset="-78"/>
                <a:ea typeface="Times New Roman" panose="02020603050405020304" pitchFamily="18" charset="0"/>
                <a:cs typeface="PT Bold Heading" panose="02010400000000000000" pitchFamily="2" charset="-78"/>
              </a:rPr>
              <a:t>حول البابية :</a:t>
            </a:r>
            <a:endParaRPr lang="en-US" sz="1600" dirty="0" smtClean="0">
              <a:solidFill>
                <a:schemeClr val="tx1"/>
              </a:solidFill>
              <a:latin typeface="Lotus Linotype" panose="02000000000000000000" pitchFamily="2" charset="-78"/>
              <a:ea typeface="Times New Roman" panose="02020603050405020304" pitchFamily="18" charset="0"/>
              <a:cs typeface="PT Bold Heading" panose="02010400000000000000" pitchFamily="2" charset="-78"/>
            </a:endParaRPr>
          </a:p>
          <a:p>
            <a:pPr marL="0" indent="179705" algn="justLow">
              <a:spcBef>
                <a:spcPts val="0"/>
              </a:spcBef>
              <a:spcAft>
                <a:spcPts val="0"/>
              </a:spcAft>
            </a:pPr>
            <a:r>
              <a:rPr lang="ar-SA" sz="16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فيما يلي نعرض لتطواف موجز حول تأسيس ونشأة البابية مع عرض شيء من عقائدها وأفكارها كتقدمة للبهائية الوليدة غير الشرعية لها :</a:t>
            </a:r>
          </a:p>
          <a:p>
            <a:pPr marL="0" indent="179705" algn="justLow">
              <a:spcBef>
                <a:spcPts val="0"/>
              </a:spcBef>
              <a:spcAft>
                <a:spcPts val="0"/>
              </a:spcAft>
            </a:pPr>
            <a:r>
              <a:rPr lang="ar-SA" sz="1600" b="1" u="sng"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المؤسس :</a:t>
            </a:r>
            <a:endParaRPr lang="en-US" sz="1600" dirty="0" smtClean="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algn="just">
              <a:spcBef>
                <a:spcPts val="0"/>
              </a:spcBef>
              <a:spcAft>
                <a:spcPts val="0"/>
              </a:spcAft>
            </a:pPr>
            <a:r>
              <a:rPr lang="ar-SA" sz="1600" dirty="0" smtClean="0">
                <a:solidFill>
                  <a:schemeClr val="tx1"/>
                </a:solidFill>
                <a:ea typeface="Times New Roman" panose="02020603050405020304" pitchFamily="18" charset="0"/>
                <a:cs typeface="Lotus Linotype" panose="02000000000000000000" pitchFamily="2" charset="-78"/>
              </a:rPr>
              <a:t>أنشأ البابية ودعا إليها </a:t>
            </a:r>
            <a:r>
              <a:rPr lang="ar-SA" sz="1600" dirty="0" err="1" smtClean="0">
                <a:solidFill>
                  <a:schemeClr val="tx1"/>
                </a:solidFill>
                <a:ea typeface="Times New Roman" panose="02020603050405020304" pitchFamily="18" charset="0"/>
                <a:cs typeface="Lotus Linotype" panose="02000000000000000000" pitchFamily="2" charset="-78"/>
              </a:rPr>
              <a:t>الميرزا</a:t>
            </a:r>
            <a:r>
              <a:rPr lang="ar-SA" sz="1600" dirty="0" smtClean="0">
                <a:solidFill>
                  <a:schemeClr val="tx1"/>
                </a:solidFill>
                <a:ea typeface="Times New Roman" panose="02020603050405020304" pitchFamily="18" charset="0"/>
                <a:cs typeface="Lotus Linotype" panose="02000000000000000000" pitchFamily="2" charset="-78"/>
              </a:rPr>
              <a:t> </a:t>
            </a:r>
            <a:r>
              <a:rPr lang="ar-SA" sz="1600" b="1" dirty="0" smtClean="0">
                <a:solidFill>
                  <a:schemeClr val="tx1"/>
                </a:solidFill>
                <a:ea typeface="Times New Roman" panose="02020603050405020304" pitchFamily="18" charset="0"/>
                <a:cs typeface="Lotus Linotype" panose="02000000000000000000" pitchFamily="2" charset="-78"/>
              </a:rPr>
              <a:t>"على بن محمد بن رضا الشيرازي"</a:t>
            </a:r>
            <a:r>
              <a:rPr lang="ar-SA" sz="1600" dirty="0" smtClean="0">
                <a:solidFill>
                  <a:schemeClr val="tx1"/>
                </a:solidFill>
                <a:ea typeface="Times New Roman" panose="02020603050405020304" pitchFamily="18" charset="0"/>
                <a:cs typeface="Lotus Linotype" panose="02000000000000000000" pitchFamily="2" charset="-78"/>
              </a:rPr>
              <a:t>، ولد بـالمدينة الفارسية   </a:t>
            </a:r>
            <a:r>
              <a:rPr lang="ar-SA" sz="1600" b="1" dirty="0" smtClean="0">
                <a:solidFill>
                  <a:schemeClr val="tx1"/>
                </a:solidFill>
                <a:ea typeface="Times New Roman" panose="02020603050405020304" pitchFamily="18" charset="0"/>
                <a:cs typeface="Lotus Linotype" panose="02000000000000000000" pitchFamily="2" charset="-78"/>
              </a:rPr>
              <a:t>"شيراز"</a:t>
            </a:r>
            <a:r>
              <a:rPr lang="ar-SA" sz="1600" dirty="0" smtClean="0">
                <a:solidFill>
                  <a:schemeClr val="tx1"/>
                </a:solidFill>
                <a:ea typeface="Times New Roman" panose="02020603050405020304" pitchFamily="18" charset="0"/>
                <a:cs typeface="Lotus Linotype" panose="02000000000000000000" pitchFamily="2" charset="-78"/>
              </a:rPr>
              <a:t> سنة (1235</a:t>
            </a:r>
            <a:r>
              <a:rPr lang="ar-SA" sz="1600" dirty="0" smtClean="0">
                <a:solidFill>
                  <a:schemeClr val="tx1"/>
                </a:solidFill>
                <a:ea typeface="Times New Roman" panose="02020603050405020304" pitchFamily="18" charset="0"/>
                <a:cs typeface="Cambria" panose="02040503050406030204" pitchFamily="18" charset="0"/>
              </a:rPr>
              <a:t>ç</a:t>
            </a:r>
            <a:r>
              <a:rPr lang="ar-SA" sz="1600" dirty="0" smtClean="0">
                <a:solidFill>
                  <a:schemeClr val="tx1"/>
                </a:solidFill>
                <a:ea typeface="Times New Roman" panose="02020603050405020304" pitchFamily="18" charset="0"/>
                <a:cs typeface="Lotus Linotype" panose="02000000000000000000" pitchFamily="2" charset="-78"/>
              </a:rPr>
              <a:t>/1820م) ونسب إليها </a:t>
            </a:r>
            <a:r>
              <a:rPr lang="ar-EG" sz="1600" dirty="0" smtClean="0">
                <a:solidFill>
                  <a:schemeClr val="tx1"/>
                </a:solidFill>
                <a:ea typeface="Times New Roman" panose="02020603050405020304" pitchFamily="18" charset="0"/>
                <a:cs typeface="Traditional Arabic" panose="02020603050405020304" pitchFamily="18" charset="-78"/>
              </a:rPr>
              <a:t>، </a:t>
            </a:r>
            <a:r>
              <a:rPr lang="ar-SA" sz="1600" dirty="0" smtClean="0">
                <a:solidFill>
                  <a:schemeClr val="tx1"/>
                </a:solidFill>
                <a:ea typeface="Times New Roman" panose="02020603050405020304" pitchFamily="18" charset="0"/>
                <a:cs typeface="Lotus Linotype" panose="02000000000000000000" pitchFamily="2" charset="-78"/>
              </a:rPr>
              <a:t>لما بلغ سن الخامسة والعشرين وذلك في سنة (1844م)  ادعى أنه الباب أي : أنه سكرتير وحاجب للمهدي المنتظر والمتحدث باسمه، واستطاع أن</a:t>
            </a:r>
            <a:endParaRPr lang="ar-SA" sz="16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p14="http://schemas.microsoft.com/office/powerpoint/2010/main" xmlns="" val="33594891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408113"/>
            <a:ext cx="9292456" cy="4525963"/>
          </a:xfrm>
        </p:spPr>
        <p:txBody>
          <a:bodyPr/>
          <a:lstStyle/>
          <a:p>
            <a:pPr marL="0" indent="179705" algn="justLow">
              <a:lnSpc>
                <a:spcPct val="115000"/>
              </a:lnSpc>
              <a:spcAft>
                <a:spcPts val="0"/>
              </a:spcAft>
            </a:pPr>
            <a:r>
              <a:rPr lang="ar-SA" sz="1800" dirty="0" smtClean="0">
                <a:solidFill>
                  <a:schemeClr val="tx1"/>
                </a:solidFill>
                <a:ea typeface="Times New Roman" panose="02020603050405020304" pitchFamily="18" charset="0"/>
                <a:cs typeface="Lotus Linotype" panose="02000000000000000000" pitchFamily="2" charset="-78"/>
              </a:rPr>
              <a:t>يكسب عدداً من الناس، خاصة من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بسطاء العقول والجهلة بالإسلام من خلال ما يظهره لهم من الزهد والتقشف،،  وكان كثيراً ما يسمعهم </a:t>
            </a:r>
            <a:r>
              <a:rPr lang="ar-SA" sz="1800">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الحديث </a:t>
            </a:r>
            <a:r>
              <a:rPr lang="ar-SA" sz="180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"أنا</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مدينة العلم وعلي بابها"،   واعتبر اليوم الذي أظهر فيه </a:t>
            </a:r>
            <a:r>
              <a:rPr lang="ar-SA" sz="18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"علي محمد الشـيرازي"</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دعوى البابية عيداً، سماه </a:t>
            </a:r>
            <a:r>
              <a:rPr lang="ar-SA" sz="1800"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البابيون</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"عيد المبعث" وما زالوا حتى الـيوم يقدسونه ويحرِّمون العمل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فيه </a:t>
            </a:r>
            <a:r>
              <a:rPr lang="ar-SA" sz="1800" dirty="0" smtClean="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a:t>
            </a:r>
            <a:endParaRPr lang="en-US" sz="1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b="1" u="sng"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من مزاعم الباب :</a:t>
            </a:r>
            <a:endParaRPr lang="en-US" sz="1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كانت للباب العديد من المزاعم التي استطاع من خلالها التأثير على بسطاء العقول، وجهلة الإسلام، من هذه المزاعم :</a:t>
            </a:r>
            <a:endParaRPr lang="en-US" sz="1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Bef>
                <a:spcPts val="1200"/>
              </a:spcBef>
              <a:spcAft>
                <a:spcPts val="0"/>
              </a:spcAft>
            </a:pPr>
            <a:r>
              <a:rPr lang="ar-SA" sz="18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1- ادعاؤه بأنه المهدي المنتظر:</a:t>
            </a:r>
            <a:endParaRPr lang="en-US" sz="1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لما وجد الباب مقاومة من العلماء لدعواه البابية، وميل الجهلة من العوام إليه، أعلن أنه المهدي المنتظر، وزعم أن جسم المهدي اللطيف قد حلّ في جسمه المادي، وأنه يطهر الآن ليملأ الأرض قسطاً وعدلاً بعد أن ملئت ظلماً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وجوراً </a:t>
            </a:r>
            <a:r>
              <a:rPr lang="ar-SA" sz="1800" dirty="0" smtClean="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a:t>
            </a:r>
            <a:endParaRPr lang="en-US" sz="1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179705" algn="justLow">
              <a:lnSpc>
                <a:spcPct val="115000"/>
              </a:lnSpc>
              <a:spcAft>
                <a:spcPts val="0"/>
              </a:spcAft>
            </a:pP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وزعم الباب عددا من المزاعم الأخرى لا مجال للإطناب فيها، ومنها على سبيل المثال تأويله للقرآن حسب هواه وإنكاره للمعجزات، والزعم بعدم ختم باب النبوة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a:t>
            </a:r>
          </a:p>
          <a:p>
            <a:pPr indent="179705" algn="just">
              <a:lnSpc>
                <a:spcPct val="115000"/>
              </a:lnSpc>
              <a:spcBef>
                <a:spcPts val="1200"/>
              </a:spcBef>
              <a:spcAft>
                <a:spcPts val="0"/>
              </a:spcAft>
            </a:pPr>
            <a:r>
              <a:rPr lang="ar-SA" sz="1800" b="1" dirty="0">
                <a:latin typeface="Calibri" panose="020F0502020204030204" pitchFamily="34" charset="0"/>
                <a:ea typeface="Times New Roman" panose="02020603050405020304" pitchFamily="18" charset="0"/>
                <a:cs typeface="Lotus Linotype" panose="02000000000000000000" pitchFamily="2" charset="-78"/>
              </a:rPr>
              <a:t>2- ادعاء الباب للوحي والرسالة:</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0"/>
              </a:spcAft>
            </a:pPr>
            <a:r>
              <a:rPr lang="ar-SA" sz="1800" dirty="0">
                <a:latin typeface="Calibri" panose="020F0502020204030204" pitchFamily="34" charset="0"/>
                <a:ea typeface="Times New Roman" panose="02020603050405020304" pitchFamily="18" charset="0"/>
                <a:cs typeface="Lotus Linotype" panose="02000000000000000000" pitchFamily="2" charset="-78"/>
              </a:rPr>
              <a:t>ادعى </a:t>
            </a:r>
            <a:r>
              <a:rPr lang="ar-SA" sz="1800" b="1" dirty="0">
                <a:latin typeface="Calibri" panose="020F0502020204030204" pitchFamily="34" charset="0"/>
                <a:ea typeface="Times New Roman" panose="02020603050405020304" pitchFamily="18" charset="0"/>
                <a:cs typeface="Lotus Linotype" panose="02000000000000000000" pitchFamily="2" charset="-78"/>
              </a:rPr>
              <a:t>"علي محمد الشيرازي"</a:t>
            </a:r>
            <a:r>
              <a:rPr lang="ar-SA" sz="1800" dirty="0">
                <a:latin typeface="Calibri" panose="020F0502020204030204" pitchFamily="34" charset="0"/>
                <a:ea typeface="Times New Roman" panose="02020603050405020304" pitchFamily="18" charset="0"/>
                <a:cs typeface="Lotus Linotype" panose="02000000000000000000" pitchFamily="2" charset="-78"/>
              </a:rPr>
              <a:t> للرسالة وزعم أنه رسول من الله تعالى، بل زعم أنه محمد رسول الله وأن الوحي يتنزل عليه، وأن الله أنزل </a:t>
            </a:r>
            <a:r>
              <a:rPr lang="ar-SA" sz="1800" dirty="0" smtClean="0">
                <a:latin typeface="Calibri" panose="020F0502020204030204" pitchFamily="34" charset="0"/>
                <a:ea typeface="Times New Roman" panose="02020603050405020304" pitchFamily="18" charset="0"/>
                <a:cs typeface="Lotus Linotype" panose="02000000000000000000" pitchFamily="2" charset="-78"/>
              </a:rPr>
              <a:t>عليه</a:t>
            </a:r>
            <a:endParaRPr lang="en-US" sz="1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lvl="0" algn="just">
              <a:spcBef>
                <a:spcPts val="0"/>
              </a:spcBef>
              <a:spcAft>
                <a:spcPts val="0"/>
              </a:spcAft>
            </a:pPr>
            <a:endParaRPr lang="en-US" sz="1400" dirty="0" smtClean="0">
              <a:latin typeface="Calibri" panose="020F0502020204030204" pitchFamily="34" charset="0"/>
              <a:ea typeface="Calibri" panose="020F0502020204030204" pitchFamily="34" charset="0"/>
              <a:cs typeface="Arial" panose="020B0604020202020204" pitchFamily="34" charset="0"/>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xmlns="" val="5701305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371600"/>
            <a:ext cx="9292456" cy="4525963"/>
          </a:xfrm>
        </p:spPr>
        <p:txBody>
          <a:bodyPr/>
          <a:lstStyle/>
          <a:p>
            <a:pPr marL="0" lvl="0" algn="just">
              <a:lnSpc>
                <a:spcPct val="115000"/>
              </a:lnSpc>
              <a:spcAft>
                <a:spcPts val="0"/>
              </a:spcAft>
            </a:pPr>
            <a:r>
              <a:rPr lang="ar-SA" sz="1800" dirty="0">
                <a:latin typeface="Calibri" panose="020F0502020204030204" pitchFamily="34" charset="0"/>
                <a:ea typeface="Times New Roman" panose="02020603050405020304" pitchFamily="18" charset="0"/>
                <a:cs typeface="Lotus Linotype" panose="02000000000000000000" pitchFamily="2" charset="-78"/>
              </a:rPr>
              <a:t>كتابا اسمه </a:t>
            </a:r>
            <a:r>
              <a:rPr lang="ar-SA" sz="1800" b="1" dirty="0">
                <a:latin typeface="Calibri" panose="020F0502020204030204" pitchFamily="34" charset="0"/>
                <a:ea typeface="Times New Roman" panose="02020603050405020304" pitchFamily="18" charset="0"/>
                <a:cs typeface="Lotus Linotype" panose="02000000000000000000" pitchFamily="2" charset="-78"/>
              </a:rPr>
              <a:t>"البيان"</a:t>
            </a:r>
            <a:r>
              <a:rPr lang="ar-SA" sz="1800" dirty="0">
                <a:latin typeface="Calibri" panose="020F0502020204030204" pitchFamily="34" charset="0"/>
                <a:ea typeface="Times New Roman" panose="02020603050405020304" pitchFamily="18" charset="0"/>
                <a:cs typeface="Lotus Linotype" panose="02000000000000000000" pitchFamily="2" charset="-78"/>
              </a:rPr>
              <a:t>، وأن القرآن قد أشار إليه بقوله تعالى : </a:t>
            </a:r>
            <a:r>
              <a:rPr lang="ar-SA" sz="1600" dirty="0" smtClean="0">
                <a:latin typeface="Calibri" panose="020F0502020204030204" pitchFamily="34" charset="0"/>
                <a:ea typeface="Calibri" panose="020F0502020204030204" pitchFamily="34" charset="0"/>
                <a:cs typeface="ATraditional Arabic" pitchFamily="2" charset="-78"/>
              </a:rPr>
              <a:t>{ </a:t>
            </a:r>
            <a:r>
              <a:rPr lang="ar-SA" sz="1800" b="1" dirty="0" smtClean="0">
                <a:latin typeface="Lotus Linotype" panose="02000000000000000000" pitchFamily="2" charset="-78"/>
                <a:cs typeface="Lotus Linotype" panose="02000000000000000000" pitchFamily="2" charset="-78"/>
              </a:rPr>
              <a:t>الرَّحْمَنُ * عَلَّمَ </a:t>
            </a:r>
            <a:r>
              <a:rPr lang="ar-SA" sz="1800" b="1" dirty="0">
                <a:latin typeface="Lotus Linotype" panose="02000000000000000000" pitchFamily="2" charset="-78"/>
                <a:cs typeface="Lotus Linotype" panose="02000000000000000000" pitchFamily="2" charset="-78"/>
              </a:rPr>
              <a:t>الْقُرْءَانَ </a:t>
            </a:r>
            <a:r>
              <a:rPr lang="ar-SA" sz="1800" b="1" dirty="0" smtClean="0">
                <a:latin typeface="Lotus Linotype" panose="02000000000000000000" pitchFamily="2" charset="-78"/>
                <a:cs typeface="Lotus Linotype" panose="02000000000000000000" pitchFamily="2" charset="-78"/>
              </a:rPr>
              <a:t>* خَلَقَ </a:t>
            </a:r>
            <a:r>
              <a:rPr lang="ar-SA" sz="1800" b="1" dirty="0">
                <a:latin typeface="Lotus Linotype" panose="02000000000000000000" pitchFamily="2" charset="-78"/>
                <a:cs typeface="Lotus Linotype" panose="02000000000000000000" pitchFamily="2" charset="-78"/>
              </a:rPr>
              <a:t>الإِنْسَانَ </a:t>
            </a:r>
            <a:r>
              <a:rPr lang="ar-SA" sz="1800" b="1" dirty="0" smtClean="0">
                <a:latin typeface="Lotus Linotype" panose="02000000000000000000" pitchFamily="2" charset="-78"/>
                <a:cs typeface="Lotus Linotype" panose="02000000000000000000" pitchFamily="2" charset="-78"/>
              </a:rPr>
              <a:t>* عَلَّمَهُ الْبَيَانَ </a:t>
            </a:r>
            <a:r>
              <a:rPr lang="ar-SA" sz="1600" dirty="0" smtClean="0">
                <a:latin typeface="Calibri" panose="020F0502020204030204" pitchFamily="34" charset="0"/>
                <a:ea typeface="Calibri" panose="020F0502020204030204" pitchFamily="34" charset="0"/>
                <a:cs typeface="ATraditional Arabic" pitchFamily="2" charset="-78"/>
              </a:rPr>
              <a:t>}</a:t>
            </a:r>
            <a:r>
              <a:rPr lang="ar-SA" sz="1600" dirty="0" smtClean="0">
                <a:latin typeface="Calibri" panose="020F0502020204030204" pitchFamily="34" charset="0"/>
                <a:ea typeface="Calibri" panose="020F0502020204030204" pitchFamily="34" charset="0"/>
                <a:cs typeface="Arial" panose="020B0604020202020204" pitchFamily="34" charset="0"/>
              </a:rPr>
              <a:t> </a:t>
            </a:r>
            <a:r>
              <a:rPr lang="ar-SA" sz="1100" dirty="0">
                <a:latin typeface="Calibri" panose="020F0502020204030204" pitchFamily="34" charset="0"/>
                <a:ea typeface="Calibri" panose="020F0502020204030204" pitchFamily="34" charset="0"/>
                <a:cs typeface="Lotus Linotype" panose="02000000000000000000" pitchFamily="2" charset="-78"/>
              </a:rPr>
              <a:t>[الرحمن:1-4]</a:t>
            </a:r>
            <a:r>
              <a:rPr lang="ar-SA" sz="1800" dirty="0">
                <a:latin typeface="Calibri" panose="020F0502020204030204" pitchFamily="34" charset="0"/>
                <a:ea typeface="Times New Roman" panose="02020603050405020304" pitchFamily="18" charset="0"/>
                <a:cs typeface="Lotus Linotype" panose="02000000000000000000" pitchFamily="2" charset="-78"/>
              </a:rPr>
              <a:t>، فالإنسان هو محمد الذي تقمصه </a:t>
            </a:r>
            <a:r>
              <a:rPr lang="ar-SA" sz="1800" dirty="0" smtClean="0">
                <a:latin typeface="Calibri" panose="020F0502020204030204" pitchFamily="34" charset="0"/>
                <a:ea typeface="Times New Roman" panose="02020603050405020304" pitchFamily="18" charset="0"/>
                <a:cs typeface="Lotus Linotype" panose="02000000000000000000" pitchFamily="2" charset="-78"/>
              </a:rPr>
              <a:t>الباب ، </a:t>
            </a:r>
            <a:r>
              <a:rPr lang="ar-SA" sz="1800" dirty="0">
                <a:latin typeface="Calibri" panose="020F0502020204030204" pitchFamily="34" charset="0"/>
                <a:ea typeface="Times New Roman" panose="02020603050405020304" pitchFamily="18" charset="0"/>
                <a:cs typeface="Lotus Linotype" panose="02000000000000000000" pitchFamily="2" charset="-78"/>
              </a:rPr>
              <a:t>والبيان هو الكتاب الذي ادعى أنه نزل </a:t>
            </a:r>
            <a:r>
              <a:rPr lang="ar-SA" sz="1800" dirty="0" smtClean="0">
                <a:latin typeface="Calibri" panose="020F0502020204030204" pitchFamily="34" charset="0"/>
                <a:ea typeface="Times New Roman" panose="02020603050405020304" pitchFamily="18" charset="0"/>
                <a:cs typeface="Lotus Linotype" panose="02000000000000000000" pitchFamily="2" charset="-78"/>
              </a:rPr>
              <a:t>عليه .</a:t>
            </a:r>
          </a:p>
          <a:p>
            <a:pPr marL="0" lvl="0" algn="just">
              <a:lnSpc>
                <a:spcPct val="115000"/>
              </a:lnSpc>
              <a:spcAft>
                <a:spcPts val="0"/>
              </a:spcAft>
            </a:pPr>
            <a:endParaRPr lang="ar-SA" sz="800" dirty="0">
              <a:latin typeface="Calibri" panose="020F0502020204030204" pitchFamily="34" charset="0"/>
              <a:ea typeface="Calibri" panose="020F0502020204030204" pitchFamily="34" charset="0"/>
              <a:cs typeface="Lotus Linotype" panose="02000000000000000000" pitchFamily="2" charset="-78"/>
            </a:endParaRPr>
          </a:p>
          <a:p>
            <a:pPr marL="0" indent="179705" algn="just">
              <a:lnSpc>
                <a:spcPct val="115000"/>
              </a:lnSpc>
              <a:spcAft>
                <a:spcPts val="0"/>
              </a:spcAft>
            </a:pP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ولما ناظره العلماء، وسألوه عن الرسالة التي جاء بها، أجابهم الباب علي محمد: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 إني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أنا الموعود، وأنا الذي دعوتموه منذ ألف سنة، وتقومون عند سماع اسمه، وكنتم تشتاقون للقائه عند مجيئه، وتدعون الله بتعجيل ساعة ظهوره، الحق أقول لكم: إن طاعتي واجبة على أهل الشرق والغرب... ولقد آتاني الله البرهان، ففي ظرف يومين وليلتين أقرر أني أقدر أن أظهر آيات توازي في الحجم جميع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القرآن « </a:t>
            </a:r>
            <a:r>
              <a:rPr lang="ar-SA" sz="1800" dirty="0" smtClean="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a:t>
            </a:r>
            <a:endParaRPr lang="en-US" sz="1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a:lnSpc>
                <a:spcPct val="115000"/>
              </a:lnSpc>
              <a:spcBef>
                <a:spcPts val="1200"/>
              </a:spcBef>
              <a:spcAft>
                <a:spcPts val="0"/>
              </a:spcAft>
            </a:pPr>
            <a:r>
              <a:rPr lang="ar-SA" sz="1800" b="1" u="sng"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نهاية الباب:</a:t>
            </a:r>
            <a:endParaRPr lang="en-US" sz="1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179705" algn="justLow">
              <a:lnSpc>
                <a:spcPct val="115000"/>
              </a:lnSpc>
              <a:spcAft>
                <a:spcPts val="0"/>
              </a:spcAft>
            </a:pPr>
            <a:r>
              <a:rPr lang="ar-SA" sz="16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استشعر الناس والعلماء خطورة الباب بمعتقداته الكافرة، ففزعوا إلى والي شيراز الشاه ناصر الدين، وطالبوه بإقامة الحد عليه وتخليص البلاد والعباد من ضلالاته وبدعه، وبعد ثبوت الحجة عليه، أمر بقتل الباب الشيرازي.</a:t>
            </a:r>
            <a:endParaRPr lang="en-US" sz="16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179705" algn="justLow">
              <a:lnSpc>
                <a:spcPct val="115000"/>
              </a:lnSpc>
              <a:spcAft>
                <a:spcPts val="0"/>
              </a:spcAft>
            </a:pPr>
            <a:r>
              <a:rPr lang="ar-SA" sz="16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وفي صباح يوم السابع والعشرين من شهر شعبان عام (1266</a:t>
            </a:r>
            <a:r>
              <a:rPr lang="ar-SA" sz="1600" dirty="0">
                <a:solidFill>
                  <a:schemeClr val="tx1"/>
                </a:solidFill>
                <a:latin typeface="Cambria" panose="02040503050406030204" pitchFamily="18" charset="0"/>
                <a:ea typeface="Times New Roman" panose="02020603050405020304" pitchFamily="18" charset="0"/>
                <a:cs typeface="ATraditional Arabic" pitchFamily="2" charset="-78"/>
              </a:rPr>
              <a:t>ç</a:t>
            </a:r>
            <a:r>
              <a:rPr lang="ar-SA" sz="16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الموافق (8/تموز/1850م)، نُفِّذ عليه الحكم بالإعدام رمياً بالرصاص عن عمر يزيد قليلاً عن ثلاثين سنة، وسحب المسلمون جثته في الشوارع على سبيل النكاية بالكافر عدو الله، وقد أخذ بعض أتباعه جثته ونقلوها بعد فترة من الزمان إلى جبل الكرمل بحيفا من مدن فلسطين، وهناك دفن حيث دفن عبد البهاء عباس، ويقال إن الوحوش أكلتها فاحتج مجتهدو الشيعة بذلك على فساد دعوى الباب بأنه هو المهدي، لأن المقرر عندهم أن أجساد الأئمة الاثني عشر محفوظة ومصونة </a:t>
            </a:r>
            <a:r>
              <a:rPr lang="ar-SA" sz="16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من</a:t>
            </a:r>
            <a:endParaRPr lang="en-US" sz="1200" dirty="0" smtClean="0">
              <a:latin typeface="Calibri" panose="020F0502020204030204" pitchFamily="34" charset="0"/>
              <a:ea typeface="Calibri" panose="020F0502020204030204" pitchFamily="34" charset="0"/>
              <a:cs typeface="Arial" panose="020B0604020202020204" pitchFamily="34" charset="0"/>
            </a:endParaRPr>
          </a:p>
          <a:p>
            <a:pPr lvl="0" algn="just">
              <a:spcAft>
                <a:spcPts val="0"/>
              </a:spcAft>
            </a:pPr>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extLst>
      <p:ext uri="{BB962C8B-B14F-4D97-AF65-F5344CB8AC3E}">
        <p14:creationId xmlns:p14="http://schemas.microsoft.com/office/powerpoint/2010/main" xmlns="" val="7238223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371600"/>
            <a:ext cx="9292456" cy="4525963"/>
          </a:xfrm>
        </p:spPr>
        <p:txBody>
          <a:bodyPr/>
          <a:lstStyle/>
          <a:p>
            <a:pPr marL="0" lvl="0" indent="179705" algn="justLow">
              <a:lnSpc>
                <a:spcPct val="115000"/>
              </a:lnSpc>
              <a:spcAft>
                <a:spcPts val="0"/>
              </a:spcAft>
            </a:pP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السباع والحشرات ولا يعتريها البلى، فقابلهم أتباع الباب بأنهم اختطفوا الجثة بالليل ووضعوها داخل صندوق ونقلوها من أذربيجان إلى جهة مجهولة"</a:t>
            </a:r>
            <a:r>
              <a:rPr lang="ar-SA" sz="1800" dirty="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 </a:t>
            </a:r>
            <a:r>
              <a:rPr lang="ar-SA" sz="1800" dirty="0" smtClean="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a:t>
            </a:r>
          </a:p>
          <a:p>
            <a:pPr marL="0" lvl="0" indent="179705" algn="justLow">
              <a:lnSpc>
                <a:spcPct val="115000"/>
              </a:lnSpc>
              <a:spcAft>
                <a:spcPts val="0"/>
              </a:spcAft>
            </a:pPr>
            <a:endParaRPr lang="ar-SA" sz="800" dirty="0">
              <a:solidFill>
                <a:schemeClr val="tx1"/>
              </a:solidFill>
              <a:latin typeface="Calibri" panose="020F0502020204030204" pitchFamily="34" charset="0"/>
              <a:ea typeface="Calibri" panose="020F0502020204030204" pitchFamily="34" charset="0"/>
              <a:cs typeface="Traditional Arabic" panose="02020603050405020304" pitchFamily="18" charset="-78"/>
            </a:endParaRPr>
          </a:p>
          <a:p>
            <a:pPr marL="0" algn="just">
              <a:spcBef>
                <a:spcPts val="1000"/>
              </a:spcBef>
              <a:spcAft>
                <a:spcPts val="0"/>
              </a:spcAft>
            </a:pPr>
            <a:r>
              <a:rPr lang="ar-SA" sz="2000" dirty="0">
                <a:solidFill>
                  <a:schemeClr val="tx1"/>
                </a:solidFill>
                <a:latin typeface="Al-Mateen" panose="02060803050605020204" pitchFamily="18" charset="-78"/>
                <a:ea typeface="Times New Roman" panose="02020603050405020304" pitchFamily="18" charset="0"/>
                <a:cs typeface="Al-Mateen" panose="02060803050605020204" pitchFamily="18" charset="-78"/>
              </a:rPr>
              <a:t>ثانيا </a:t>
            </a:r>
            <a:r>
              <a:rPr lang="en-US" sz="2000" dirty="0">
                <a:solidFill>
                  <a:schemeClr val="tx1"/>
                </a:solidFill>
                <a:latin typeface="Al-Mateen" panose="02060803050605020204" pitchFamily="18" charset="-78"/>
                <a:ea typeface="Times New Roman" panose="02020603050405020304" pitchFamily="18" charset="0"/>
                <a:cs typeface="Al-Mateen" panose="02060803050605020204" pitchFamily="18" charset="-78"/>
              </a:rPr>
              <a:t>: </a:t>
            </a:r>
            <a:r>
              <a:rPr lang="ar-SA" sz="2000" dirty="0">
                <a:solidFill>
                  <a:schemeClr val="tx1"/>
                </a:solidFill>
                <a:latin typeface="Al-Mateen" panose="02060803050605020204" pitchFamily="18" charset="-78"/>
                <a:ea typeface="Times New Roman" panose="02020603050405020304" pitchFamily="18" charset="0"/>
                <a:cs typeface="Al-Mateen" panose="02060803050605020204" pitchFamily="18" charset="-78"/>
              </a:rPr>
              <a:t>نشأة وأسباب ظهور البهائية </a:t>
            </a:r>
            <a:r>
              <a:rPr lang="en-US" sz="2000" dirty="0">
                <a:solidFill>
                  <a:schemeClr val="tx1"/>
                </a:solidFill>
                <a:latin typeface="Al-Mateen" panose="02060803050605020204" pitchFamily="18" charset="-78"/>
                <a:ea typeface="Times New Roman" panose="02020603050405020304" pitchFamily="18" charset="0"/>
                <a:cs typeface="Al-Mateen" panose="02060803050605020204" pitchFamily="18" charset="-78"/>
              </a:rPr>
              <a:t>:</a:t>
            </a:r>
          </a:p>
          <a:p>
            <a:pPr marL="0" indent="179705" algn="justLow">
              <a:lnSpc>
                <a:spcPct val="115000"/>
              </a:lnSpc>
              <a:spcAft>
                <a:spcPts val="0"/>
              </a:spcAft>
            </a:pPr>
            <a:r>
              <a:rPr lang="en-US" sz="1800" dirty="0">
                <a:solidFill>
                  <a:schemeClr val="tx1"/>
                </a:solidFill>
                <a:latin typeface="Traditional Arabic" panose="02020603050405020304" pitchFamily="18" charset="-78"/>
                <a:ea typeface="Times New Roman" panose="02020603050405020304" pitchFamily="18" charset="0"/>
                <a:cs typeface="Arial" panose="020B0604020202020204" pitchFamily="34" charset="0"/>
              </a:rPr>
              <a:t> </a:t>
            </a:r>
            <a:r>
              <a:rPr lang="ar-EG"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سبقت البهائية فبل ظهورها إرهاصات تنذر بطلائعها،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حيث كان الدعي الباب قبل إعدامه يبشر بنبي ورسول من بعده اسمه "البهاء" وبعد أن حاكمته الدولة العلية وأعدمته قام من بعده شخص يدعى </a:t>
            </a:r>
            <a:r>
              <a:rPr lang="ar-SA" sz="18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"ميرزا حسين علي </a:t>
            </a:r>
            <a:r>
              <a:rPr lang="ar-SA" sz="1800" b="1"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المازندراني</a:t>
            </a:r>
            <a:r>
              <a:rPr lang="ar-SA" sz="18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ابن أحد وزراء إيران وأعلن في بغداد أنه الرسول المنتظر ـ موعود كل الأزمنة</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a:t>
            </a:r>
            <a:r>
              <a:rPr lang="ar-SA" sz="1800" dirty="0" smtClean="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 .</a:t>
            </a:r>
          </a:p>
          <a:p>
            <a:pPr marL="0" indent="179705" algn="justLow">
              <a:lnSpc>
                <a:spcPct val="115000"/>
              </a:lnSpc>
              <a:spcAft>
                <a:spcPts val="0"/>
              </a:spcAft>
            </a:pPr>
            <a:endParaRPr lang="en-US" sz="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algn="just">
              <a:spcAft>
                <a:spcPts val="0"/>
              </a:spcAft>
            </a:pPr>
            <a:r>
              <a:rPr lang="ar-SA" sz="1800" dirty="0" smtClean="0">
                <a:solidFill>
                  <a:schemeClr val="tx1"/>
                </a:solidFill>
                <a:ea typeface="Times New Roman" panose="02020603050405020304" pitchFamily="18" charset="0"/>
                <a:cs typeface="Lotus Linotype" panose="02000000000000000000" pitchFamily="2" charset="-78"/>
              </a:rPr>
              <a:t>             ويزعم </a:t>
            </a:r>
            <a:r>
              <a:rPr lang="ar-SA" sz="1800" dirty="0">
                <a:solidFill>
                  <a:schemeClr val="tx1"/>
                </a:solidFill>
                <a:ea typeface="Times New Roman" panose="02020603050405020304" pitchFamily="18" charset="0"/>
                <a:cs typeface="Lotus Linotype" panose="02000000000000000000" pitchFamily="2" charset="-78"/>
              </a:rPr>
              <a:t>رؤوس البهائية في كل كتاباتهم أن الباب لما علم بأنه سيعدم جمع مكتوباته وخاتمه ومقلمته في جعبة وأرسلها مع مفتاحها بصحبة شخص اسمه محمد باقر ليسلمها إلى ملا عبد الكريم القزويني في مدينة قم فلما وصلت الجعبة إلى ملا عبد الكريم أعلن أنه مأمور بإيصالها إلى ميرزا حسين على </a:t>
            </a:r>
            <a:r>
              <a:rPr lang="ar-SA" sz="1800" dirty="0" err="1">
                <a:solidFill>
                  <a:schemeClr val="tx1"/>
                </a:solidFill>
                <a:ea typeface="Times New Roman" panose="02020603050405020304" pitchFamily="18" charset="0"/>
                <a:cs typeface="Lotus Linotype" panose="02000000000000000000" pitchFamily="2" charset="-78"/>
              </a:rPr>
              <a:t>المازندراني</a:t>
            </a:r>
            <a:r>
              <a:rPr lang="ar-SA" sz="1800" dirty="0">
                <a:solidFill>
                  <a:schemeClr val="tx1"/>
                </a:solidFill>
                <a:ea typeface="Times New Roman" panose="02020603050405020304" pitchFamily="18" charset="0"/>
                <a:cs typeface="Lotus Linotype" panose="02000000000000000000" pitchFamily="2" charset="-78"/>
              </a:rPr>
              <a:t>، وبسبب ذلك انتحل حسين علي اسم بهاء الله، ونازع كبار </a:t>
            </a:r>
            <a:r>
              <a:rPr lang="ar-SA" sz="1800" dirty="0" err="1">
                <a:solidFill>
                  <a:schemeClr val="tx1"/>
                </a:solidFill>
                <a:ea typeface="Times New Roman" panose="02020603050405020304" pitchFamily="18" charset="0"/>
                <a:cs typeface="Lotus Linotype" panose="02000000000000000000" pitchFamily="2" charset="-78"/>
              </a:rPr>
              <a:t>البابيين</a:t>
            </a:r>
            <a:r>
              <a:rPr lang="ar-SA" sz="1800" dirty="0">
                <a:solidFill>
                  <a:schemeClr val="tx1"/>
                </a:solidFill>
                <a:ea typeface="Times New Roman" panose="02020603050405020304" pitchFamily="18" charset="0"/>
                <a:cs typeface="Lotus Linotype" panose="02000000000000000000" pitchFamily="2" charset="-78"/>
              </a:rPr>
              <a:t> مقام الرئاسة عليهم، ولكن أكثرهم وخصوصا في إيران لم يسلموا له ذلك وظلوا على بابيتهم، فلم يبال حسين علي بكل ذلك، وأصر على أن الباب كان كمحمد وعيسى وموسى عليهم الصلاة والسلام ؛ إنما جاء ليبشر بالبهاء حسين علي، وهذه هي مهمة جميع الأنبياء</a:t>
            </a:r>
            <a:r>
              <a:rPr lang="en-US" sz="1800" dirty="0">
                <a:solidFill>
                  <a:schemeClr val="tx1"/>
                </a:solidFill>
              </a:rPr>
              <a:t> </a:t>
            </a:r>
            <a:r>
              <a:rPr lang="ar-SA" sz="1600" dirty="0" smtClean="0">
                <a:solidFill>
                  <a:schemeClr val="tx1"/>
                </a:solidFill>
                <a:latin typeface="ATraditional Arabic" pitchFamily="2" charset="-78"/>
                <a:ea typeface="Times New Roman" panose="02020603050405020304" pitchFamily="18" charset="0"/>
                <a:cs typeface="Traditional Arabic" panose="02020603050405020304" pitchFamily="18" charset="-78"/>
              </a:rPr>
              <a:t>.</a:t>
            </a:r>
          </a:p>
          <a:p>
            <a:pPr marL="0" algn="just">
              <a:spcAft>
                <a:spcPts val="0"/>
              </a:spcAft>
            </a:pPr>
            <a:endParaRPr lang="en-US" sz="1100" dirty="0">
              <a:solidFill>
                <a:schemeClr val="tx1"/>
              </a:solidFill>
              <a:latin typeface="Times New Roman" panose="02020603050405020304" pitchFamily="18" charset="0"/>
              <a:ea typeface="Times New Roman" panose="02020603050405020304" pitchFamily="18" charset="0"/>
              <a:cs typeface="ATraditional Arabic" pitchFamily="2" charset="-78"/>
            </a:endParaRPr>
          </a:p>
          <a:p>
            <a:pPr marL="0" lvl="0" indent="179705" algn="justLow">
              <a:lnSpc>
                <a:spcPct val="115000"/>
              </a:lnSpc>
              <a:spcAft>
                <a:spcPts val="0"/>
              </a:spcAft>
            </a:pPr>
            <a:endParaRPr lang="en-US" sz="1800" dirty="0">
              <a:solidFill>
                <a:prstClr val="black"/>
              </a:solidFill>
              <a:latin typeface="Calibri" panose="020F0502020204030204" pitchFamily="34" charset="0"/>
              <a:ea typeface="Calibri" panose="020F0502020204030204" pitchFamily="34" charset="0"/>
              <a:cs typeface="Arial" panose="020B0604020202020204" pitchFamily="34" charset="0"/>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extLst>
      <p:ext uri="{BB962C8B-B14F-4D97-AF65-F5344CB8AC3E}">
        <p14:creationId xmlns:p14="http://schemas.microsoft.com/office/powerpoint/2010/main" xmlns="" val="41646588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417638"/>
            <a:ext cx="9292456" cy="4525963"/>
          </a:xfrm>
        </p:spPr>
        <p:txBody>
          <a:bodyPr/>
          <a:lstStyle/>
          <a:p>
            <a:pPr marL="0" indent="179705" algn="justLow">
              <a:lnSpc>
                <a:spcPct val="115000"/>
              </a:lnSpc>
              <a:spcAft>
                <a:spcPts val="0"/>
              </a:spcAft>
            </a:pP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ومما ساعده على نشر </a:t>
            </a:r>
            <a:r>
              <a:rPr lang="ar-SA" sz="1800" u="sng"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أباطيله وضلالاته الدعم الذي كان يتلقاه من أمريكا ومن اليهود ومن غيرهما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من أعداء الإسلام، فلقد هيأت اليهودية العالمية موعد ظهور بهاء الله في السنة التاسعة عشرة من ظهور الباب في حديقة الرضوان، واختارت مقره </a:t>
            </a:r>
            <a:r>
              <a:rPr lang="ar-SA" sz="1800" u="sng"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الأخير في "عكا " مهبطا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لما تنفث فيه من وحي، ووكرا لاجتماع أقطابها لتوجيه الحركة وعقد الصفقات مع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العملاء ،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وظلت تدعو اليهود في إيران للدخول بشكل جماعي في تبعية البابية والبهائية، وقد استجاب يهود إيران لمشورة الماسونية اليهودية فدخل في هذه النحلة الجديدة مجموعة كبيرة من اليهود الإيرانيين،  ففي طهران دخل فيها منهم (150) يهودياً وفي همدان (100) يهودي، وفي </a:t>
            </a:r>
            <a:r>
              <a:rPr lang="ar-SA" sz="1800"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كاشان</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(50) يهودياً وفي كلبا كيان (85) يهودياً، بل لقد دخـل حبران من أحبـار اليهـود إلى البابيـة في همـدان وهـو الحبر الياهـو والحبر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لازار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a:t>
            </a:r>
            <a:endParaRPr lang="en-US" sz="1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a:lnSpc>
                <a:spcPct val="115000"/>
              </a:lnSpc>
              <a:spcBef>
                <a:spcPts val="1200"/>
              </a:spcBef>
              <a:spcAft>
                <a:spcPts val="0"/>
              </a:spcAft>
            </a:pPr>
            <a:r>
              <a:rPr lang="ar-SA" sz="1800" b="1" u="sng" dirty="0">
                <a:solidFill>
                  <a:schemeClr val="tx1"/>
                </a:solidFill>
                <a:latin typeface="Al-Mateen" panose="02060803050605020204" pitchFamily="18" charset="-78"/>
                <a:ea typeface="Calibri" panose="020F0502020204030204" pitchFamily="34" charset="0"/>
                <a:cs typeface="Al-Mateen" panose="02060803050605020204" pitchFamily="18" charset="-78"/>
              </a:rPr>
              <a:t>التعريف بالبهاء في سطور:</a:t>
            </a:r>
            <a:endParaRPr lang="en-US" sz="1800" dirty="0">
              <a:solidFill>
                <a:schemeClr val="tx1"/>
              </a:solidFill>
              <a:latin typeface="Al-Mateen" panose="02060803050605020204" pitchFamily="18" charset="-78"/>
              <a:ea typeface="Calibri" panose="020F0502020204030204" pitchFamily="34" charset="0"/>
              <a:cs typeface="Al-Mateen" panose="02060803050605020204" pitchFamily="18" charset="-78"/>
            </a:endParaRPr>
          </a:p>
          <a:p>
            <a:pPr marL="0" indent="179705" algn="justLow">
              <a:lnSpc>
                <a:spcPct val="115000"/>
              </a:lnSpc>
              <a:spcAft>
                <a:spcPts val="0"/>
              </a:spcAft>
            </a:pP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هو (</a:t>
            </a:r>
            <a:r>
              <a:rPr lang="ar-SA" sz="1800"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ا</a:t>
            </a:r>
            <a:r>
              <a:rPr lang="ar-SA" sz="1800" b="1"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لميرزا</a:t>
            </a:r>
            <a:r>
              <a:rPr lang="ar-SA" sz="18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حسين علي بن </a:t>
            </a:r>
            <a:r>
              <a:rPr lang="ar-SA" sz="1800" b="1"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الميرزا</a:t>
            </a:r>
            <a:r>
              <a:rPr lang="ar-SA" sz="18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عباس بزرك النوري)،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ولد حسين في </a:t>
            </a:r>
            <a:r>
              <a:rPr lang="ar-SA" sz="1800"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مازندران</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في طهران الموافق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(1817م)، عرف منذ شبابه ميله إلى علوم الصوفية والشيعة، والفلسفة اليونانية، وتأثر كثيراً بالفكر </a:t>
            </a:r>
            <a:r>
              <a:rPr lang="ar-SA" sz="1800"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السوفسطائي</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وقد أظهر تفوقاً في تلك العلوم، كان يحضر مجالس العلماء مستفيداً ومناقشاً ومجادلاً لهم.</a:t>
            </a:r>
            <a:endParaRPr lang="en-US" sz="1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179705" algn="justLow">
              <a:lnSpc>
                <a:spcPct val="115000"/>
              </a:lnSpc>
              <a:spcAft>
                <a:spcPts val="0"/>
              </a:spcAft>
            </a:pP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استطاع بثقافته الواسعة وقدرته على الجدل والتفلسف، وبالمكر والحيلة أن يصبح في الموقع الممتاز بعد هلاك الباب </a:t>
            </a:r>
            <a:r>
              <a:rPr lang="ar-SA" sz="1800"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الميرزا</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علي</a:t>
            </a:r>
            <a:r>
              <a:rPr lang="ar-SA" sz="1800" dirty="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محمد، ويتصدر الزعامة والخلافة، بل ويؤسس مذهباً جديداً عرف باسمه "البهائية</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a:t>
            </a:r>
            <a:r>
              <a:rPr lang="ar-SA" sz="1800" dirty="0" smtClean="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 </a:t>
            </a:r>
            <a:r>
              <a:rPr lang="ar-SA" sz="1800" dirty="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a:t>
            </a:r>
            <a:endParaRPr lang="en-US" sz="1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extLst>
      <p:ext uri="{BB962C8B-B14F-4D97-AF65-F5344CB8AC3E}">
        <p14:creationId xmlns:p14="http://schemas.microsoft.com/office/powerpoint/2010/main" xmlns="" val="42875959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417638"/>
            <a:ext cx="9292456" cy="4525963"/>
          </a:xfrm>
        </p:spPr>
        <p:txBody>
          <a:bodyPr/>
          <a:lstStyle/>
          <a:p>
            <a:pPr marL="0" indent="179705" algn="just">
              <a:lnSpc>
                <a:spcPct val="115000"/>
              </a:lnSpc>
              <a:spcAft>
                <a:spcPts val="0"/>
              </a:spcAft>
            </a:pP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استقر البهاء في عكا، وفيها لقي الحفاوة والترحيب، بل الرعاية والحماية والمساعدة من اليهود والإنجليز، فمكنوه من الاستمرار في دعوته، وطلب منه اليهود أن يتبرقـع حتى لا يُرى وجهه، ومنع من نشـر صوره إمعاناً في خلـع الهيبة عليه لكـن الله تعالى لم يمهله طويلاً، إذ سلط عليه ما يسلبه عقله، ويفقده القدرة على التمييز بين النار والنور، والأسود والأبيض، والحار والبارد، وصدرت عنه الأقوال والحركات الرديئـة المنفـرة للعوام منه، وانحدر إلى رتبة الحيوانات، حيث أصابه المرض والجنون ممـا اضطر ابنه عباس إلى حبسه حتى لا يراه الناس، ثم أصيب بالحمى الشديدة، وفي السادس عشر من مايو سنة 1892م هلك البهاء </a:t>
            </a:r>
            <a:r>
              <a:rPr lang="ar-SA" sz="1800" u="sng"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ودفن في قبر يسمى بيت البهجة في مدينة حيفا على سفح جبل الكرمل بفلسطين</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وقد خلفه في القيام على المذهب ابنه عباس أفندي المسمى عبد البهاء أو غصن أعظم المولود سنة (1844م) والهالك سنة (1921م)</a:t>
            </a:r>
            <a:r>
              <a:rPr lang="ar-SA" sz="1800" baseline="30000" dirty="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 </a:t>
            </a:r>
            <a:r>
              <a:rPr lang="ar-SA" sz="1800" dirty="0" smtClean="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a:t>
            </a:r>
          </a:p>
          <a:p>
            <a:pPr marL="0" indent="179705" algn="just">
              <a:lnSpc>
                <a:spcPct val="115000"/>
              </a:lnSpc>
              <a:spcAft>
                <a:spcPts val="0"/>
              </a:spcAft>
            </a:pPr>
            <a:endParaRPr lang="en-US" sz="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algn="just">
              <a:spcBef>
                <a:spcPts val="0"/>
              </a:spcBef>
              <a:spcAft>
                <a:spcPts val="0"/>
              </a:spcAft>
            </a:pPr>
            <a:r>
              <a:rPr lang="ar-SA" sz="1800" b="1" dirty="0">
                <a:solidFill>
                  <a:schemeClr val="tx1"/>
                </a:solidFill>
                <a:latin typeface="Al-Mateen" panose="02060803050605020204" pitchFamily="18" charset="-78"/>
                <a:ea typeface="Times New Roman" panose="02020603050405020304" pitchFamily="18" charset="0"/>
                <a:cs typeface="Al-Mateen" panose="02060803050605020204" pitchFamily="18" charset="-78"/>
              </a:rPr>
              <a:t>ثالثاً</a:t>
            </a:r>
            <a:r>
              <a:rPr lang="en-US" sz="1800" b="1" dirty="0">
                <a:solidFill>
                  <a:schemeClr val="tx1"/>
                </a:solidFill>
                <a:latin typeface="Al-Mateen" panose="02060803050605020204" pitchFamily="18" charset="-78"/>
                <a:ea typeface="Times New Roman" panose="02020603050405020304" pitchFamily="18" charset="0"/>
                <a:cs typeface="Al-Mateen" panose="02060803050605020204" pitchFamily="18" charset="-78"/>
              </a:rPr>
              <a:t> : </a:t>
            </a:r>
            <a:r>
              <a:rPr lang="ar-SA" sz="1800" b="1" dirty="0">
                <a:solidFill>
                  <a:schemeClr val="tx1"/>
                </a:solidFill>
                <a:latin typeface="Al-Mateen" panose="02060803050605020204" pitchFamily="18" charset="-78"/>
                <a:ea typeface="Times New Roman" panose="02020603050405020304" pitchFamily="18" charset="0"/>
                <a:cs typeface="Al-Mateen" panose="02060803050605020204" pitchFamily="18" charset="-78"/>
              </a:rPr>
              <a:t>أهم الشخصيات وأبرزها </a:t>
            </a:r>
            <a:r>
              <a:rPr lang="en-US" sz="1800" b="1" dirty="0">
                <a:solidFill>
                  <a:schemeClr val="tx1"/>
                </a:solidFill>
                <a:latin typeface="Al-Mateen" panose="02060803050605020204" pitchFamily="18" charset="-78"/>
                <a:ea typeface="Times New Roman" panose="02020603050405020304" pitchFamily="18" charset="0"/>
                <a:cs typeface="Al-Mateen" panose="02060803050605020204" pitchFamily="18" charset="-78"/>
              </a:rPr>
              <a:t>:</a:t>
            </a:r>
          </a:p>
          <a:p>
            <a:pPr marL="0" indent="179705">
              <a:lnSpc>
                <a:spcPct val="115000"/>
              </a:lnSpc>
              <a:spcBef>
                <a:spcPts val="0"/>
              </a:spcBef>
              <a:spcAft>
                <a:spcPts val="0"/>
              </a:spcAft>
            </a:pP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من أهم الشخصيات التي اشتهرت في البهائية :</a:t>
            </a:r>
            <a:endParaRPr lang="en-US" sz="1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Bef>
                <a:spcPts val="0"/>
              </a:spcBef>
              <a:spcAft>
                <a:spcPts val="0"/>
              </a:spcAft>
            </a:pP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1-  </a:t>
            </a:r>
            <a:r>
              <a:rPr lang="ar-SA" sz="1800"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الميرزا</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حسين علي الملقب بهاء الله المولود (1817م) نازع أخاه خلافة الباب وأعلن في بغداد أمام </a:t>
            </a:r>
            <a:r>
              <a:rPr lang="ar-SA" sz="1800"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مريديه</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أنه المظهر الكامل الذي أشار إليه الباب وأنه رسول الله الذي حلّت فيه الروح الإلهية لتنهي العمل الذي بشر به الباب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a:t>
            </a:r>
          </a:p>
          <a:p>
            <a:pPr marL="0" lvl="0" indent="179705" algn="just">
              <a:lnSpc>
                <a:spcPct val="115000"/>
              </a:lnSpc>
              <a:spcBef>
                <a:spcPts val="0"/>
              </a:spcBef>
              <a:spcAft>
                <a:spcPts val="0"/>
              </a:spcAft>
            </a:pP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2- </a:t>
            </a:r>
            <a:r>
              <a:rPr lang="ar-SA" sz="1800" b="1"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قرة العين</a:t>
            </a: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 واسمها الحقيقي أم سلمى، من أقوى الشخصيات في الديانة، قامت</a:t>
            </a:r>
            <a:r>
              <a:rPr lang="ar-SA" sz="1800"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 </a:t>
            </a: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خطيبة في مؤتمر بدشت تدعوا إلى :  </a:t>
            </a:r>
            <a:endParaRPr lang="ar-SA" sz="1800" dirty="0" smtClean="0">
              <a:latin typeface="Calibri" panose="020F0502020204030204" pitchFamily="34" charset="0"/>
              <a:ea typeface="Times New Roman" panose="02020603050405020304" pitchFamily="18" charset="0"/>
              <a:cs typeface="Arial" panose="020B0604020202020204" pitchFamily="34" charset="0"/>
            </a:endParaRPr>
          </a:p>
          <a:p>
            <a:pPr marL="0" lvl="0" indent="179705" algn="just">
              <a:lnSpc>
                <a:spcPct val="115000"/>
              </a:lnSpc>
              <a:spcBef>
                <a:spcPts val="0"/>
              </a:spcBef>
              <a:spcAft>
                <a:spcPts val="0"/>
              </a:spcAft>
            </a:pPr>
            <a:r>
              <a:rPr lang="ar-SA" sz="1800" dirty="0" smtClean="0">
                <a:solidFill>
                  <a:srgbClr val="000000"/>
                </a:solidFill>
                <a:latin typeface="Calibri" panose="020F0502020204030204" pitchFamily="34" charset="0"/>
                <a:ea typeface="Times New Roman" panose="02020603050405020304" pitchFamily="18" charset="0"/>
                <a:cs typeface="Arial" panose="020B0604020202020204" pitchFamily="34" charset="0"/>
              </a:rPr>
              <a:t>أ.  </a:t>
            </a:r>
            <a:r>
              <a:rPr lang="ar-SA" sz="1800" dirty="0" smtClean="0">
                <a:solidFill>
                  <a:srgbClr val="000000"/>
                </a:solidFill>
                <a:latin typeface="Calibri" panose="020F0502020204030204" pitchFamily="34" charset="0"/>
                <a:ea typeface="Times New Roman" panose="02020603050405020304" pitchFamily="18" charset="0"/>
                <a:cs typeface="Lotus Linotype" panose="02000000000000000000" pitchFamily="2" charset="-78"/>
              </a:rPr>
              <a:t>نسخ </a:t>
            </a: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الشريعة المحمدية وإبطالها.</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endParaRPr lang="en-US" sz="1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a:endParaRPr lang="ar-SA" sz="18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extLst>
      <p:ext uri="{BB962C8B-B14F-4D97-AF65-F5344CB8AC3E}">
        <p14:creationId xmlns:p14="http://schemas.microsoft.com/office/powerpoint/2010/main" xmlns="" val="24759966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408113"/>
            <a:ext cx="9216256" cy="4525963"/>
          </a:xfrm>
        </p:spPr>
        <p:txBody>
          <a:bodyPr/>
          <a:lstStyle/>
          <a:p>
            <a:pPr marL="0" lvl="0" indent="0" algn="just">
              <a:lnSpc>
                <a:spcPct val="115000"/>
              </a:lnSpc>
              <a:spcAft>
                <a:spcPts val="0"/>
              </a:spcAft>
            </a:pPr>
            <a:r>
              <a:rPr lang="ar-SA" sz="1800" dirty="0" smtClean="0">
                <a:solidFill>
                  <a:srgbClr val="000000"/>
                </a:solidFill>
                <a:latin typeface="Calibri" panose="020F0502020204030204" pitchFamily="34" charset="0"/>
                <a:ea typeface="Times New Roman" panose="02020603050405020304" pitchFamily="18" charset="0"/>
                <a:cs typeface="Lotus Linotype" panose="02000000000000000000" pitchFamily="2" charset="-78"/>
              </a:rPr>
              <a:t>ب. وأن </a:t>
            </a: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الانشغال بالصوم والصلاة والزكاة وسائر ما أتى به محمد كله لغو، وفعل باطل، ولا يعمل به إلا كل غافل جاهل.</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lvl="0" indent="0" algn="just">
              <a:lnSpc>
                <a:spcPct val="115000"/>
              </a:lnSpc>
              <a:spcAft>
                <a:spcPts val="0"/>
              </a:spcAft>
            </a:pPr>
            <a:r>
              <a:rPr lang="ar-SA" sz="1800" dirty="0" smtClean="0">
                <a:solidFill>
                  <a:srgbClr val="000000"/>
                </a:solidFill>
                <a:latin typeface="Calibri" panose="020F0502020204030204" pitchFamily="34" charset="0"/>
                <a:ea typeface="Times New Roman" panose="02020603050405020304" pitchFamily="18" charset="0"/>
                <a:cs typeface="Lotus Linotype" panose="02000000000000000000" pitchFamily="2" charset="-78"/>
              </a:rPr>
              <a:t>جـ. كما </a:t>
            </a: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ذكرت أن الباب سيوحد جميع الأديان الموجودة حتى لا يبقى إلا دين واحد، هو دينه الجديد وشرعه الحديث</a:t>
            </a:r>
            <a:r>
              <a:rPr lang="ar-SA" sz="1800"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 </a:t>
            </a:r>
            <a:r>
              <a:rPr lang="ar-SA" sz="1800" dirty="0" smtClean="0">
                <a:solidFill>
                  <a:srgbClr val="000000"/>
                </a:solidFill>
                <a:latin typeface="Calibri" panose="020F0502020204030204" pitchFamily="34" charset="0"/>
                <a:ea typeface="Times New Roman" panose="02020603050405020304" pitchFamily="18" charset="0"/>
                <a:cs typeface="Lotus Linotype" panose="02000000000000000000" pitchFamily="2" charset="-78"/>
              </a:rPr>
              <a:t>.</a:t>
            </a:r>
          </a:p>
          <a:p>
            <a:pPr marL="0" lvl="0" indent="0" algn="just">
              <a:lnSpc>
                <a:spcPct val="115000"/>
              </a:lnSpc>
              <a:spcAft>
                <a:spcPts val="0"/>
              </a:spcAft>
            </a:pPr>
            <a:endParaRPr lang="ar-SA" sz="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endParaRPr>
          </a:p>
          <a:p>
            <a:pPr marL="0" indent="179705" algn="just">
              <a:lnSpc>
                <a:spcPct val="115000"/>
              </a:lnSpc>
              <a:spcAft>
                <a:spcPts val="0"/>
              </a:spcAft>
            </a:pP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3- </a:t>
            </a:r>
            <a:r>
              <a:rPr lang="ar-SA" sz="18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عباس أفندي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الملقب بـ عبد البهاء ولد في (23/مايو/1844م) نفس يوم إعلان دعوة الباب، أوصى له والده البهاء بخلافته فكان ذا شخصية جادة لدرجة أن معظم المؤرخين يقولون بأنه: لولا العباس لما قامت للبابية والبهـائية قائمـة، ويعتقد البهـائيون أنه معصـوم غير مشرع، وكـان يضفي على والده صفة الربوبية القادرة على الخلق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a:t>
            </a:r>
          </a:p>
          <a:p>
            <a:pPr marL="0" indent="179705" algn="just">
              <a:lnSpc>
                <a:spcPct val="115000"/>
              </a:lnSpc>
              <a:spcAft>
                <a:spcPts val="0"/>
              </a:spcAft>
            </a:pPr>
            <a:endParaRPr lang="en-US" sz="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algn="just">
              <a:spcBef>
                <a:spcPts val="1000"/>
              </a:spcBef>
              <a:spcAft>
                <a:spcPts val="0"/>
              </a:spcAft>
            </a:pPr>
            <a:r>
              <a:rPr lang="ar-SA" sz="2000" dirty="0">
                <a:solidFill>
                  <a:schemeClr val="tx1"/>
                </a:solidFill>
                <a:latin typeface="Al-Mateen" panose="02060803050605020204" pitchFamily="18" charset="-78"/>
                <a:ea typeface="Times New Roman" panose="02020603050405020304" pitchFamily="18" charset="0"/>
                <a:cs typeface="Al-Mateen" panose="02060803050605020204" pitchFamily="18" charset="-78"/>
              </a:rPr>
              <a:t>رابعاً</a:t>
            </a:r>
            <a:r>
              <a:rPr lang="en-US" sz="2000" dirty="0">
                <a:solidFill>
                  <a:schemeClr val="tx1"/>
                </a:solidFill>
                <a:latin typeface="Al-Mateen" panose="02060803050605020204" pitchFamily="18" charset="-78"/>
                <a:ea typeface="Times New Roman" panose="02020603050405020304" pitchFamily="18" charset="0"/>
                <a:cs typeface="Al-Mateen" panose="02060803050605020204" pitchFamily="18" charset="-78"/>
              </a:rPr>
              <a:t> : </a:t>
            </a:r>
            <a:r>
              <a:rPr lang="ar-SA" sz="2000" dirty="0">
                <a:solidFill>
                  <a:schemeClr val="tx1"/>
                </a:solidFill>
                <a:latin typeface="Al-Mateen" panose="02060803050605020204" pitchFamily="18" charset="-78"/>
                <a:ea typeface="Times New Roman" panose="02020603050405020304" pitchFamily="18" charset="0"/>
                <a:cs typeface="Al-Mateen" panose="02060803050605020204" pitchFamily="18" charset="-78"/>
              </a:rPr>
              <a:t>أهم عقائد البهائية </a:t>
            </a:r>
            <a:r>
              <a:rPr lang="en-US" sz="2000" dirty="0">
                <a:solidFill>
                  <a:schemeClr val="tx1"/>
                </a:solidFill>
                <a:latin typeface="Al-Mateen" panose="02060803050605020204" pitchFamily="18" charset="-78"/>
                <a:ea typeface="Times New Roman" panose="02020603050405020304" pitchFamily="18" charset="0"/>
                <a:cs typeface="Al-Mateen" panose="02060803050605020204" pitchFamily="18" charset="-78"/>
              </a:rPr>
              <a:t>:</a:t>
            </a:r>
          </a:p>
          <a:p>
            <a:pPr marL="0" indent="179705" algn="just">
              <a:lnSpc>
                <a:spcPct val="115000"/>
              </a:lnSpc>
              <a:spcAft>
                <a:spcPts val="0"/>
              </a:spcAft>
            </a:pP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لم تختلف البهائية في عقائدها عن البابية كثيراً، إلا أن </a:t>
            </a:r>
            <a:r>
              <a:rPr lang="ar-SA" sz="1800"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الميرزا</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حسين علي البهاء ادعى لنفسه ما ادعاه الباب من قبل لنفسه، وزاد على ذلك دعوى </a:t>
            </a:r>
            <a:r>
              <a:rPr lang="ar-SA" sz="1800"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الإلوهية</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وعقائد أخرى أبرزها :</a:t>
            </a:r>
            <a:endParaRPr lang="en-US" sz="14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1. تدرج البهاء في مزاعمه الضالة تدرجا تصاعديا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زعم حسين </a:t>
            </a:r>
            <a:r>
              <a:rPr lang="ar-SA" sz="1800"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المازندراني</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في بدء الدعوة أنه خليفة الباب الذي بشر به وجعله خليفة له، كما بشر يوحنا المعمدان بعيسى ابن مريم، ثم ترقى في الادعاء فزعم أنه المهدي المنتظر، ثم ادعى النبوة الخاصة، ثم بعد مدة زعم أنه النبي لكل البشر، وهي النبوة العامة المذكورة في الكتب البهائية، وفي طور جديد ادعى </a:t>
            </a:r>
            <a:r>
              <a:rPr lang="ar-SA" sz="1800"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الإلوهية</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على أساس أن الإله حل فيه، وكتب كتابا سماه الأقدس زعم أنه وحي من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الله ،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وأخذ يصف نفسه بصفات الله، وما ورد في الأقدس من ادعائه صفات الإله ما جاء في مخاطبته أتباعه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يا</a:t>
            </a:r>
            <a:endParaRPr lang="ar-SA" sz="1800" dirty="0" smtClean="0">
              <a:solidFill>
                <a:srgbClr val="000000"/>
              </a:solidFill>
              <a:latin typeface="Calibri" panose="020F0502020204030204" pitchFamily="34" charset="0"/>
              <a:ea typeface="Times New Roman" panose="02020603050405020304" pitchFamily="18" charset="0"/>
              <a:cs typeface="Lotus Linotype" panose="02000000000000000000" pitchFamily="2" charset="-78"/>
            </a:endParaRPr>
          </a:p>
          <a:p>
            <a:pPr marL="0" lvl="0" algn="just">
              <a:lnSpc>
                <a:spcPct val="115000"/>
              </a:lnSpc>
              <a:spcAft>
                <a:spcPts val="0"/>
              </a:spcAft>
              <a:buFont typeface="+mj-cs"/>
              <a:buAutoNum type="arabic2Minus"/>
            </a:pPr>
            <a:endParaRPr lang="en-US" sz="1800" dirty="0">
              <a:latin typeface="Calibri" panose="020F0502020204030204" pitchFamily="34" charset="0"/>
              <a:ea typeface="Calibri" panose="020F0502020204030204" pitchFamily="34" charset="0"/>
              <a:cs typeface="Arial" panose="020B0604020202020204" pitchFamily="34" charset="0"/>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extLst>
      <p:ext uri="{BB962C8B-B14F-4D97-AF65-F5344CB8AC3E}">
        <p14:creationId xmlns:p14="http://schemas.microsoft.com/office/powerpoint/2010/main" xmlns="" val="25929501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408113"/>
            <a:ext cx="9292456" cy="4525963"/>
          </a:xfrm>
        </p:spPr>
        <p:txBody>
          <a:bodyPr/>
          <a:lstStyle/>
          <a:p>
            <a:pPr marL="0" lvl="0" indent="0" algn="just">
              <a:lnSpc>
                <a:spcPct val="115000"/>
              </a:lnSpc>
              <a:spcAft>
                <a:spcPts val="0"/>
              </a:spcAft>
            </a:pPr>
            <a:r>
              <a:rPr lang="ar-SA" sz="1800" dirty="0">
                <a:solidFill>
                  <a:prstClr val="black"/>
                </a:solidFill>
                <a:latin typeface="Calibri" panose="020F0502020204030204" pitchFamily="34" charset="0"/>
                <a:ea typeface="Times New Roman" panose="02020603050405020304" pitchFamily="18" charset="0"/>
                <a:cs typeface="Lotus Linotype" panose="02000000000000000000" pitchFamily="2" charset="-78"/>
              </a:rPr>
              <a:t>ملأ الإنسان اسمعوا نداء مالك الأسماء إنّه يناديكم من شطر سجنه الأعظم إنّه لا اله إلا أنا المقتدر المتكبّر </a:t>
            </a:r>
            <a:r>
              <a:rPr lang="ar-SA" sz="1800" dirty="0" err="1">
                <a:solidFill>
                  <a:prstClr val="black"/>
                </a:solidFill>
                <a:latin typeface="Calibri" panose="020F0502020204030204" pitchFamily="34" charset="0"/>
                <a:ea typeface="Times New Roman" panose="02020603050405020304" pitchFamily="18" charset="0"/>
                <a:cs typeface="Lotus Linotype" panose="02000000000000000000" pitchFamily="2" charset="-78"/>
              </a:rPr>
              <a:t>المتسخّر</a:t>
            </a:r>
            <a:r>
              <a:rPr lang="ar-SA" sz="1800" dirty="0">
                <a:solidFill>
                  <a:prstClr val="black"/>
                </a:solidFill>
                <a:latin typeface="Calibri" panose="020F0502020204030204" pitchFamily="34" charset="0"/>
                <a:ea typeface="Times New Roman" panose="02020603050405020304" pitchFamily="18" charset="0"/>
                <a:cs typeface="Lotus Linotype" panose="02000000000000000000" pitchFamily="2" charset="-78"/>
              </a:rPr>
              <a:t> المتعالي العليم الحكيم</a:t>
            </a:r>
            <a:r>
              <a:rPr lang="en-US" sz="1800" dirty="0">
                <a:solidFill>
                  <a:prstClr val="black"/>
                </a:solidFill>
                <a:latin typeface="Lotus Linotype" panose="02000000000000000000" pitchFamily="2" charset="-78"/>
                <a:ea typeface="Times New Roman" panose="02020603050405020304" pitchFamily="18" charset="0"/>
                <a:cs typeface="Lotus Linotype" panose="02000000000000000000" pitchFamily="2" charset="-78"/>
                <a:sym typeface="Wingdings 2" panose="05020102010507070707" pitchFamily="18" charset="2"/>
              </a:rPr>
              <a:t></a:t>
            </a:r>
            <a:r>
              <a:rPr lang="ar-SA" sz="1800" dirty="0">
                <a:solidFill>
                  <a:prstClr val="black"/>
                </a:solidFill>
                <a:latin typeface="Calibri" panose="020F0502020204030204" pitchFamily="34" charset="0"/>
                <a:ea typeface="Times New Roman" panose="02020603050405020304" pitchFamily="18" charset="0"/>
                <a:cs typeface="Lotus Linotype" panose="02000000000000000000" pitchFamily="2" charset="-78"/>
              </a:rPr>
              <a:t> إن</a:t>
            </a:r>
            <a:r>
              <a:rPr lang="ar-JO" sz="1800" dirty="0">
                <a:solidFill>
                  <a:prstClr val="black"/>
                </a:solidFill>
                <a:latin typeface="Calibri" panose="020F0502020204030204" pitchFamily="34" charset="0"/>
                <a:ea typeface="Times New Roman" panose="02020603050405020304" pitchFamily="18" charset="0"/>
                <a:cs typeface="Lotus Linotype" panose="02000000000000000000" pitchFamily="2" charset="-78"/>
              </a:rPr>
              <a:t>ه </a:t>
            </a:r>
            <a:r>
              <a:rPr lang="ar-SA" sz="1800" dirty="0">
                <a:solidFill>
                  <a:prstClr val="black"/>
                </a:solidFill>
                <a:latin typeface="Calibri" panose="020F0502020204030204" pitchFamily="34" charset="0"/>
                <a:ea typeface="Times New Roman" panose="02020603050405020304" pitchFamily="18" charset="0"/>
                <a:cs typeface="Lotus Linotype" panose="02000000000000000000" pitchFamily="2" charset="-78"/>
              </a:rPr>
              <a:t>لا اله إلا</a:t>
            </a:r>
            <a:r>
              <a:rPr lang="ar-JO" sz="1800" dirty="0">
                <a:solidFill>
                  <a:prstClr val="black"/>
                </a:solidFill>
                <a:latin typeface="Calibri" panose="020F0502020204030204" pitchFamily="34" charset="0"/>
                <a:ea typeface="Times New Roman" panose="02020603050405020304" pitchFamily="18" charset="0"/>
                <a:cs typeface="Lotus Linotype" panose="02000000000000000000" pitchFamily="2" charset="-78"/>
              </a:rPr>
              <a:t>ّ</a:t>
            </a:r>
            <a:r>
              <a:rPr lang="ar-SA" sz="1800" dirty="0">
                <a:solidFill>
                  <a:prstClr val="black"/>
                </a:solidFill>
                <a:latin typeface="Calibri" panose="020F0502020204030204" pitchFamily="34" charset="0"/>
                <a:ea typeface="Times New Roman" panose="02020603050405020304" pitchFamily="18" charset="0"/>
                <a:cs typeface="Lotus Linotype" panose="02000000000000000000" pitchFamily="2" charset="-78"/>
              </a:rPr>
              <a:t> هو المقتدر على العالمين"</a:t>
            </a:r>
            <a:r>
              <a:rPr lang="ar-SA" sz="1800" dirty="0">
                <a:solidFill>
                  <a:prstClr val="black"/>
                </a:solidFill>
                <a:latin typeface="Calibri" panose="020F0502020204030204" pitchFamily="34" charset="0"/>
                <a:ea typeface="Times New Roman" panose="02020603050405020304" pitchFamily="18" charset="0"/>
                <a:cs typeface="Traditional Arabic" panose="02020603050405020304" pitchFamily="18" charset="-78"/>
              </a:rPr>
              <a:t> </a:t>
            </a:r>
            <a:r>
              <a:rPr lang="ar-SA" sz="1800" dirty="0" smtClean="0">
                <a:solidFill>
                  <a:prstClr val="black"/>
                </a:solidFill>
                <a:latin typeface="Calibri" panose="020F0502020204030204" pitchFamily="34" charset="0"/>
                <a:ea typeface="Times New Roman" panose="02020603050405020304" pitchFamily="18" charset="0"/>
                <a:cs typeface="Traditional Arabic" panose="02020603050405020304" pitchFamily="18" charset="-78"/>
              </a:rPr>
              <a:t>.</a:t>
            </a:r>
          </a:p>
          <a:p>
            <a:pPr marL="0" lvl="0" indent="0" algn="just">
              <a:lnSpc>
                <a:spcPct val="115000"/>
              </a:lnSpc>
              <a:spcAft>
                <a:spcPts val="0"/>
              </a:spcAft>
            </a:pPr>
            <a:endParaRPr lang="ar-SA" sz="1400" dirty="0" smtClean="0">
              <a:solidFill>
                <a:prstClr val="black"/>
              </a:solidFill>
              <a:latin typeface="Calibri" panose="020F0502020204030204" pitchFamily="34" charset="0"/>
              <a:ea typeface="Calibri" panose="020F0502020204030204" pitchFamily="34" charset="0"/>
              <a:cs typeface="Arial" panose="020B0604020202020204" pitchFamily="34" charset="0"/>
            </a:endParaRPr>
          </a:p>
          <a:p>
            <a:pPr marL="0" indent="0" algn="just">
              <a:lnSpc>
                <a:spcPct val="115000"/>
              </a:lnSpc>
              <a:spcAft>
                <a:spcPts val="0"/>
              </a:spcAft>
            </a:pPr>
            <a:r>
              <a:rPr lang="ar-SA" sz="1400" b="1" dirty="0">
                <a:latin typeface="Calibri" panose="020F0502020204030204" pitchFamily="34" charset="0"/>
                <a:ea typeface="Times New Roman" panose="02020603050405020304" pitchFamily="18" charset="0"/>
                <a:cs typeface="Lotus Linotype" panose="02000000000000000000" pitchFamily="2" charset="-78"/>
              </a:rPr>
              <a:t>2</a:t>
            </a:r>
            <a:r>
              <a:rPr lang="ar-SA" sz="18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a:t>
            </a:r>
            <a:r>
              <a:rPr lang="ar-SA" sz="16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إنكار  الأسماء والصفات :</a:t>
            </a:r>
            <a:r>
              <a:rPr lang="ar-SA" sz="16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حيث استقرت عقيدة البهائيين -كما قررها لهم البهاء </a:t>
            </a:r>
            <a:r>
              <a:rPr lang="ar-SA" sz="1600" u="sng"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حسين على </a:t>
            </a:r>
            <a:r>
              <a:rPr lang="ar-SA" sz="1600" u="sng"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المازندراني</a:t>
            </a:r>
            <a:r>
              <a:rPr lang="ar-SA" sz="1600" u="sng"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a:t>
            </a:r>
            <a:r>
              <a:rPr lang="ar-SA" sz="16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أن الله ليس له أسماء ولا صفات ولا أفعال، وأن كل ما يُضاف إليه من أسماء وصفات وأفعال هي رموز لأشخاص ممتازين من البشر قديماً وحديثاً هم مظاهر أمر الله ومهابط وحيه في زعمهم، وآخرهم وأكملهم هو مفسر سورة الواقعة في مؤتمر بدشت ميرزا حسين </a:t>
            </a:r>
            <a:r>
              <a:rPr lang="ar-SA" sz="1600"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المازندراني</a:t>
            </a:r>
            <a:r>
              <a:rPr lang="ar-SA" sz="16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الذي لقب نفسه بهاء الله، فهو عند نفسـه وعند أذنابه مظهر الله الأكمل، وهو الموعود، </a:t>
            </a:r>
            <a:r>
              <a:rPr lang="ar-SA" sz="1600"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ومجيئة</a:t>
            </a:r>
            <a:r>
              <a:rPr lang="ar-SA" sz="16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الساعة الكبرى، وقيامـة القيامة، ورسالة البعث، والانتماء إليه الجنة، ومخالفته هي النار، وأن الديانات السابقة والأنبياء كانت مهمتهم التبشير بسخافاته، وأن ظهوره هو ظهور جمال الله الأبهى</a:t>
            </a:r>
            <a:r>
              <a:rPr lang="ar-SA" sz="16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a:t>
            </a:r>
            <a:r>
              <a:rPr lang="ar-EG" sz="16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a:t>
            </a:r>
            <a:endParaRPr lang="en-US" sz="16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0" algn="justLow">
              <a:lnSpc>
                <a:spcPct val="115000"/>
              </a:lnSpc>
              <a:spcAft>
                <a:spcPts val="0"/>
              </a:spcAft>
            </a:pPr>
            <a:r>
              <a:rPr lang="ar-SA" sz="1600" u="sng"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ومن أقواله في ألوهيته أيضا : "لا يرى في هيكلي إلا هيكل الله، ولا في جمالي إلا جماله، ولا في كينونتي إلا كينونته، ولا في ذاتي إلا ذاته.. ولا يرى في ذاتي إلا الله </a:t>
            </a:r>
            <a:r>
              <a:rPr lang="ar-SA" sz="1600" u="sng"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 </a:t>
            </a:r>
            <a:r>
              <a:rPr lang="ar-EG" sz="1600" u="sng"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وعليه </a:t>
            </a:r>
            <a:r>
              <a:rPr lang="ar-EG" sz="1600" u="sng"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فالبهاء في العقيدة البهائية هو مظهر الله الأكمل، وظهوره هو ظهور جمال الله الأبهى </a:t>
            </a:r>
            <a:endParaRPr lang="ar-SA" sz="1600" u="sng"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endParaRPr>
          </a:p>
          <a:p>
            <a:pPr marL="0" indent="0" algn="justLow">
              <a:lnSpc>
                <a:spcPct val="115000"/>
              </a:lnSpc>
              <a:spcAft>
                <a:spcPts val="0"/>
              </a:spcAft>
            </a:pPr>
            <a:endParaRPr lang="ar-SA" sz="16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endParaRPr>
          </a:p>
          <a:p>
            <a:pPr marL="0" indent="0" algn="justLow">
              <a:lnSpc>
                <a:spcPct val="115000"/>
              </a:lnSpc>
              <a:spcAft>
                <a:spcPts val="0"/>
              </a:spcAft>
            </a:pPr>
            <a:r>
              <a:rPr lang="ar-EG" sz="1600" b="1" dirty="0">
                <a:ea typeface="Times New Roman" panose="02020603050405020304" pitchFamily="18" charset="0"/>
                <a:cs typeface="Lotus Linotype" panose="02000000000000000000" pitchFamily="2" charset="-78"/>
              </a:rPr>
              <a:t>3</a:t>
            </a:r>
            <a:r>
              <a:rPr lang="ar-EG" sz="1600" b="1" dirty="0">
                <a:solidFill>
                  <a:schemeClr val="tx1"/>
                </a:solidFill>
                <a:ea typeface="Times New Roman" panose="02020603050405020304" pitchFamily="18" charset="0"/>
                <a:cs typeface="Lotus Linotype" panose="02000000000000000000" pitchFamily="2" charset="-78"/>
              </a:rPr>
              <a:t>. تأويل اليوم الآخر تأويلا باطنيا </a:t>
            </a:r>
            <a:r>
              <a:rPr lang="ar-EG" sz="1600" b="1" dirty="0" err="1">
                <a:solidFill>
                  <a:schemeClr val="tx1"/>
                </a:solidFill>
                <a:ea typeface="Times New Roman" panose="02020603050405020304" pitchFamily="18" charset="0"/>
                <a:cs typeface="Lotus Linotype" panose="02000000000000000000" pitchFamily="2" charset="-78"/>
              </a:rPr>
              <a:t>أهوائيا</a:t>
            </a:r>
            <a:r>
              <a:rPr lang="ar-EG" sz="1600" b="1" dirty="0">
                <a:solidFill>
                  <a:schemeClr val="tx1"/>
                </a:solidFill>
                <a:ea typeface="Times New Roman" panose="02020603050405020304" pitchFamily="18" charset="0"/>
                <a:cs typeface="Lotus Linotype" panose="02000000000000000000" pitchFamily="2" charset="-78"/>
              </a:rPr>
              <a:t> : </a:t>
            </a:r>
            <a:r>
              <a:rPr lang="ar-EG" sz="1600" dirty="0">
                <a:solidFill>
                  <a:schemeClr val="tx1"/>
                </a:solidFill>
                <a:ea typeface="Times New Roman" panose="02020603050405020304" pitchFamily="18" charset="0"/>
                <a:cs typeface="Lotus Linotype" panose="02000000000000000000" pitchFamily="2" charset="-78"/>
              </a:rPr>
              <a:t>زعمت البهائية أن مجيء البهاء هو مجيء الساعة الكبرى، وقيامه القيامة، ورسالته البعث، والانتماء إليه الجنة، ومخالفته هي النار</a:t>
            </a:r>
            <a:r>
              <a:rPr lang="ar-EG" sz="1600" b="1" dirty="0">
                <a:solidFill>
                  <a:schemeClr val="tx1"/>
                </a:solidFill>
                <a:ea typeface="Times New Roman" panose="02020603050405020304" pitchFamily="18" charset="0"/>
                <a:cs typeface="Lotus Linotype" panose="02000000000000000000" pitchFamily="2" charset="-78"/>
              </a:rPr>
              <a:t> </a:t>
            </a:r>
            <a:r>
              <a:rPr lang="ar-SA" sz="1600" dirty="0">
                <a:solidFill>
                  <a:schemeClr val="tx1"/>
                </a:solidFill>
                <a:ea typeface="Times New Roman" panose="02020603050405020304" pitchFamily="18" charset="0"/>
                <a:cs typeface="Lotus Linotype" panose="02000000000000000000" pitchFamily="2" charset="-78"/>
              </a:rPr>
              <a:t>"</a:t>
            </a:r>
            <a:endParaRPr lang="en-US" sz="16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lvl="0" indent="0" algn="just">
              <a:lnSpc>
                <a:spcPct val="115000"/>
              </a:lnSpc>
              <a:spcAft>
                <a:spcPts val="0"/>
              </a:spcAft>
            </a:pPr>
            <a:endParaRPr lang="en-US" sz="1400" dirty="0" smtClean="0">
              <a:solidFill>
                <a:prstClr val="black"/>
              </a:solidFill>
              <a:latin typeface="Calibri" panose="020F0502020204030204" pitchFamily="34" charset="0"/>
              <a:ea typeface="Calibri" panose="020F0502020204030204" pitchFamily="34" charset="0"/>
              <a:cs typeface="Arial" panose="020B0604020202020204" pitchFamily="34" charset="0"/>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xmlns="" val="25690058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371600"/>
            <a:ext cx="9292456" cy="4525963"/>
          </a:xfrm>
        </p:spPr>
        <p:txBody>
          <a:bodyPr/>
          <a:lstStyle/>
          <a:p>
            <a:pPr marL="0" indent="179705" algn="justLow">
              <a:lnSpc>
                <a:spcPct val="115000"/>
              </a:lnSpc>
              <a:spcAft>
                <a:spcPts val="0"/>
              </a:spcAft>
            </a:pPr>
            <a:r>
              <a:rPr lang="ar-EG" sz="1800" b="1" dirty="0">
                <a:latin typeface="Calibri" panose="020F0502020204030204" pitchFamily="34" charset="0"/>
                <a:ea typeface="Times New Roman" panose="02020603050405020304" pitchFamily="18" charset="0"/>
                <a:cs typeface="Lotus Linotype" panose="02000000000000000000" pitchFamily="2" charset="-78"/>
              </a:rPr>
              <a:t>4</a:t>
            </a:r>
            <a:r>
              <a:rPr lang="ar-EG" sz="18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ادعاء البهاء  لعلم الغيب :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قام البهاء بإرسال الرسائل والكتب للحكام والملوك، وفيها يتحدث عن علمه للغيب، ومعرفته بما سيحدث في المستقبل، ومن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ذلك قوله</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إن حكومة نابليون الثالث ستسقط، وبالفعل سقطت بعد أربع سنوات، وكان هذا سبباً في تصديق الكثيرين له، مع أنه لم يعين زمن السقوط، ومن المعلوم أن كل حكومة مصيرها السقوط بموت رئيسها أو بثورة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تنهيها</a:t>
            </a:r>
            <a:r>
              <a:rPr lang="ar-EG" sz="1800" b="1"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 </a:t>
            </a:r>
            <a:r>
              <a:rPr lang="ar-EG" sz="18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a:t>
            </a:r>
            <a:r>
              <a:rPr lang="ar-EG" sz="1800" baseline="300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a:t>
            </a:r>
            <a:endParaRPr lang="ar-SA" sz="1800" baseline="300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endParaRPr>
          </a:p>
          <a:p>
            <a:pPr marL="0" indent="179705" algn="justLow">
              <a:lnSpc>
                <a:spcPct val="115000"/>
              </a:lnSpc>
              <a:spcAft>
                <a:spcPts val="0"/>
              </a:spcAft>
            </a:pPr>
            <a:endParaRPr lang="en-US" sz="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algn="justLow">
              <a:lnSpc>
                <a:spcPct val="115000"/>
              </a:lnSpc>
              <a:spcAft>
                <a:spcPts val="0"/>
              </a:spcAft>
              <a:buAutoNum type="arabicPeriod" startAt="5"/>
            </a:pP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إنكار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معجزات الأنبياء إلا ما جاء في عكا على حد زعمهم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a:t>
            </a:r>
          </a:p>
          <a:p>
            <a:pPr marL="0" indent="0" algn="justLow">
              <a:lnSpc>
                <a:spcPct val="115000"/>
              </a:lnSpc>
              <a:spcAft>
                <a:spcPts val="0"/>
              </a:spcAft>
            </a:pPr>
            <a:endParaRPr lang="en-US" sz="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179705" algn="justLow">
              <a:lnSpc>
                <a:spcPct val="115000"/>
              </a:lnSpc>
              <a:spcAft>
                <a:spcPts val="0"/>
              </a:spcAft>
            </a:pPr>
            <a:r>
              <a:rPr lang="ar-SA" sz="18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6.</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إنكار إعجاز القرآن إلا ما جاء في البشارة بالبهاء كما يزعمون </a:t>
            </a:r>
            <a:r>
              <a:rPr lang="ar-EG" sz="1800" b="1"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a:t>
            </a:r>
            <a:r>
              <a:rPr lang="ar-EG" sz="1800" baseline="30000" dirty="0" smtClean="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 </a:t>
            </a:r>
            <a:endParaRPr lang="ar-SA" sz="1800" baseline="30000" dirty="0" smtClean="0">
              <a:solidFill>
                <a:schemeClr val="tx1"/>
              </a:solidFill>
              <a:latin typeface="Calibri" panose="020F0502020204030204" pitchFamily="34" charset="0"/>
              <a:ea typeface="Times New Roman" panose="02020603050405020304" pitchFamily="18" charset="0"/>
              <a:cs typeface="Traditional Arabic" panose="02020603050405020304" pitchFamily="18" charset="-78"/>
            </a:endParaRPr>
          </a:p>
          <a:p>
            <a:pPr marL="0" indent="179705" algn="justLow">
              <a:lnSpc>
                <a:spcPct val="115000"/>
              </a:lnSpc>
              <a:spcAft>
                <a:spcPts val="0"/>
              </a:spcAft>
            </a:pPr>
            <a:endParaRPr lang="en-US" sz="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179705" algn="justLow">
              <a:lnSpc>
                <a:spcPct val="115000"/>
              </a:lnSpc>
              <a:spcAft>
                <a:spcPts val="0"/>
              </a:spcAft>
            </a:pPr>
            <a:r>
              <a:rPr lang="ar-SA" sz="18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7.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إلغاء الجهاد في سبيل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الله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التي نص عليها القرآن وصحيح السنة ، وفي دعوة البهائية لإلغاء الجهاد قضاء على روح الكفاح في الإسلام والاستسلام للمستعمرين، وهذا يؤكد انتماءهم للصهيونية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العالمية</a:t>
            </a:r>
            <a:r>
              <a:rPr lang="ar-EG" sz="1800" b="1"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a:t>
            </a:r>
            <a:endParaRPr lang="ar-SA" sz="1800" b="1"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endParaRPr>
          </a:p>
          <a:p>
            <a:pPr marL="0" indent="179705" algn="justLow">
              <a:lnSpc>
                <a:spcPct val="115000"/>
              </a:lnSpc>
              <a:spcAft>
                <a:spcPts val="0"/>
              </a:spcAft>
            </a:pPr>
            <a:endParaRPr lang="en-US" sz="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179705" algn="justLow">
              <a:lnSpc>
                <a:spcPct val="115000"/>
              </a:lnSpc>
              <a:spcAft>
                <a:spcPts val="0"/>
              </a:spcAft>
            </a:pPr>
            <a:r>
              <a:rPr lang="ar-SA" sz="18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8.</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لقد نسب البهائيون إلى ربهم البهاء حسين علي كتباً مقدسة يؤمنون بأنها وحي الله، ومنها: كتاب الأقدس، </a:t>
            </a:r>
            <a:r>
              <a:rPr lang="ar-SA" sz="1800" u="sng"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وكتاب الإيقان، وقد اتخذت "البهائية" هذه الكتب لتكون دستورًا دينيًّا لهم كالقرآن، وقد لفقوها تلفيقًا ركيكًا من آيات قرآنية وكلمات عامية، وبدلوا فيها أصول الإسلام وفروعه، وادعوا فيها لأنفسهم النبوة أو </a:t>
            </a:r>
            <a:r>
              <a:rPr lang="ar-SA" sz="1800" u="sng"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الإلوهية</a:t>
            </a:r>
            <a:r>
              <a:rPr lang="ar-SA" sz="1800" u="sng"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 </a:t>
            </a:r>
            <a:endParaRPr lang="en-US" sz="1800" u="sng" dirty="0">
              <a:solidFill>
                <a:schemeClr val="tx1"/>
              </a:solidFill>
              <a:latin typeface="Calibri" panose="020F0502020204030204" pitchFamily="34" charset="0"/>
              <a:ea typeface="Calibri" panose="020F0502020204030204" pitchFamily="34" charset="0"/>
              <a:cs typeface="Arial" panose="020B0604020202020204" pitchFamily="34" charset="0"/>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extLst>
      <p:ext uri="{BB962C8B-B14F-4D97-AF65-F5344CB8AC3E}">
        <p14:creationId xmlns:p14="http://schemas.microsoft.com/office/powerpoint/2010/main" xmlns="" val="1852649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a:latin typeface="Al-Mateen" panose="02060803050605020204" pitchFamily="18" charset="-78"/>
                <a:ea typeface="Times New Roman" panose="02020603050405020304" pitchFamily="18" charset="0"/>
                <a:cs typeface="Al-Mateen" panose="02060803050605020204" pitchFamily="18" charset="-78"/>
              </a:rPr>
              <a:t>خامسا </a:t>
            </a:r>
            <a:r>
              <a:rPr lang="en-US" sz="3200" b="1" dirty="0">
                <a:latin typeface="Al-Mateen" panose="02060803050605020204" pitchFamily="18" charset="-78"/>
                <a:ea typeface="Times New Roman" panose="02020603050405020304" pitchFamily="18" charset="0"/>
                <a:cs typeface="Al-Mateen" panose="02060803050605020204" pitchFamily="18" charset="-78"/>
              </a:rPr>
              <a:t>: </a:t>
            </a:r>
            <a:r>
              <a:rPr lang="ar-SA" sz="3200" b="1" dirty="0">
                <a:latin typeface="Al-Mateen" panose="02060803050605020204" pitchFamily="18" charset="-78"/>
                <a:ea typeface="Times New Roman" panose="02020603050405020304" pitchFamily="18" charset="0"/>
                <a:cs typeface="Al-Mateen" panose="02060803050605020204" pitchFamily="18" charset="-78"/>
              </a:rPr>
              <a:t>من تعاليم البهائية في التشريع والنظم الاجتماعية</a:t>
            </a:r>
            <a:r>
              <a:rPr lang="en-US" sz="3200" b="1" dirty="0" smtClean="0">
                <a:latin typeface="Al-Mateen" panose="02060803050605020204" pitchFamily="18" charset="-78"/>
                <a:ea typeface="Times New Roman" panose="02020603050405020304" pitchFamily="18" charset="0"/>
                <a:cs typeface="Al-Mateen" panose="02060803050605020204" pitchFamily="18" charset="-78"/>
              </a:rPr>
              <a:t>:</a:t>
            </a:r>
            <a:endParaRPr lang="ar-SA" sz="3200" dirty="0">
              <a:latin typeface="Al-Mateen" panose="02060803050605020204" pitchFamily="18" charset="-78"/>
              <a:cs typeface="Al-Mateen" panose="02060803050605020204" pitchFamily="18" charset="-78"/>
            </a:endParaRPr>
          </a:p>
        </p:txBody>
      </p:sp>
      <p:sp>
        <p:nvSpPr>
          <p:cNvPr id="3" name="عنصر نائب للمحتوى 2"/>
          <p:cNvSpPr>
            <a:spLocks noGrp="1"/>
          </p:cNvSpPr>
          <p:nvPr>
            <p:ph idx="1"/>
          </p:nvPr>
        </p:nvSpPr>
        <p:spPr>
          <a:xfrm>
            <a:off x="381000" y="1341437"/>
            <a:ext cx="9372600" cy="4525963"/>
          </a:xfrm>
        </p:spPr>
        <p:txBody>
          <a:bodyPr/>
          <a:lstStyle/>
          <a:p>
            <a:pPr marL="0" indent="0" algn="justLow">
              <a:lnSpc>
                <a:spcPct val="115000"/>
              </a:lnSpc>
              <a:spcAft>
                <a:spcPts val="0"/>
              </a:spcAft>
            </a:pPr>
            <a:r>
              <a:rPr lang="ar-SA" sz="1800" b="1"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أولا</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 : المساواة بين المرأة والرجل، وخاصة في القضايا الاجتماعية: فألغى تعدد الزوجات، ومنع الطلاق إلا في حالات نادرة جداً، وإذا ما طلقت المرأة فلها أن تتزوج دون أن تنتظر لقضاء العدة، والمساواة بين الرجل والمرأة في الميراث، وفي كافة الحقوق .</a:t>
            </a:r>
            <a:endParaRPr lang="en-US" sz="1800" dirty="0" smtClean="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0" algn="justLow">
              <a:lnSpc>
                <a:spcPct val="115000"/>
              </a:lnSpc>
              <a:spcAft>
                <a:spcPts val="0"/>
              </a:spcAft>
            </a:pPr>
            <a:r>
              <a:rPr lang="ar-SA" sz="1800" b="1"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ثانيا</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 : محاربة اللغة العربية الفصحى، قال البهاء في ألواحه: "يا قلمي الأعلى بدِّل اللغة الفصحى باللغة النوراء"</a:t>
            </a:r>
            <a:endParaRPr lang="en-US" sz="1800" dirty="0" smtClean="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0" algn="justLow">
              <a:lnSpc>
                <a:spcPct val="115000"/>
              </a:lnSpc>
              <a:spcAft>
                <a:spcPts val="0"/>
              </a:spcAft>
            </a:pPr>
            <a:r>
              <a:rPr lang="ar-SA" sz="1800" b="1"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ثالثاً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 إلغاء ما جاء به الإسلام من أحكام الحلال والحرام في البيوع والأطعمة وغيرها ، وإحلال العقل في الحكم محل الشرع .</a:t>
            </a:r>
            <a:endParaRPr lang="en-US" sz="1800" dirty="0" smtClean="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0" algn="justLow">
              <a:lnSpc>
                <a:spcPct val="115000"/>
              </a:lnSpc>
              <a:spcAft>
                <a:spcPts val="0"/>
              </a:spcAft>
            </a:pPr>
            <a:r>
              <a:rPr lang="ar-SA" sz="1800" b="1"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رابعا</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 : نبذ القيود الإسلامية، والتحلل من القيم والضوابط الدينية.</a:t>
            </a:r>
            <a:endParaRPr lang="en-US" sz="1800" dirty="0" smtClean="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0" algn="justLow">
              <a:lnSpc>
                <a:spcPct val="115000"/>
              </a:lnSpc>
              <a:spcAft>
                <a:spcPts val="0"/>
              </a:spcAft>
            </a:pPr>
            <a:r>
              <a:rPr lang="ar-SA" sz="1800" b="1"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خامسا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 المساواة بين الناس دون الالتفات إلى الألوان والأجناس والأديان </a:t>
            </a:r>
            <a:r>
              <a:rPr lang="ar-SA" sz="1800" dirty="0" smtClean="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a:t>
            </a:r>
            <a:endParaRPr lang="en-US" sz="1800" dirty="0" smtClean="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indent="0" algn="justLow">
              <a:lnSpc>
                <a:spcPct val="115000"/>
              </a:lnSpc>
              <a:spcAft>
                <a:spcPts val="0"/>
              </a:spcAft>
            </a:pPr>
            <a:r>
              <a:rPr lang="ar-SA" sz="1800" b="1"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سادسا :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الصوم</a:t>
            </a:r>
            <a:r>
              <a:rPr lang="ar-SA" sz="1800" b="1"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يصوم البهائيون الشهر التاسع عشر -السنة عندهم تسعة عشر شهراً- وعدد أيامه تسعة عشر يوماً، آخرها عيد النيروز الفارسي الأصل وهو يوم 21 مارس (آذار)"، ويعفى من الصيام من كان دون البلوغ، والمريض، والطاعن في السن، والمرأة الحامل والحائض والنفساء، ولا قضاء على هؤلاء جميعاً.</a:t>
            </a:r>
          </a:p>
          <a:p>
            <a:pPr marL="0" indent="0" algn="justLow">
              <a:lnSpc>
                <a:spcPct val="115000"/>
              </a:lnSpc>
              <a:spcAft>
                <a:spcPts val="0"/>
              </a:spcAft>
            </a:pPr>
            <a:r>
              <a:rPr lang="ar-SA" sz="18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سابعا</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 الصلاة: يصلونها فرادى، وعدد ركعاتها تسع، وأوقاتها ثلاثة: حين الزوال، وفي البكـور، وفي الآصال، </a:t>
            </a:r>
            <a:r>
              <a:rPr lang="ar-SA" sz="1800" b="1"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وقبلتهم مدينة عكا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حيث يرقد الهالك بهاء الله، وصـلاة الميت تصلى جماعة، ولصلواتهم أدعية وترانيم خاصة، ويُعفى منها من يُعفى من الصوم. ويسبق الصلاة الوضوء، ومَنْ فقد الماء، فما عليه إلا أن يقول: بسم الله الأطهر خمس مرات ثم شرع في الصلاة.</a:t>
            </a:r>
            <a:endParaRPr lang="en-US" sz="14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indent="179705" algn="justLow">
              <a:lnSpc>
                <a:spcPct val="115000"/>
              </a:lnSpc>
              <a:spcAft>
                <a:spcPts val="0"/>
              </a:spcAft>
            </a:pPr>
            <a:endParaRPr lang="en-US" sz="1800" dirty="0">
              <a:latin typeface="Calibri" panose="020F0502020204030204" pitchFamily="34" charset="0"/>
              <a:ea typeface="Calibri" panose="020F0502020204030204" pitchFamily="34" charset="0"/>
              <a:cs typeface="Arial" panose="020B0604020202020204" pitchFamily="34" charset="0"/>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extLst>
      <p:ext uri="{BB962C8B-B14F-4D97-AF65-F5344CB8AC3E}">
        <p14:creationId xmlns:p14="http://schemas.microsoft.com/office/powerpoint/2010/main" xmlns="" val="3127088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1389063"/>
            <a:ext cx="9368656" cy="4525963"/>
          </a:xfrm>
        </p:spPr>
        <p:txBody>
          <a:bodyPr/>
          <a:lstStyle/>
          <a:p>
            <a:pPr marL="0" lvl="0" indent="0" algn="justLow">
              <a:lnSpc>
                <a:spcPct val="115000"/>
              </a:lnSpc>
              <a:spcAft>
                <a:spcPts val="0"/>
              </a:spcAft>
            </a:pPr>
            <a:r>
              <a:rPr lang="ar-SA" sz="1800" b="1" dirty="0">
                <a:solidFill>
                  <a:prstClr val="black"/>
                </a:solidFill>
                <a:latin typeface="Calibri" panose="020F0502020204030204" pitchFamily="34" charset="0"/>
                <a:ea typeface="Times New Roman" panose="02020603050405020304" pitchFamily="18" charset="0"/>
                <a:cs typeface="Lotus Linotype" panose="02000000000000000000" pitchFamily="2" charset="-78"/>
              </a:rPr>
              <a:t>ثامنا</a:t>
            </a:r>
            <a:r>
              <a:rPr lang="ar-SA" sz="1800" dirty="0">
                <a:solidFill>
                  <a:prstClr val="black"/>
                </a:solidFill>
                <a:latin typeface="Calibri" panose="020F0502020204030204" pitchFamily="34" charset="0"/>
                <a:ea typeface="Times New Roman" panose="02020603050405020304" pitchFamily="18" charset="0"/>
                <a:cs typeface="Lotus Linotype" panose="02000000000000000000" pitchFamily="2" charset="-78"/>
              </a:rPr>
              <a:t> : الحج: ليس للحج وقت معين، والحجاج يتوجهون إلى الدار التي ولد بها مؤسس الديانة البابية </a:t>
            </a:r>
            <a:r>
              <a:rPr lang="ar-SA" sz="1800" dirty="0" err="1">
                <a:solidFill>
                  <a:prstClr val="black"/>
                </a:solidFill>
                <a:latin typeface="Calibri" panose="020F0502020204030204" pitchFamily="34" charset="0"/>
                <a:ea typeface="Times New Roman" panose="02020603050405020304" pitchFamily="18" charset="0"/>
                <a:cs typeface="Lotus Linotype" panose="02000000000000000000" pitchFamily="2" charset="-78"/>
              </a:rPr>
              <a:t>الميرزا</a:t>
            </a:r>
            <a:r>
              <a:rPr lang="ar-SA" sz="1800" dirty="0">
                <a:solidFill>
                  <a:prstClr val="black"/>
                </a:solidFill>
                <a:latin typeface="Calibri" panose="020F0502020204030204" pitchFamily="34" charset="0"/>
                <a:ea typeface="Times New Roman" panose="02020603050405020304" pitchFamily="18" charset="0"/>
                <a:cs typeface="Lotus Linotype" panose="02000000000000000000" pitchFamily="2" charset="-78"/>
              </a:rPr>
              <a:t> علي محمد بمدينة شيراز، أو إلى الدار التي نزل بها "بهاء الله" حسين علي .</a:t>
            </a:r>
            <a:endParaRPr lang="en-US" sz="1400" dirty="0">
              <a:solidFill>
                <a:prstClr val="black"/>
              </a:solidFill>
              <a:latin typeface="Calibri" panose="020F0502020204030204" pitchFamily="34" charset="0"/>
              <a:ea typeface="Calibri" panose="020F0502020204030204" pitchFamily="34" charset="0"/>
              <a:cs typeface="Arial" panose="020B0604020202020204" pitchFamily="34" charset="0"/>
            </a:endParaRPr>
          </a:p>
          <a:p>
            <a:endParaRPr lang="ar-SA" sz="800" dirty="0" smtClean="0"/>
          </a:p>
          <a:p>
            <a:pPr marL="0" algn="just">
              <a:spcBef>
                <a:spcPts val="1000"/>
              </a:spcBef>
              <a:spcAft>
                <a:spcPts val="0"/>
              </a:spcAft>
            </a:pPr>
            <a:r>
              <a:rPr lang="ar-SA" sz="1800" b="1" dirty="0">
                <a:latin typeface="Lotus Linotype" panose="02000000000000000000" pitchFamily="2" charset="-78"/>
                <a:ea typeface="Times New Roman" panose="02020603050405020304" pitchFamily="18" charset="0"/>
                <a:cs typeface="Lotus Linotype" panose="02000000000000000000" pitchFamily="2" charset="-78"/>
              </a:rPr>
              <a:t>سادسا</a:t>
            </a:r>
            <a:r>
              <a:rPr lang="ar-SA" sz="1800" b="1" dirty="0">
                <a:latin typeface="Cambria" panose="02040503050406030204" pitchFamily="18" charset="0"/>
                <a:ea typeface="Times New Roman" panose="02020603050405020304" pitchFamily="18" charset="0"/>
                <a:cs typeface="Lotus Linotype" panose="02000000000000000000" pitchFamily="2" charset="-78"/>
              </a:rPr>
              <a:t>ً</a:t>
            </a:r>
            <a:r>
              <a:rPr lang="ar-SA" sz="1800" b="1" dirty="0">
                <a:latin typeface="Lotus Linotype" panose="02000000000000000000" pitchFamily="2" charset="-78"/>
                <a:ea typeface="Times New Roman" panose="02020603050405020304" pitchFamily="18" charset="0"/>
                <a:cs typeface="Lotus Linotype" panose="02000000000000000000" pitchFamily="2" charset="-78"/>
              </a:rPr>
              <a:t> </a:t>
            </a:r>
            <a:r>
              <a:rPr lang="en-US" sz="1800" b="1" dirty="0">
                <a:latin typeface="Lotus Linotype" panose="02000000000000000000" pitchFamily="2" charset="-78"/>
                <a:ea typeface="Times New Roman" panose="02020603050405020304" pitchFamily="18" charset="0"/>
                <a:cs typeface="Lotus Linotype" panose="02000000000000000000" pitchFamily="2" charset="-78"/>
              </a:rPr>
              <a:t>: </a:t>
            </a:r>
            <a:r>
              <a:rPr lang="ar-SA" sz="1800" b="1" dirty="0">
                <a:latin typeface="Lotus Linotype" panose="02000000000000000000" pitchFamily="2" charset="-78"/>
                <a:ea typeface="Times New Roman" panose="02020603050405020304" pitchFamily="18" charset="0"/>
                <a:cs typeface="Lotus Linotype" panose="02000000000000000000" pitchFamily="2" charset="-78"/>
              </a:rPr>
              <a:t>نشاط البهائية ومراكز نفوذهم </a:t>
            </a:r>
            <a:r>
              <a:rPr lang="en-US" sz="1800" b="1" dirty="0">
                <a:latin typeface="Lotus Linotype" panose="02000000000000000000" pitchFamily="2" charset="-78"/>
                <a:ea typeface="Times New Roman" panose="02020603050405020304" pitchFamily="18" charset="0"/>
                <a:cs typeface="Lotus Linotype" panose="02000000000000000000" pitchFamily="2" charset="-78"/>
              </a:rPr>
              <a:t>:</a:t>
            </a:r>
          </a:p>
          <a:p>
            <a:pPr marL="0" indent="179705" algn="justLow">
              <a:lnSpc>
                <a:spcPct val="115000"/>
              </a:lnSpc>
              <a:spcAft>
                <a:spcPts val="0"/>
              </a:spcAft>
            </a:pPr>
            <a:r>
              <a:rPr lang="ar-SA" sz="1800" dirty="0">
                <a:latin typeface="Calibri" panose="020F0502020204030204" pitchFamily="34" charset="0"/>
                <a:ea typeface="Times New Roman" panose="02020603050405020304" pitchFamily="18" charset="0"/>
                <a:cs typeface="Lotus Linotype" panose="02000000000000000000" pitchFamily="2" charset="-78"/>
              </a:rPr>
              <a:t>تقطن الغالبية العظمى من البهائيين في إيران وقليل منهم في العراق وسوريا ولبنان وفلسطين المحتلة حيث مقرهم الرئيسي، وكما أن لهم عدة محافل مركزية في أفريقيا بأديس أبابا وفي الحبشة </a:t>
            </a:r>
            <a:r>
              <a:rPr lang="ar-SA" sz="1800" dirty="0" smtClean="0">
                <a:latin typeface="Calibri" panose="020F0502020204030204" pitchFamily="34" charset="0"/>
                <a:ea typeface="Times New Roman" panose="02020603050405020304" pitchFamily="18" charset="0"/>
                <a:cs typeface="Lotus Linotype" panose="02000000000000000000" pitchFamily="2" charset="-78"/>
              </a:rPr>
              <a:t>و بأوغندا وزامبيا التي عقد بها مؤتمرهم </a:t>
            </a:r>
            <a:r>
              <a:rPr lang="ar-SA" sz="1800" dirty="0">
                <a:latin typeface="Calibri" panose="020F0502020204030204" pitchFamily="34" charset="0"/>
                <a:ea typeface="Times New Roman" panose="02020603050405020304" pitchFamily="18" charset="0"/>
                <a:cs typeface="Lotus Linotype" panose="02000000000000000000" pitchFamily="2" charset="-78"/>
              </a:rPr>
              <a:t>السنوي في الفترة من 23 مايو حتى 13 يونيو 1989 م، </a:t>
            </a:r>
            <a:r>
              <a:rPr lang="ar-SA" sz="1800" dirty="0" smtClean="0">
                <a:latin typeface="Calibri" panose="020F0502020204030204" pitchFamily="34" charset="0"/>
                <a:ea typeface="Times New Roman" panose="02020603050405020304" pitchFamily="18" charset="0"/>
                <a:cs typeface="Lotus Linotype" panose="02000000000000000000" pitchFamily="2" charset="-78"/>
              </a:rPr>
              <a:t>وكذلك </a:t>
            </a:r>
            <a:r>
              <a:rPr lang="ar-SA" sz="1800" dirty="0">
                <a:latin typeface="Calibri" panose="020F0502020204030204" pitchFamily="34" charset="0"/>
                <a:ea typeface="Times New Roman" panose="02020603050405020304" pitchFamily="18" charset="0"/>
                <a:cs typeface="Lotus Linotype" panose="02000000000000000000" pitchFamily="2" charset="-78"/>
              </a:rPr>
              <a:t>لهم محافل بكراتشي بباكستان . </a:t>
            </a:r>
            <a:endParaRPr lang="ar-SA" sz="1800" dirty="0" smtClean="0">
              <a:latin typeface="Calibri" panose="020F0502020204030204" pitchFamily="34" charset="0"/>
              <a:ea typeface="Times New Roman" panose="02020603050405020304" pitchFamily="18" charset="0"/>
              <a:cs typeface="Lotus Linotype" panose="02000000000000000000" pitchFamily="2" charset="-78"/>
            </a:endParaRPr>
          </a:p>
          <a:p>
            <a:pPr marL="0" indent="179705" algn="justLow">
              <a:lnSpc>
                <a:spcPct val="115000"/>
              </a:lnSpc>
              <a:spcAft>
                <a:spcPts val="0"/>
              </a:spcAft>
            </a:pPr>
            <a:endParaRPr lang="en-US" sz="800" dirty="0">
              <a:latin typeface="Calibri" panose="020F0502020204030204" pitchFamily="34" charset="0"/>
              <a:ea typeface="Calibri" panose="020F0502020204030204" pitchFamily="34" charset="0"/>
              <a:cs typeface="Arial" panose="020B0604020202020204" pitchFamily="34" charset="0"/>
            </a:endParaRPr>
          </a:p>
          <a:p>
            <a:pPr marL="0"/>
            <a:r>
              <a:rPr lang="ar-SA" sz="1800" dirty="0">
                <a:ea typeface="Times New Roman" panose="02020603050405020304" pitchFamily="18" charset="0"/>
                <a:cs typeface="Lotus Linotype" panose="02000000000000000000" pitchFamily="2" charset="-78"/>
              </a:rPr>
              <a:t>ولهم أيضاً حضور في الدول الغربية فلهم في لندن وفينا وفرانكفورت محافل وكذلك بسيدني في استراليا ويوجد في شيكاغو بالولايات المتحدة أكبر معبد لهم وهو ما يطلق </a:t>
            </a:r>
            <a:r>
              <a:rPr lang="ar-SA" sz="1800" u="sng" dirty="0">
                <a:ea typeface="Times New Roman" panose="02020603050405020304" pitchFamily="18" charset="0"/>
                <a:cs typeface="Lotus Linotype" panose="02000000000000000000" pitchFamily="2" charset="-78"/>
              </a:rPr>
              <a:t>عليه مشرق الأذكار ومنه تصدر مجلة نجم الغرب وكذلك في </a:t>
            </a:r>
            <a:r>
              <a:rPr lang="ar-SA" sz="1800" dirty="0" err="1">
                <a:ea typeface="Times New Roman" panose="02020603050405020304" pitchFamily="18" charset="0"/>
                <a:cs typeface="Lotus Linotype" panose="02000000000000000000" pitchFamily="2" charset="-78"/>
              </a:rPr>
              <a:t>ويلمنت</a:t>
            </a:r>
            <a:r>
              <a:rPr lang="ar-SA" sz="1800" dirty="0">
                <a:ea typeface="Times New Roman" panose="02020603050405020304" pitchFamily="18" charset="0"/>
                <a:cs typeface="Lotus Linotype" panose="02000000000000000000" pitchFamily="2" charset="-78"/>
              </a:rPr>
              <a:t> </a:t>
            </a:r>
            <a:r>
              <a:rPr lang="ar-SA" sz="1800" dirty="0" smtClean="0">
                <a:ea typeface="Times New Roman" panose="02020603050405020304" pitchFamily="18" charset="0"/>
                <a:cs typeface="Lotus Linotype" panose="02000000000000000000" pitchFamily="2" charset="-78"/>
              </a:rPr>
              <a:t>(</a:t>
            </a:r>
            <a:r>
              <a:rPr lang="ar-SA" sz="1800" dirty="0">
                <a:ea typeface="Times New Roman" panose="02020603050405020304" pitchFamily="18" charset="0"/>
                <a:cs typeface="Lotus Linotype" panose="02000000000000000000" pitchFamily="2" charset="-78"/>
              </a:rPr>
              <a:t>المركز الأمريكي للعقيدة البهائية) وفي </a:t>
            </a:r>
            <a:r>
              <a:rPr lang="ar-SA" sz="1800" u="sng" dirty="0">
                <a:ea typeface="Times New Roman" panose="02020603050405020304" pitchFamily="18" charset="0"/>
                <a:cs typeface="Lotus Linotype" panose="02000000000000000000" pitchFamily="2" charset="-78"/>
              </a:rPr>
              <a:t>نيويورك لهم قافلة الشرق والغرب وهي حركة شبابية قامت على المبادئ البهائية ولهم </a:t>
            </a:r>
            <a:r>
              <a:rPr lang="ar-SA" sz="1800" dirty="0">
                <a:ea typeface="Times New Roman" panose="02020603050405020304" pitchFamily="18" charset="0"/>
                <a:cs typeface="Lotus Linotype" panose="02000000000000000000" pitchFamily="2" charset="-78"/>
              </a:rPr>
              <a:t>كتاب دليل القافلة وأصدقاء العلم. ولهم تجمعات كبيرة في هيوستن ولوس أنجلوس </a:t>
            </a:r>
            <a:r>
              <a:rPr lang="ar-SA" sz="1800" dirty="0" smtClean="0">
                <a:ea typeface="Times New Roman" panose="02020603050405020304" pitchFamily="18" charset="0"/>
                <a:cs typeface="Lotus Linotype" panose="02000000000000000000" pitchFamily="2" charset="-78"/>
              </a:rPr>
              <a:t>حيث </a:t>
            </a:r>
            <a:r>
              <a:rPr lang="ar-SA" sz="1800" dirty="0">
                <a:ea typeface="Times New Roman" panose="02020603050405020304" pitchFamily="18" charset="0"/>
                <a:cs typeface="Lotus Linotype" panose="02000000000000000000" pitchFamily="2" charset="-78"/>
              </a:rPr>
              <a:t>يقدر عدد البهائيين بالولايات المتحدة حوالي </a:t>
            </a:r>
            <a:r>
              <a:rPr lang="ar-SA" sz="1800" u="sng" dirty="0">
                <a:ea typeface="Times New Roman" panose="02020603050405020304" pitchFamily="18" charset="0"/>
                <a:cs typeface="Lotus Linotype" panose="02000000000000000000" pitchFamily="2" charset="-78"/>
              </a:rPr>
              <a:t>مليوني بهائي ينتسبون إلى 600 </a:t>
            </a:r>
            <a:r>
              <a:rPr lang="ar-SA" sz="1800" u="sng" dirty="0" smtClean="0">
                <a:ea typeface="Times New Roman" panose="02020603050405020304" pitchFamily="18" charset="0"/>
                <a:cs typeface="Lotus Linotype" panose="02000000000000000000" pitchFamily="2" charset="-78"/>
              </a:rPr>
              <a:t>جمعية .</a:t>
            </a:r>
          </a:p>
          <a:p>
            <a:pPr marL="0"/>
            <a:endParaRPr lang="ar-SA" sz="800" dirty="0" smtClean="0"/>
          </a:p>
          <a:p>
            <a:pPr marL="0" indent="179705" algn="justLow">
              <a:lnSpc>
                <a:spcPct val="115000"/>
              </a:lnSpc>
              <a:spcAft>
                <a:spcPts val="0"/>
              </a:spcAft>
            </a:pPr>
            <a:r>
              <a:rPr lang="ar-SA" sz="1800" dirty="0">
                <a:latin typeface="Calibri" panose="020F0502020204030204" pitchFamily="34" charset="0"/>
                <a:ea typeface="Times New Roman" panose="02020603050405020304" pitchFamily="18" charset="0"/>
                <a:cs typeface="Lotus Linotype" panose="02000000000000000000" pitchFamily="2" charset="-78"/>
              </a:rPr>
              <a:t>كما استطاعت البهائية أن تتسلل إلى أرض الكنانة مصر وبعض الدول العربية وخاصة العراق،  ففي سنة 1960 أصدرت الحكومة </a:t>
            </a:r>
            <a:r>
              <a:rPr lang="ar-SA" sz="1800" dirty="0" smtClean="0">
                <a:latin typeface="Calibri" panose="020F0502020204030204" pitchFamily="34" charset="0"/>
                <a:ea typeface="Times New Roman" panose="02020603050405020304" pitchFamily="18" charset="0"/>
                <a:cs typeface="Lotus Linotype" panose="02000000000000000000" pitchFamily="2" charset="-78"/>
              </a:rPr>
              <a:t>المصرية</a:t>
            </a:r>
            <a:endParaRPr lang="ar-SA" sz="18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extLst>
      <p:ext uri="{BB962C8B-B14F-4D97-AF65-F5344CB8AC3E}">
        <p14:creationId xmlns:p14="http://schemas.microsoft.com/office/powerpoint/2010/main" xmlns="" val="41126544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371600"/>
            <a:ext cx="9448800" cy="4525963"/>
          </a:xfrm>
        </p:spPr>
        <p:txBody>
          <a:bodyPr/>
          <a:lstStyle/>
          <a:p>
            <a:pPr marL="0" lvl="0" indent="179705" algn="justLow">
              <a:lnSpc>
                <a:spcPct val="115000"/>
              </a:lnSpc>
              <a:spcAft>
                <a:spcPts val="0"/>
              </a:spcAft>
            </a:pP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قراراً بحل المحفل البهائي بالقاهرة لثبوت تعامل أعضائه بالتجسس لصالح إسرائيل، وتم اعتقال الكثيرين منهم</a:t>
            </a:r>
            <a:r>
              <a:rPr lang="ar-SA" sz="1800" baseline="300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وفي سنة 1972م ألقت الحكومة القبض على مجموعة بهائية بمدينة طنطا،  وفي سنة 1985م كشفت الحكومة المصرية بعض العناصر البهائية التي تحتل مراكز قيادية في الفكر والثقافة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a:t>
            </a:r>
          </a:p>
          <a:p>
            <a:pPr marL="0" lvl="0" indent="179705" algn="justLow">
              <a:lnSpc>
                <a:spcPct val="115000"/>
              </a:lnSpc>
              <a:spcAft>
                <a:spcPts val="0"/>
              </a:spcAft>
            </a:pPr>
            <a:endParaRPr lang="ar-SA" sz="800" dirty="0">
              <a:solidFill>
                <a:schemeClr val="tx1"/>
              </a:solidFill>
              <a:latin typeface="Calibri" panose="020F0502020204030204" pitchFamily="34" charset="0"/>
              <a:ea typeface="Calibri" panose="020F0502020204030204" pitchFamily="34" charset="0"/>
              <a:cs typeface="Lotus Linotype" panose="02000000000000000000" pitchFamily="2" charset="-78"/>
            </a:endParaRPr>
          </a:p>
          <a:p>
            <a:pPr marL="0" indent="179705" algn="justLow">
              <a:lnSpc>
                <a:spcPct val="115000"/>
              </a:lnSpc>
              <a:spcAft>
                <a:spcPts val="0"/>
              </a:spcAft>
            </a:pP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وفي العراق أصدرت وزارة الداخلية قراراً في 11/4/1965م بمنع النشاط البهائي، ولكن يبدو أنه لم تكن الحكومة جادة في تنفيذه، وفي سنة 1970م صدر قرار آخر لنفس الغرض، وهدد القرار في هذه المرة باتخاذ الشدة والحزم في وقف النشاط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البهائي </a:t>
            </a:r>
            <a:r>
              <a:rPr lang="ar-EG"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a:t>
            </a:r>
            <a:endPar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endParaRPr>
          </a:p>
          <a:p>
            <a:pPr marL="0" indent="179705" algn="justLow">
              <a:lnSpc>
                <a:spcPct val="115000"/>
              </a:lnSpc>
              <a:spcAft>
                <a:spcPts val="0"/>
              </a:spcAft>
            </a:pPr>
            <a:endParaRPr lang="en-US" sz="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algn="just">
              <a:spcBef>
                <a:spcPts val="1000"/>
              </a:spcBef>
              <a:spcAft>
                <a:spcPts val="0"/>
              </a:spcAft>
            </a:pPr>
            <a:r>
              <a:rPr lang="ar-SA" sz="1800" b="1" dirty="0">
                <a:solidFill>
                  <a:schemeClr val="tx1"/>
                </a:solidFill>
                <a:latin typeface="Lotus Linotype" panose="02000000000000000000" pitchFamily="2" charset="-78"/>
                <a:ea typeface="Times New Roman" panose="02020603050405020304" pitchFamily="18" charset="0"/>
                <a:cs typeface="Lotus Linotype" panose="02000000000000000000" pitchFamily="2" charset="-78"/>
              </a:rPr>
              <a:t>سابعا</a:t>
            </a:r>
            <a:r>
              <a:rPr lang="ar-SA" sz="1800" b="1" dirty="0">
                <a:solidFill>
                  <a:schemeClr val="tx1"/>
                </a:solidFill>
                <a:latin typeface="Cambria" panose="02040503050406030204" pitchFamily="18" charset="0"/>
                <a:ea typeface="Times New Roman" panose="02020603050405020304" pitchFamily="18" charset="0"/>
                <a:cs typeface="Lotus Linotype" panose="02000000000000000000" pitchFamily="2" charset="-78"/>
              </a:rPr>
              <a:t>ً</a:t>
            </a:r>
            <a:r>
              <a:rPr lang="en-US" sz="1800" b="1" dirty="0">
                <a:solidFill>
                  <a:schemeClr val="tx1"/>
                </a:solidFill>
                <a:latin typeface="Lotus Linotype" panose="02000000000000000000" pitchFamily="2" charset="-78"/>
                <a:ea typeface="Times New Roman" panose="02020603050405020304" pitchFamily="18" charset="0"/>
                <a:cs typeface="Lotus Linotype" panose="02000000000000000000" pitchFamily="2" charset="-78"/>
              </a:rPr>
              <a:t> : </a:t>
            </a:r>
            <a:r>
              <a:rPr lang="ar-SA" sz="1800" b="1" dirty="0">
                <a:solidFill>
                  <a:schemeClr val="tx1"/>
                </a:solidFill>
                <a:latin typeface="Lotus Linotype" panose="02000000000000000000" pitchFamily="2" charset="-78"/>
                <a:ea typeface="Times New Roman" panose="02020603050405020304" pitchFamily="18" charset="0"/>
                <a:cs typeface="Lotus Linotype" panose="02000000000000000000" pitchFamily="2" charset="-78"/>
              </a:rPr>
              <a:t>البابية والبهائية في الميزان</a:t>
            </a:r>
            <a:r>
              <a:rPr lang="en-US" sz="1800" b="1" dirty="0">
                <a:solidFill>
                  <a:schemeClr val="tx1"/>
                </a:solidFill>
                <a:latin typeface="Lotus Linotype" panose="02000000000000000000" pitchFamily="2" charset="-78"/>
                <a:ea typeface="Times New Roman" panose="02020603050405020304" pitchFamily="18" charset="0"/>
                <a:cs typeface="Lotus Linotype" panose="02000000000000000000" pitchFamily="2" charset="-78"/>
              </a:rPr>
              <a:t> :</a:t>
            </a:r>
          </a:p>
          <a:p>
            <a:pPr marL="0" lvl="0" indent="0"/>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أصاب ابن عاشور وأوجز وأنجز في بيان الحكم على البهائية من خلال رؤية وموقف الإسلام مع البيان والحجة، فقال في تفسير قوله تعالى :</a:t>
            </a:r>
            <a:r>
              <a:rPr lang="ar-SA" sz="1800" dirty="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 </a:t>
            </a:r>
            <a:r>
              <a:rPr lang="ar-SA" sz="1800" dirty="0">
                <a:solidFill>
                  <a:prstClr val="black"/>
                </a:solidFill>
                <a:latin typeface="Lotus Linotype" panose="02000000000000000000" pitchFamily="2" charset="-78"/>
                <a:cs typeface="Lotus Linotype" panose="02000000000000000000" pitchFamily="2" charset="-78"/>
              </a:rPr>
              <a:t>﴿  مَا كَانَ مُحَمَّدٌ أَبَا أَحَدٍ مِنْ رِجَالِكُمْ وَلَكِنْ رَسُولَ اللَّهِ وَخَاتَمَ النَّبِيِّينَ وَكَانَ اللَّهُ بِكُلِّ شَيْءٍ عَلِيمًا </a:t>
            </a:r>
            <a:r>
              <a:rPr lang="ar-SA" sz="1800" dirty="0" smtClean="0">
                <a:solidFill>
                  <a:prstClr val="black"/>
                </a:solidFill>
                <a:latin typeface="Lotus Linotype" panose="02000000000000000000" pitchFamily="2" charset="-78"/>
                <a:cs typeface="Lotus Linotype" panose="02000000000000000000" pitchFamily="2" charset="-78"/>
              </a:rPr>
              <a:t>﴾ </a:t>
            </a:r>
            <a:r>
              <a:rPr lang="ar-SA" sz="1800" dirty="0" smtClean="0">
                <a:solidFill>
                  <a:schemeClr val="tx1"/>
                </a:solidFill>
                <a:latin typeface="Calibri" panose="020F0502020204030204" pitchFamily="34" charset="0"/>
                <a:ea typeface="Calibri" panose="020F0502020204030204" pitchFamily="34" charset="0"/>
                <a:cs typeface="Lotus Linotype" panose="02000000000000000000" pitchFamily="2" charset="-78"/>
              </a:rPr>
              <a:t>[</a:t>
            </a:r>
            <a:r>
              <a:rPr lang="ar-SA" sz="1800" dirty="0">
                <a:solidFill>
                  <a:schemeClr val="tx1"/>
                </a:solidFill>
                <a:latin typeface="Calibri" panose="020F0502020204030204" pitchFamily="34" charset="0"/>
                <a:ea typeface="Calibri" panose="020F0502020204030204" pitchFamily="34" charset="0"/>
                <a:cs typeface="Lotus Linotype" panose="02000000000000000000" pitchFamily="2" charset="-78"/>
              </a:rPr>
              <a:t>الأحزاب:40] </a:t>
            </a:r>
            <a:r>
              <a:rPr lang="ar-EG"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a:t>
            </a:r>
            <a:endPar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endParaRPr>
          </a:p>
          <a:p>
            <a:pPr marL="0" indent="179705" algn="just">
              <a:lnSpc>
                <a:spcPct val="115000"/>
              </a:lnSpc>
              <a:spcAft>
                <a:spcPts val="0"/>
              </a:spcAft>
            </a:pP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وقد أجمع الصحابة على أن محمداً</a:t>
            </a:r>
            <a:r>
              <a:rPr lang="ar-SA" sz="1800" dirty="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 </a:t>
            </a:r>
            <a:r>
              <a:rPr lang="ar-SA" sz="1800" dirty="0" smtClean="0">
                <a:solidFill>
                  <a:schemeClr val="tx1"/>
                </a:solidFill>
                <a:latin typeface="Calibri" panose="020F0502020204030204" pitchFamily="34" charset="0"/>
                <a:ea typeface="Times New Roman" panose="02020603050405020304" pitchFamily="18" charset="0"/>
                <a:cs typeface="Lotus Linotype" panose="02000000000000000000" pitchFamily="2" charset="-78"/>
              </a:rPr>
              <a:t>خاتم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الرسل والأنبياء وعرف ذلك وتواتر بينهم في الأجيال من بعدهم، ولذلك لم يترددوا في تكفير مسيلمة والأسود </a:t>
            </a:r>
            <a:r>
              <a:rPr lang="ar-SA" sz="1800" dirty="0" err="1">
                <a:solidFill>
                  <a:schemeClr val="tx1"/>
                </a:solidFill>
                <a:latin typeface="Calibri" panose="020F0502020204030204" pitchFamily="34" charset="0"/>
                <a:ea typeface="Times New Roman" panose="02020603050405020304" pitchFamily="18" charset="0"/>
                <a:cs typeface="Lotus Linotype" panose="02000000000000000000" pitchFamily="2" charset="-78"/>
              </a:rPr>
              <a:t>العنسي</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 فصار معلوما من الدين بالضرورة، فمن أنكره فهو كافر خارج عن الإسلام، ولو كان معترفا بأن محمداً</a:t>
            </a:r>
            <a:r>
              <a:rPr lang="ar-SA" sz="1800" dirty="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 </a:t>
            </a:r>
            <a:r>
              <a:rPr lang="ar-SA" sz="1800" dirty="0">
                <a:solidFill>
                  <a:schemeClr val="tx1"/>
                </a:solidFill>
                <a:latin typeface="Cambria" panose="02040503050406030204" pitchFamily="18" charset="0"/>
                <a:ea typeface="Calibri" panose="020F0502020204030204" pitchFamily="34" charset="0"/>
                <a:cs typeface="ATraditional Arabic" pitchFamily="2" charset="-78"/>
              </a:rPr>
              <a:t> </a:t>
            </a:r>
            <a:r>
              <a:rPr lang="en-US" sz="1800" dirty="0">
                <a:solidFill>
                  <a:schemeClr val="tx1"/>
                </a:solidFill>
                <a:latin typeface="AGA Arabesque" panose="05010101010101010101" pitchFamily="2" charset="2"/>
                <a:ea typeface="Calibri" panose="020F0502020204030204" pitchFamily="34" charset="0"/>
                <a:cs typeface="ATraditional Arabic" pitchFamily="2" charset="-78"/>
              </a:rPr>
              <a:t>r</a:t>
            </a:r>
            <a:r>
              <a:rPr lang="en-US" sz="1800" dirty="0">
                <a:solidFill>
                  <a:schemeClr val="tx1"/>
                </a:solidFill>
                <a:latin typeface="Traditional Arabic" panose="02020603050405020304" pitchFamily="18" charset="-78"/>
                <a:ea typeface="Times New Roman" panose="02020603050405020304" pitchFamily="18" charset="0"/>
                <a:cs typeface="Arial" panose="020B0604020202020204" pitchFamily="34" charset="0"/>
              </a:rPr>
              <a:t> </a:t>
            </a:r>
            <a:r>
              <a:rPr lang="ar-SA" sz="1800" dirty="0">
                <a:solidFill>
                  <a:schemeClr val="tx1"/>
                </a:solidFill>
                <a:latin typeface="Calibri" panose="020F0502020204030204" pitchFamily="34" charset="0"/>
                <a:ea typeface="Times New Roman" panose="02020603050405020304" pitchFamily="18" charset="0"/>
                <a:cs typeface="Lotus Linotype" panose="02000000000000000000" pitchFamily="2" charset="-78"/>
              </a:rPr>
              <a:t>رسول الله للناس كلهم.</a:t>
            </a:r>
            <a:endParaRPr lang="en-US" sz="1800"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lvl="0" indent="179705" algn="justLow">
              <a:lnSpc>
                <a:spcPct val="115000"/>
              </a:lnSpc>
              <a:spcAft>
                <a:spcPts val="0"/>
              </a:spcAft>
            </a:pPr>
            <a:endParaRPr lang="en-US" sz="1800" dirty="0" smtClean="0">
              <a:solidFill>
                <a:schemeClr val="tx1"/>
              </a:solidFill>
              <a:latin typeface="Calibri" panose="020F0502020204030204" pitchFamily="34" charset="0"/>
              <a:ea typeface="Calibri" panose="020F0502020204030204" pitchFamily="34" charset="0"/>
              <a:cs typeface="Arial" panose="020B0604020202020204" pitchFamily="34" charset="0"/>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extLst>
      <p:ext uri="{BB962C8B-B14F-4D97-AF65-F5344CB8AC3E}">
        <p14:creationId xmlns:p14="http://schemas.microsoft.com/office/powerpoint/2010/main" xmlns="" val="7590111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371600"/>
            <a:ext cx="9296400" cy="4525963"/>
          </a:xfrm>
        </p:spPr>
        <p:txBody>
          <a:bodyPr/>
          <a:lstStyle/>
          <a:p>
            <a:pPr marL="0" indent="179705" algn="just">
              <a:lnSpc>
                <a:spcPct val="115000"/>
              </a:lnSpc>
              <a:spcAft>
                <a:spcPts val="0"/>
              </a:spcAft>
            </a:pPr>
            <a:r>
              <a:rPr lang="ar-SA" sz="1800" dirty="0">
                <a:latin typeface="Calibri" panose="020F0502020204030204" pitchFamily="34" charset="0"/>
                <a:ea typeface="Times New Roman" panose="02020603050405020304" pitchFamily="18" charset="0"/>
                <a:cs typeface="Lotus Linotype" panose="02000000000000000000" pitchFamily="2" charset="-78"/>
              </a:rPr>
              <a:t>وهذا النوع من الإجماع موجب العلم الضروري كما أشار إليه جميع علمائنا، ولا يدخل هذا النوع في اختلاف بعضهم في حجية الإجماع ؛ إذ المختلف في حجيته هو الإجماع المستند لنظر وأدلة اجتهادية بخلاف المتواتر المعلوم بالضرورة، ولذلك لا </a:t>
            </a:r>
            <a:r>
              <a:rPr lang="ar-SA" sz="1800" u="sng" dirty="0">
                <a:latin typeface="Calibri" panose="020F0502020204030204" pitchFamily="34" charset="0"/>
                <a:ea typeface="Times New Roman" panose="02020603050405020304" pitchFamily="18" charset="0"/>
                <a:cs typeface="Lotus Linotype" panose="02000000000000000000" pitchFamily="2" charset="-78"/>
              </a:rPr>
              <a:t>يتردد مسلم في تكفير من يثبت نبوءة لأحد بعد محمد</a:t>
            </a:r>
            <a:r>
              <a:rPr lang="ar-SA" sz="1800" u="sng" dirty="0">
                <a:latin typeface="Calibri" panose="020F0502020204030204" pitchFamily="34" charset="0"/>
                <a:ea typeface="Times New Roman" panose="02020603050405020304" pitchFamily="18" charset="0"/>
                <a:cs typeface="Traditional Arabic" panose="02020603050405020304" pitchFamily="18" charset="-78"/>
              </a:rPr>
              <a:t> </a:t>
            </a:r>
            <a:r>
              <a:rPr lang="ar-SA" sz="1800" u="sng" dirty="0">
                <a:latin typeface="Cambria" panose="02040503050406030204" pitchFamily="18" charset="0"/>
                <a:ea typeface="Calibri" panose="020F0502020204030204" pitchFamily="34" charset="0"/>
                <a:cs typeface="ATraditional Arabic" pitchFamily="2" charset="-78"/>
              </a:rPr>
              <a:t> </a:t>
            </a:r>
            <a:r>
              <a:rPr lang="en-US" sz="1800" dirty="0">
                <a:latin typeface="AGA Arabesque" panose="05010101010101010101" pitchFamily="2" charset="2"/>
                <a:ea typeface="Calibri" panose="020F0502020204030204" pitchFamily="34" charset="0"/>
                <a:cs typeface="ATraditional Arabic" pitchFamily="2" charset="-78"/>
              </a:rPr>
              <a:t>r</a:t>
            </a:r>
            <a:r>
              <a:rPr lang="en-US" sz="1800" dirty="0">
                <a:latin typeface="Traditional Arabic" panose="02020603050405020304" pitchFamily="18" charset="-78"/>
                <a:ea typeface="Times New Roman" panose="02020603050405020304" pitchFamily="18" charset="0"/>
                <a:cs typeface="Arial" panose="020B0604020202020204" pitchFamily="34" charset="0"/>
              </a:rPr>
              <a:t> </a:t>
            </a:r>
            <a:r>
              <a:rPr lang="ar-SA" sz="1800" dirty="0">
                <a:latin typeface="Calibri" panose="020F0502020204030204" pitchFamily="34" charset="0"/>
                <a:ea typeface="Times New Roman" panose="02020603050405020304" pitchFamily="18" charset="0"/>
                <a:cs typeface="Lotus Linotype" panose="02000000000000000000" pitchFamily="2" charset="-78"/>
              </a:rPr>
              <a:t>وفي إخراجه من حظيرة الإسلام، ولا تعرف طائفة من المسلمين أقدمت على ذلك إلا البابية والبهائية وهما نخلتان مشتقتان ثانيتهما من الأولى، فمن كان من المسلمين متبعا للبهائية أو البابية فهو خارج عن الإسلام مرتد عن دينه تجرى عليه أحكام المرتد. ولا يرث مسلما ويرثه جماعة المسلمين ولا ينفعهم قولهم: إنا مسلمون ولا نطقهم بكلمة الشهادة لأنهم يثبتون الرسالة لمحمد</a:t>
            </a:r>
            <a:r>
              <a:rPr lang="ar-SA" sz="1800" dirty="0">
                <a:latin typeface="Calibri" panose="020F0502020204030204" pitchFamily="34" charset="0"/>
                <a:ea typeface="Times New Roman" panose="02020603050405020304" pitchFamily="18" charset="0"/>
                <a:cs typeface="Traditional Arabic" panose="02020603050405020304" pitchFamily="18" charset="-78"/>
              </a:rPr>
              <a:t> </a:t>
            </a:r>
            <a:r>
              <a:rPr lang="ar-SA" sz="1800" dirty="0">
                <a:latin typeface="Cambria" panose="02040503050406030204" pitchFamily="18" charset="0"/>
                <a:ea typeface="Calibri" panose="020F0502020204030204" pitchFamily="34" charset="0"/>
                <a:cs typeface="ATraditional Arabic" pitchFamily="2" charset="-78"/>
              </a:rPr>
              <a:t> </a:t>
            </a:r>
            <a:r>
              <a:rPr lang="en-US" sz="1800" dirty="0">
                <a:latin typeface="AGA Arabesque" panose="05010101010101010101" pitchFamily="2" charset="2"/>
                <a:ea typeface="Calibri" panose="020F0502020204030204" pitchFamily="34" charset="0"/>
                <a:cs typeface="ATraditional Arabic" pitchFamily="2" charset="-78"/>
              </a:rPr>
              <a:t>r</a:t>
            </a:r>
            <a:r>
              <a:rPr lang="ar-SA" sz="1800" dirty="0">
                <a:latin typeface="Calibri" panose="020F0502020204030204" pitchFamily="34" charset="0"/>
                <a:ea typeface="Calibri" panose="020F0502020204030204" pitchFamily="34" charset="0"/>
                <a:cs typeface="Lotus Linotype" panose="02000000000000000000" pitchFamily="2" charset="-78"/>
              </a:rPr>
              <a:t>، </a:t>
            </a:r>
            <a:r>
              <a:rPr lang="ar-SA" sz="1800" dirty="0">
                <a:latin typeface="Calibri" panose="020F0502020204030204" pitchFamily="34" charset="0"/>
                <a:ea typeface="Times New Roman" panose="02020603050405020304" pitchFamily="18" charset="0"/>
                <a:cs typeface="Lotus Linotype" panose="02000000000000000000" pitchFamily="2" charset="-78"/>
              </a:rPr>
              <a:t>ولكنهم قالوا بمجيء رسول من بعده </a:t>
            </a:r>
            <a:r>
              <a:rPr lang="ar-SA" sz="1800" dirty="0" smtClean="0">
                <a:latin typeface="Calibri" panose="020F0502020204030204" pitchFamily="34" charset="0"/>
                <a:ea typeface="Times New Roman" panose="02020603050405020304" pitchFamily="18" charset="0"/>
                <a:cs typeface="Lotus Linotype" panose="02000000000000000000" pitchFamily="2" charset="-78"/>
              </a:rPr>
              <a:t>"</a:t>
            </a:r>
            <a:r>
              <a:rPr lang="ar-SA" sz="1800" dirty="0" smtClean="0">
                <a:latin typeface="Calibri" panose="020F0502020204030204" pitchFamily="34" charset="0"/>
                <a:ea typeface="Times New Roman" panose="02020603050405020304" pitchFamily="18" charset="0"/>
                <a:cs typeface="Traditional Arabic" panose="02020603050405020304" pitchFamily="18" charset="-78"/>
              </a:rPr>
              <a:t>.</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algn="just">
              <a:spcAft>
                <a:spcPts val="0"/>
              </a:spcAft>
            </a:pPr>
            <a:r>
              <a:rPr lang="ar-SA" sz="1800" dirty="0">
                <a:ea typeface="Times New Roman" panose="02020603050405020304" pitchFamily="18" charset="0"/>
                <a:cs typeface="Lotus Linotype" panose="02000000000000000000" pitchFamily="2" charset="-78"/>
              </a:rPr>
              <a:t> </a:t>
            </a:r>
            <a:r>
              <a:rPr lang="ar-SA" sz="1800" u="sng" dirty="0">
                <a:ea typeface="Times New Roman" panose="02020603050405020304" pitchFamily="18" charset="0"/>
                <a:cs typeface="Lotus Linotype" panose="02000000000000000000" pitchFamily="2" charset="-78"/>
              </a:rPr>
              <a:t>وكذلك قرر المجمع الفقهي بمكة المكرمة</a:t>
            </a:r>
            <a:r>
              <a:rPr lang="ar-SA" sz="1800" dirty="0">
                <a:ea typeface="Times New Roman" panose="02020603050405020304" pitchFamily="18" charset="0"/>
                <a:cs typeface="Lotus Linotype" panose="02000000000000000000" pitchFamily="2" charset="-78"/>
              </a:rPr>
              <a:t>، خروج البهائية و البابية عن شريعة الإسلام واعتبارها حربًا عليه، وكفر أتباعهما كفرًا بواحًا لا تأويل فيه . وأن المجمع ليحذر المسلمين في جميع بقاع الأرض من هذه الفئة المجرمة الكافرة، ويهيب بهم أن يقاوموها، ويأخذوا حِذرهم منها، لا سيما أنها قد ثبت مساندة الدول الاستعمارية لها لتمزيق الإسلام </a:t>
            </a:r>
            <a:r>
              <a:rPr lang="ar-SA" sz="1800" dirty="0" smtClean="0">
                <a:ea typeface="Times New Roman" panose="02020603050405020304" pitchFamily="18" charset="0"/>
                <a:cs typeface="Lotus Linotype" panose="02000000000000000000" pitchFamily="2" charset="-78"/>
              </a:rPr>
              <a:t>والمسلمين .</a:t>
            </a:r>
          </a:p>
          <a:p>
            <a:pPr marL="0" algn="just">
              <a:spcAft>
                <a:spcPts val="0"/>
              </a:spcAft>
            </a:pPr>
            <a:endParaRPr lang="ar-SA" sz="800" dirty="0">
              <a:ea typeface="Times New Roman" panose="02020603050405020304" pitchFamily="18" charset="0"/>
              <a:cs typeface="Lotus Linotype" panose="02000000000000000000" pitchFamily="2" charset="-78"/>
            </a:endParaRPr>
          </a:p>
          <a:p>
            <a:pPr marL="0" indent="179705" algn="just">
              <a:lnSpc>
                <a:spcPct val="115000"/>
              </a:lnSpc>
              <a:spcAft>
                <a:spcPts val="0"/>
              </a:spcAft>
            </a:pPr>
            <a:r>
              <a:rPr lang="ar-EG" sz="1800" dirty="0">
                <a:latin typeface="Calibri" panose="020F0502020204030204" pitchFamily="34" charset="0"/>
                <a:ea typeface="Times New Roman" panose="02020603050405020304" pitchFamily="18" charset="0"/>
                <a:cs typeface="Lotus Linotype" panose="02000000000000000000" pitchFamily="2" charset="-78"/>
              </a:rPr>
              <a:t>وجاء في فتاوى الأزهر القول بردة القوم، ففي نص لفتوى الشيخ </a:t>
            </a:r>
            <a:r>
              <a:rPr lang="ar-SA" sz="1800" dirty="0">
                <a:latin typeface="Calibri" panose="020F0502020204030204" pitchFamily="34" charset="0"/>
                <a:ea typeface="Times New Roman" panose="02020603050405020304" pitchFamily="18" charset="0"/>
                <a:cs typeface="Lotus Linotype" panose="02000000000000000000" pitchFamily="2" charset="-78"/>
              </a:rPr>
              <a:t>جاد الحق على جاد الحق في (1/صفر/1401</a:t>
            </a:r>
            <a:r>
              <a:rPr lang="ar-SA" sz="1800" dirty="0">
                <a:latin typeface="Traditional Arabic" panose="02020603050405020304" pitchFamily="18" charset="-78"/>
                <a:ea typeface="Times New Roman" panose="02020603050405020304" pitchFamily="18" charset="0"/>
                <a:cs typeface="ATraditional Arabic" pitchFamily="2" charset="-78"/>
              </a:rPr>
              <a:t>ç</a:t>
            </a:r>
            <a:r>
              <a:rPr lang="ar-SA" sz="1800" dirty="0">
                <a:latin typeface="Calibri" panose="020F0502020204030204" pitchFamily="34" charset="0"/>
                <a:ea typeface="Times New Roman" panose="02020603050405020304" pitchFamily="18" charset="0"/>
                <a:cs typeface="Lotus Linotype" panose="02000000000000000000" pitchFamily="2" charset="-78"/>
              </a:rPr>
              <a:t>)  (8/ديسمبر/1981م) ما يلي : </a:t>
            </a:r>
            <a:endParaRPr lang="en-US" sz="1400" dirty="0">
              <a:latin typeface="Calibri" panose="020F0502020204030204" pitchFamily="34" charset="0"/>
              <a:ea typeface="Calibri" panose="020F0502020204030204" pitchFamily="34" charset="0"/>
              <a:cs typeface="Arial" panose="020B0604020202020204" pitchFamily="34" charset="0"/>
            </a:endParaRPr>
          </a:p>
          <a:p>
            <a:pPr marL="0" indent="179705" algn="just">
              <a:lnSpc>
                <a:spcPct val="115000"/>
              </a:lnSpc>
              <a:spcAft>
                <a:spcPts val="0"/>
              </a:spcAft>
            </a:pPr>
            <a:r>
              <a:rPr lang="ar-SA" sz="1800" b="1" dirty="0">
                <a:latin typeface="Calibri" panose="020F0502020204030204" pitchFamily="34" charset="0"/>
                <a:ea typeface="Times New Roman" panose="02020603050405020304" pitchFamily="18" charset="0"/>
                <a:cs typeface="Lotus Linotype" panose="02000000000000000000" pitchFamily="2" charset="-78"/>
              </a:rPr>
              <a:t>"البهائية أو البابية مذهب مصنوع مزيج من أخلاط الديانات البوذية والبرهمية والوثنية والزرادشتية واليهودية والمسيحية والإسلامية ومن اعتقادات الباطنية ، والبهائيون لا يؤمنون بالبعث بعد الموت ولا بالجنة ولا بالنار، وهم بهذا لا يعترفون بنبوة سيدنا محمد رسول الله </a:t>
            </a:r>
            <a:r>
              <a:rPr lang="ar-SA" sz="1800" dirty="0">
                <a:latin typeface="Calibri" panose="020F0502020204030204" pitchFamily="34" charset="0"/>
                <a:ea typeface="Calibri" panose="020F0502020204030204" pitchFamily="34" charset="0"/>
                <a:cs typeface="Lotus Linotype" panose="02000000000000000000" pitchFamily="2" charset="-78"/>
              </a:rPr>
              <a:t> </a:t>
            </a:r>
            <a:r>
              <a:rPr lang="en-US" sz="1800" dirty="0">
                <a:latin typeface="AGA Arabesque" panose="05010101010101010101" pitchFamily="2" charset="2"/>
                <a:ea typeface="Calibri" panose="020F0502020204030204" pitchFamily="34" charset="0"/>
                <a:cs typeface="Lotus Linotype" panose="02000000000000000000" pitchFamily="2" charset="-78"/>
              </a:rPr>
              <a:t>r</a:t>
            </a:r>
            <a:r>
              <a:rPr lang="ar-SA" sz="1800" b="1" dirty="0">
                <a:latin typeface="Calibri" panose="020F0502020204030204" pitchFamily="34" charset="0"/>
                <a:ea typeface="Times New Roman" panose="02020603050405020304" pitchFamily="18" charset="0"/>
                <a:cs typeface="Lotus Linotype" panose="02000000000000000000" pitchFamily="2" charset="-78"/>
              </a:rPr>
              <a:t> وأنه </a:t>
            </a:r>
            <a:r>
              <a:rPr lang="ar-SA" sz="1600" dirty="0">
                <a:latin typeface="Calibri" panose="020F0502020204030204" pitchFamily="34" charset="0"/>
                <a:ea typeface="Calibri" panose="020F0502020204030204" pitchFamily="34" charset="0"/>
                <a:cs typeface="Traditional Arabic" panose="02020603050405020304" pitchFamily="18" charset="-78"/>
              </a:rPr>
              <a:t> </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a:spcAft>
                <a:spcPts val="0"/>
              </a:spcAft>
            </a:pPr>
            <a:endParaRPr lang="ar-SA" sz="1800" dirty="0" smtClean="0">
              <a:ea typeface="Times New Roman" panose="02020603050405020304" pitchFamily="18" charset="0"/>
              <a:cs typeface="Lotus Linotype" panose="02000000000000000000" pitchFamily="2" charset="-78"/>
            </a:endParaRPr>
          </a:p>
          <a:p>
            <a:pPr algn="just">
              <a:spcAft>
                <a:spcPts val="0"/>
              </a:spcAft>
            </a:pPr>
            <a:endParaRPr lang="ar-SA" sz="18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extLst>
      <p:ext uri="{BB962C8B-B14F-4D97-AF65-F5344CB8AC3E}">
        <p14:creationId xmlns:p14="http://schemas.microsoft.com/office/powerpoint/2010/main" xmlns="" val="1648668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417638"/>
            <a:ext cx="9178156" cy="4525963"/>
          </a:xfrm>
        </p:spPr>
        <p:txBody>
          <a:bodyPr/>
          <a:lstStyle/>
          <a:p>
            <a:pPr marL="0" lvl="0" indent="179705" algn="just">
              <a:lnSpc>
                <a:spcPct val="115000"/>
              </a:lnSpc>
              <a:spcAft>
                <a:spcPts val="0"/>
              </a:spcAft>
            </a:pPr>
            <a:r>
              <a:rPr lang="ar-SA" sz="1800" b="1" dirty="0">
                <a:latin typeface="Calibri" panose="020F0502020204030204" pitchFamily="34" charset="0"/>
                <a:ea typeface="Times New Roman" panose="02020603050405020304" pitchFamily="18" charset="0"/>
                <a:cs typeface="Lotus Linotype" panose="02000000000000000000" pitchFamily="2" charset="-78"/>
              </a:rPr>
              <a:t>خاتم النبيين ، وبهذا ليسوا من المسلمين، وقد أجمع المسلمون على أن العقيدة البهائية أو البابية ليست عقيدة إسلامية، وأن من اعتنق هذا الدين ليس من المسلمين، ومرتد عن دين الإسلام"</a:t>
            </a:r>
            <a:r>
              <a:rPr lang="ar-SA" sz="1800" dirty="0">
                <a:latin typeface="Calibri" panose="020F0502020204030204" pitchFamily="34" charset="0"/>
                <a:ea typeface="Times New Roman" panose="02020603050405020304" pitchFamily="18" charset="0"/>
                <a:cs typeface="Traditional Arabic" panose="02020603050405020304" pitchFamily="18" charset="-78"/>
              </a:rPr>
              <a:t> </a:t>
            </a:r>
            <a:r>
              <a:rPr lang="ar-EG" sz="1800" dirty="0">
                <a:latin typeface="Calibri" panose="020F0502020204030204" pitchFamily="34" charset="0"/>
                <a:ea typeface="Times New Roman" panose="02020603050405020304" pitchFamily="18" charset="0"/>
                <a:cs typeface="Traditional Arabic" panose="02020603050405020304" pitchFamily="18" charset="-78"/>
              </a:rPr>
              <a:t>.</a:t>
            </a:r>
            <a:endParaRPr lang="en-US" sz="1400" dirty="0">
              <a:latin typeface="Calibri" panose="020F0502020204030204" pitchFamily="34" charset="0"/>
              <a:ea typeface="Calibri" panose="020F0502020204030204" pitchFamily="34" charset="0"/>
              <a:cs typeface="Arial" panose="020B0604020202020204" pitchFamily="34" charset="0"/>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Tree>
    <p:extLst>
      <p:ext uri="{BB962C8B-B14F-4D97-AF65-F5344CB8AC3E}">
        <p14:creationId xmlns:p14="http://schemas.microsoft.com/office/powerpoint/2010/main" xmlns="" val="1042582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لاداب">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Arts_Template1.potx" id="{8D38B697-CDE3-428C-B4A2-8EAF6F80AA67}" vid="{AD1376BE-9B19-495B-9D41-620BFFCFC7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الاداب</Template>
  <TotalTime>2275</TotalTime>
  <Words>2989</Words>
  <Application>Microsoft Office PowerPoint</Application>
  <PresentationFormat>A4 Paper (210x297 mm)‎</PresentationFormat>
  <Paragraphs>123</Paragraphs>
  <Slides>17</Slides>
  <Notes>1</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فورم لكلية الاداب</vt:lpstr>
      <vt:lpstr>الشريحة 1</vt:lpstr>
      <vt:lpstr>المحاضرة العاشرة</vt:lpstr>
      <vt:lpstr>المبحث الثالث  : البهائية والبابية</vt:lpstr>
      <vt:lpstr>الشريحة 4</vt:lpstr>
      <vt:lpstr>الشريحة 5</vt:lpstr>
      <vt:lpstr>الشريحة 6</vt:lpstr>
      <vt:lpstr>الشريحة 7</vt:lpstr>
      <vt:lpstr>الشريحة 8</vt:lpstr>
      <vt:lpstr>الشريحة 9</vt:lpstr>
      <vt:lpstr>الشريحة 10</vt:lpstr>
      <vt:lpstr>الشريحة 11</vt:lpstr>
      <vt:lpstr>خامسا : من تعاليم البهائية في التشريع والنظم الاجتماعية:</vt:lpstr>
      <vt:lpstr>الشريحة 13</vt:lpstr>
      <vt:lpstr>الشريحة 14</vt:lpstr>
      <vt:lpstr>الشريحة 15</vt:lpstr>
      <vt:lpstr>الشريحة 16</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Mohammad Abdulhmid Alqatawneh</dc:creator>
  <cp:lastModifiedBy>Raffaello</cp:lastModifiedBy>
  <cp:revision>136</cp:revision>
  <dcterms:created xsi:type="dcterms:W3CDTF">2014-01-30T12:18:20Z</dcterms:created>
  <dcterms:modified xsi:type="dcterms:W3CDTF">2014-12-24T13:43:06Z</dcterms:modified>
</cp:coreProperties>
</file>