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0">
  <p:sldMasterIdLst>
    <p:sldMasterId id="2147483648" r:id="rId1"/>
  </p:sldMasterIdLst>
  <p:notesMasterIdLst>
    <p:notesMasterId r:id="rId16"/>
  </p:notesMasterIdLst>
  <p:sldIdLst>
    <p:sldId id="256" r:id="rId2"/>
    <p:sldId id="292" r:id="rId3"/>
    <p:sldId id="349" r:id="rId4"/>
    <p:sldId id="356" r:id="rId5"/>
    <p:sldId id="355" r:id="rId6"/>
    <p:sldId id="354" r:id="rId7"/>
    <p:sldId id="353" r:id="rId8"/>
    <p:sldId id="352" r:id="rId9"/>
    <p:sldId id="351" r:id="rId10"/>
    <p:sldId id="357" r:id="rId11"/>
    <p:sldId id="358" r:id="rId12"/>
    <p:sldId id="359" r:id="rId13"/>
    <p:sldId id="360"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43A79C"/>
    <a:srgbClr val="F04316"/>
    <a:srgbClr val="D9791B"/>
    <a:srgbClr val="313B4A"/>
    <a:srgbClr val="EDBD1F"/>
    <a:srgbClr val="81AA52"/>
    <a:srgbClr val="0E478A"/>
    <a:srgbClr val="ECA02F"/>
    <a:srgbClr val="D52D26"/>
    <a:srgbClr val="013E3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46F890A9-2807-4EBB-B81D-B2AA78EC7F39}" styleName="نمط داكن 2 - تمييز 5/تميي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599" autoAdjust="0"/>
    <p:restoredTop sz="94664" autoAdjust="0"/>
  </p:normalViewPr>
  <p:slideViewPr>
    <p:cSldViewPr>
      <p:cViewPr varScale="1">
        <p:scale>
          <a:sx n="73" d="100"/>
          <a:sy n="73" d="100"/>
        </p:scale>
        <p:origin x="-1272"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12/24/2014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xmlns=""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FF0000"/>
                </a:solidFill>
                <a:latin typeface="AYM Wadiy S_U normal."/>
                <a:cs typeface="Times New Roman" pitchFamily="18" charset="0"/>
              </a:rPr>
              <a:t>اسم </a:t>
            </a:r>
            <a:r>
              <a:rPr lang="ar-EG" sz="3700" b="1" dirty="0" smtClean="0">
                <a:solidFill>
                  <a:srgbClr val="FF0000"/>
                </a:solidFill>
                <a:latin typeface="AYM Wadiy S_U normal."/>
                <a:cs typeface="Times New Roman" pitchFamily="18" charset="0"/>
              </a:rPr>
              <a:t>المقرر</a:t>
            </a:r>
            <a:endParaRPr lang="ar-SA" sz="3700" b="1" dirty="0" smtClean="0">
              <a:solidFill>
                <a:srgbClr val="FF0000"/>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العقيدة الإسلامية والمذاهب المعاصرة</a:t>
            </a:r>
          </a:p>
          <a:p>
            <a:pPr algn="ctr" rtl="0"/>
            <a:r>
              <a:rPr lang="en-US" sz="2800" b="1" dirty="0" smtClean="0">
                <a:solidFill>
                  <a:srgbClr val="313B4A"/>
                </a:solidFill>
                <a:latin typeface="Calibri" pitchFamily="34" charset="0"/>
                <a:cs typeface="Times New Roman" pitchFamily="18" charset="0"/>
              </a:rPr>
              <a:t>Course Name </a:t>
            </a:r>
          </a:p>
          <a:p>
            <a:pPr algn="ctr"/>
            <a:r>
              <a:rPr lang="ar-SA" sz="3700" b="1" dirty="0" smtClean="0">
                <a:solidFill>
                  <a:srgbClr val="FF0000"/>
                </a:solidFill>
                <a:latin typeface="AYM Wadiy S_U normal."/>
                <a:cs typeface="Times New Roman" pitchFamily="18" charset="0"/>
              </a:rPr>
              <a:t>استاذ </a:t>
            </a:r>
            <a:r>
              <a:rPr lang="ar-SA" sz="3700" b="1" dirty="0">
                <a:solidFill>
                  <a:srgbClr val="FF0000"/>
                </a:solidFill>
                <a:latin typeface="AYM Wadiy S_U normal."/>
                <a:cs typeface="Times New Roman" pitchFamily="18" charset="0"/>
              </a:rPr>
              <a:t>المقرر</a:t>
            </a:r>
          </a:p>
          <a:p>
            <a:pPr algn="ctr"/>
            <a:r>
              <a:rPr lang="ar-SA" sz="2800" b="1" dirty="0" smtClean="0">
                <a:solidFill>
                  <a:srgbClr val="313B4A"/>
                </a:solidFill>
                <a:latin typeface="Calibri" pitchFamily="34" charset="0"/>
                <a:cs typeface="Times New Roman" pitchFamily="18" charset="0"/>
              </a:rPr>
              <a:t>د/ محمد بن عبد الحميد </a:t>
            </a:r>
            <a:r>
              <a:rPr lang="ar-SA" sz="2800" b="1" dirty="0" err="1" smtClean="0">
                <a:solidFill>
                  <a:srgbClr val="313B4A"/>
                </a:solidFill>
                <a:latin typeface="Calibri" pitchFamily="34" charset="0"/>
                <a:cs typeface="Times New Roman" pitchFamily="18" charset="0"/>
              </a:rPr>
              <a:t>القطاونة</a:t>
            </a:r>
            <a:r>
              <a:rPr lang="ar-SA" sz="2800" b="1" dirty="0" smtClean="0">
                <a:solidFill>
                  <a:srgbClr val="313B4A"/>
                </a:solidFill>
                <a:latin typeface="Calibri" pitchFamily="34" charset="0"/>
                <a:cs typeface="Times New Roman" pitchFamily="18" charset="0"/>
              </a:rPr>
              <a:t> </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fontAlgn="auto">
              <a:spcAft>
                <a:spcPts val="0"/>
              </a:spcAft>
              <a:defRPr/>
            </a:pPr>
            <a:r>
              <a:rPr lang="ar-EG" b="1" dirty="0" smtClean="0">
                <a:solidFill>
                  <a:srgbClr val="FF0000"/>
                </a:solidFill>
                <a:effectLst>
                  <a:outerShdw blurRad="38100" dist="38100" dir="2700000" algn="tl">
                    <a:srgbClr val="000000">
                      <a:alpha val="43137"/>
                    </a:srgbClr>
                  </a:outerShdw>
                </a:effectLst>
                <a:cs typeface="Arial" pitchFamily="34" charset="0"/>
              </a:rPr>
              <a:t>المحاضرة</a:t>
            </a:r>
            <a:r>
              <a:rPr lang="ar-SA" b="1" dirty="0" smtClean="0">
                <a:solidFill>
                  <a:srgbClr val="FF0000"/>
                </a:solidFill>
                <a:effectLst>
                  <a:outerShdw blurRad="38100" dist="38100" dir="2700000" algn="tl">
                    <a:srgbClr val="000000">
                      <a:alpha val="43137"/>
                    </a:srgbClr>
                  </a:outerShdw>
                </a:effectLst>
                <a:cs typeface="Arial" pitchFamily="34" charset="0"/>
              </a:rPr>
              <a:t> </a:t>
            </a: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الحادية عشر</a:t>
            </a:r>
            <a:endParaRPr lang="en-US"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7" name="Subtitle 5"/>
          <p:cNvSpPr txBox="1">
            <a:spLocks/>
          </p:cNvSpPr>
          <p:nvPr/>
        </p:nvSpPr>
        <p:spPr bwMode="auto">
          <a:xfrm>
            <a:off x="1074420" y="4191000"/>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xmlns=""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R="2070100">
              <a:lnSpc>
                <a:spcPct val="115000"/>
              </a:lnSpc>
              <a:spcBef>
                <a:spcPts val="1000"/>
              </a:spcBef>
              <a:spcAft>
                <a:spcPts val="0"/>
              </a:spcAft>
            </a:pPr>
            <a:r>
              <a:rPr lang="ar-SA" sz="3200" b="1" dirty="0">
                <a:latin typeface="Cambria" panose="02040503050406030204" pitchFamily="18" charset="0"/>
                <a:ea typeface="Times New Roman" panose="02020603050405020304" pitchFamily="18" charset="0"/>
                <a:cs typeface="GE SS Two Bold" panose="020A0503020102020204" pitchFamily="18" charset="-78"/>
              </a:rPr>
              <a:t>المبحث الرابع:				</a:t>
            </a:r>
            <a:r>
              <a:rPr lang="ar-SA" sz="3200" b="1" dirty="0" smtClean="0">
                <a:latin typeface="Cambria" panose="02040503050406030204" pitchFamily="18" charset="0"/>
                <a:ea typeface="Times New Roman" panose="02020603050405020304" pitchFamily="18" charset="0"/>
                <a:cs typeface="GE SS Two Bold" panose="020A0503020102020204" pitchFamily="18" charset="-78"/>
              </a:rPr>
              <a:t>القاديانية</a:t>
            </a:r>
            <a:endParaRPr lang="ar-SA" sz="3200" dirty="0"/>
          </a:p>
        </p:txBody>
      </p:sp>
      <p:sp>
        <p:nvSpPr>
          <p:cNvPr id="3" name="عنصر نائب للمحتوى 2"/>
          <p:cNvSpPr>
            <a:spLocks noGrp="1"/>
          </p:cNvSpPr>
          <p:nvPr>
            <p:ph idx="1"/>
          </p:nvPr>
        </p:nvSpPr>
        <p:spPr>
          <a:xfrm>
            <a:off x="304800" y="1341437"/>
            <a:ext cx="9368656" cy="4525963"/>
          </a:xfrm>
        </p:spPr>
        <p:txBody>
          <a:bodyPr/>
          <a:lstStyle/>
          <a:p>
            <a:pPr algn="just">
              <a:spcBef>
                <a:spcPts val="1000"/>
              </a:spcBef>
              <a:spcAft>
                <a:spcPts val="0"/>
              </a:spcAft>
            </a:pPr>
            <a:r>
              <a:rPr lang="ar-SA" sz="1800" b="1" dirty="0">
                <a:latin typeface="Lotus Linotype" panose="02000000000000000000" pitchFamily="2" charset="-78"/>
                <a:ea typeface="Times New Roman" panose="02020603050405020304" pitchFamily="18" charset="0"/>
                <a:cs typeface="Lotus Linotype" panose="02000000000000000000" pitchFamily="2" charset="-78"/>
              </a:rPr>
              <a:t>التعريف بها </a:t>
            </a:r>
            <a:r>
              <a:rPr lang="en-US" sz="1800" b="1" dirty="0">
                <a:latin typeface="Lotus Linotype" panose="02000000000000000000" pitchFamily="2" charset="-78"/>
                <a:ea typeface="Times New Roman" panose="02020603050405020304" pitchFamily="18" charset="0"/>
                <a:cs typeface="Lotus Linotype" panose="02000000000000000000" pitchFamily="2" charset="-78"/>
              </a:rPr>
              <a:t> :</a:t>
            </a:r>
          </a:p>
          <a:p>
            <a:pPr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هي طائفة تنسب نفسها إلى الإسلام، نشأت سنة (1900م)، بتخطيط من الاستعمار الانجليزي في شبه القارة الهندية، بهدف إبعاد المسلمين عن دينهم وعن فريضة الجهاد بشكل خاص، حتى لا يواجهوا المستعمر باسم </a:t>
            </a:r>
            <a:r>
              <a:rPr lang="ar-SA" sz="1800" dirty="0" smtClean="0">
                <a:latin typeface="Calibri" panose="020F0502020204030204" pitchFamily="34" charset="0"/>
                <a:ea typeface="Calibri" panose="020F0502020204030204" pitchFamily="34" charset="0"/>
                <a:cs typeface="Lotus Linotype" panose="02000000000000000000" pitchFamily="2" charset="-78"/>
              </a:rPr>
              <a:t>الإسلام ، </a:t>
            </a:r>
            <a:r>
              <a:rPr lang="ar-SA" sz="1800" dirty="0">
                <a:latin typeface="Calibri" panose="020F0502020204030204" pitchFamily="34" charset="0"/>
                <a:ea typeface="Calibri" panose="020F0502020204030204" pitchFamily="34" charset="0"/>
                <a:cs typeface="Lotus Linotype" panose="02000000000000000000" pitchFamily="2" charset="-78"/>
              </a:rPr>
              <a:t>و قد أسسها </a:t>
            </a:r>
            <a:r>
              <a:rPr lang="ar-SA" sz="1800" dirty="0" err="1">
                <a:latin typeface="Calibri" panose="020F0502020204030204" pitchFamily="34" charset="0"/>
                <a:ea typeface="Calibri" panose="020F0502020204030204" pitchFamily="34" charset="0"/>
                <a:cs typeface="Lotus Linotype" panose="02000000000000000000" pitchFamily="2" charset="-78"/>
              </a:rPr>
              <a:t>الميرزا</a:t>
            </a:r>
            <a:r>
              <a:rPr lang="ar-SA" sz="1800" dirty="0">
                <a:latin typeface="Calibri" panose="020F0502020204030204" pitchFamily="34" charset="0"/>
                <a:ea typeface="Calibri" panose="020F0502020204030204" pitchFamily="34" charset="0"/>
                <a:cs typeface="Lotus Linotype" panose="02000000000000000000" pitchFamily="2" charset="-78"/>
              </a:rPr>
              <a:t> غلام أحمد بمدينة </a:t>
            </a:r>
            <a:r>
              <a:rPr lang="ar-SA" sz="1800" dirty="0" err="1">
                <a:latin typeface="Calibri" panose="020F0502020204030204" pitchFamily="34" charset="0"/>
                <a:ea typeface="Calibri" panose="020F0502020204030204" pitchFamily="34" charset="0"/>
                <a:cs typeface="Lotus Linotype" panose="02000000000000000000" pitchFamily="2" charset="-78"/>
              </a:rPr>
              <a:t>قاديان</a:t>
            </a:r>
            <a:r>
              <a:rPr lang="ar-SA" sz="1800" dirty="0">
                <a:latin typeface="Calibri" panose="020F0502020204030204" pitchFamily="34" charset="0"/>
                <a:ea typeface="Calibri" panose="020F0502020204030204" pitchFamily="34" charset="0"/>
                <a:cs typeface="Lotus Linotype" panose="02000000000000000000" pitchFamily="2" charset="-78"/>
              </a:rPr>
              <a:t> ومن هنا جاء </a:t>
            </a:r>
            <a:r>
              <a:rPr lang="ar-SA" sz="1800" dirty="0" smtClean="0">
                <a:latin typeface="Calibri" panose="020F0502020204030204" pitchFamily="34" charset="0"/>
                <a:ea typeface="Calibri" panose="020F0502020204030204" pitchFamily="34" charset="0"/>
                <a:cs typeface="Lotus Linotype" panose="02000000000000000000" pitchFamily="2" charset="-78"/>
              </a:rPr>
              <a:t>اسمها</a:t>
            </a:r>
            <a:r>
              <a:rPr lang="ar-SA" sz="1800" dirty="0">
                <a:latin typeface="Calibri" panose="020F0502020204030204" pitchFamily="34" charset="0"/>
                <a:ea typeface="Calibri" panose="020F0502020204030204" pitchFamily="34" charset="0"/>
                <a:cs typeface="Cambria" panose="02040503050406030204" pitchFamily="18" charset="0"/>
              </a:rPr>
              <a:t> </a:t>
            </a:r>
            <a:r>
              <a:rPr lang="ar-SA" sz="1800" dirty="0">
                <a:latin typeface="Calibri" panose="020F0502020204030204" pitchFamily="34" charset="0"/>
                <a:ea typeface="Calibri" panose="020F0502020204030204" pitchFamily="34" charset="0"/>
                <a:cs typeface="Lotus Linotype" panose="02000000000000000000" pitchFamily="2" charset="-78"/>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algn="just">
              <a:spcBef>
                <a:spcPts val="1000"/>
              </a:spcBef>
              <a:spcAft>
                <a:spcPts val="0"/>
              </a:spcAft>
            </a:pPr>
            <a:r>
              <a:rPr lang="ar-SA" sz="1800" b="1" dirty="0">
                <a:latin typeface="Lotus Linotype" panose="02000000000000000000" pitchFamily="2" charset="-78"/>
                <a:ea typeface="Times New Roman" panose="02020603050405020304" pitchFamily="18" charset="0"/>
                <a:cs typeface="Lotus Linotype" panose="02000000000000000000" pitchFamily="2" charset="-78"/>
              </a:rPr>
              <a:t>التأسيس وأسباب النشأة</a:t>
            </a:r>
            <a:r>
              <a:rPr lang="en-US" sz="1800" b="1" dirty="0">
                <a:latin typeface="Lotus Linotype" panose="02000000000000000000" pitchFamily="2" charset="-78"/>
                <a:ea typeface="Times New Roman" panose="02020603050405020304" pitchFamily="18" charset="0"/>
                <a:cs typeface="Lotus Linotype" panose="02000000000000000000" pitchFamily="2" charset="-78"/>
              </a:rPr>
              <a:t> :</a:t>
            </a:r>
          </a:p>
          <a:p>
            <a:pPr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يرجع تأسيس القاديانية إلى </a:t>
            </a:r>
            <a:r>
              <a:rPr lang="ar-SA" sz="1800" dirty="0" err="1">
                <a:latin typeface="Calibri" panose="020F0502020204030204" pitchFamily="34" charset="0"/>
                <a:ea typeface="Calibri" panose="020F0502020204030204" pitchFamily="34" charset="0"/>
                <a:cs typeface="Lotus Linotype" panose="02000000000000000000" pitchFamily="2" charset="-78"/>
              </a:rPr>
              <a:t>ا</a:t>
            </a:r>
            <a:r>
              <a:rPr lang="ar-SA" sz="1800" b="1" dirty="0" err="1">
                <a:latin typeface="Calibri" panose="020F0502020204030204" pitchFamily="34" charset="0"/>
                <a:ea typeface="Calibri" panose="020F0502020204030204" pitchFamily="34" charset="0"/>
                <a:cs typeface="Lotus Linotype" panose="02000000000000000000" pitchFamily="2" charset="-78"/>
              </a:rPr>
              <a:t>لميرزا</a:t>
            </a:r>
            <a:r>
              <a:rPr lang="ar-SA" sz="1800" b="1" dirty="0">
                <a:latin typeface="Calibri" panose="020F0502020204030204" pitchFamily="34" charset="0"/>
                <a:ea typeface="Calibri" panose="020F0502020204030204" pitchFamily="34" charset="0"/>
                <a:cs typeface="Lotus Linotype" panose="02000000000000000000" pitchFamily="2" charset="-78"/>
              </a:rPr>
              <a:t> غلام أحمد </a:t>
            </a:r>
            <a:r>
              <a:rPr lang="ar-SA" sz="1800" b="1" dirty="0" err="1" smtClean="0">
                <a:latin typeface="Calibri" panose="020F0502020204030204" pitchFamily="34" charset="0"/>
                <a:ea typeface="Calibri" panose="020F0502020204030204" pitchFamily="34" charset="0"/>
                <a:cs typeface="Lotus Linotype" panose="02000000000000000000" pitchFamily="2" charset="-78"/>
              </a:rPr>
              <a:t>القادياني</a:t>
            </a:r>
            <a:r>
              <a:rPr lang="ar-SA" sz="1800" dirty="0">
                <a:latin typeface="Calibri" panose="020F0502020204030204" pitchFamily="34" charset="0"/>
                <a:ea typeface="Calibri" panose="020F0502020204030204" pitchFamily="34" charset="0"/>
                <a:cs typeface="ATraditional Arabic" pitchFamily="2" charset="-78"/>
              </a:rPr>
              <a:t> </a:t>
            </a:r>
            <a:r>
              <a:rPr lang="ar-SA" sz="1800" dirty="0" smtClean="0">
                <a:latin typeface="Calibri" panose="020F0502020204030204" pitchFamily="34" charset="0"/>
                <a:ea typeface="Calibri" panose="020F0502020204030204" pitchFamily="34" charset="0"/>
                <a:cs typeface="Lotus Linotype" panose="02000000000000000000" pitchFamily="2" charset="-78"/>
              </a:rPr>
              <a:t>، </a:t>
            </a:r>
            <a:r>
              <a:rPr lang="ar-SA" sz="1800" dirty="0">
                <a:latin typeface="Calibri" panose="020F0502020204030204" pitchFamily="34" charset="0"/>
                <a:ea typeface="Calibri" panose="020F0502020204030204" pitchFamily="34" charset="0"/>
                <a:cs typeface="Lotus Linotype" panose="02000000000000000000" pitchFamily="2" charset="-78"/>
              </a:rPr>
              <a:t>ولد في </a:t>
            </a:r>
            <a:r>
              <a:rPr lang="ar-SA" sz="1800" dirty="0" err="1">
                <a:latin typeface="Calibri" panose="020F0502020204030204" pitchFamily="34" charset="0"/>
                <a:ea typeface="Calibri" panose="020F0502020204030204" pitchFamily="34" charset="0"/>
                <a:cs typeface="Lotus Linotype" panose="02000000000000000000" pitchFamily="2" charset="-78"/>
              </a:rPr>
              <a:t>قاديان</a:t>
            </a:r>
            <a:r>
              <a:rPr lang="ar-SA" sz="1800" dirty="0">
                <a:latin typeface="Calibri" panose="020F0502020204030204" pitchFamily="34" charset="0"/>
                <a:ea typeface="Calibri" panose="020F0502020204030204" pitchFamily="34" charset="0"/>
                <a:cs typeface="Lotus Linotype" panose="02000000000000000000" pitchFamily="2" charset="-78"/>
              </a:rPr>
              <a:t> من بنجاب في الهند عام (1839م</a:t>
            </a:r>
            <a:r>
              <a:rPr lang="ar-SA" sz="1800" dirty="0" smtClean="0">
                <a:latin typeface="Calibri" panose="020F0502020204030204" pitchFamily="34" charset="0"/>
                <a:ea typeface="Calibri" panose="020F0502020204030204" pitchFamily="34" charset="0"/>
                <a:cs typeface="Lotus Linotype" panose="02000000000000000000" pitchFamily="2" charset="-78"/>
              </a:rPr>
              <a:t>) ، </a:t>
            </a:r>
            <a:r>
              <a:rPr lang="ar-SA" sz="1800" dirty="0">
                <a:latin typeface="Calibri" panose="020F0502020204030204" pitchFamily="34" charset="0"/>
                <a:ea typeface="Calibri" panose="020F0502020204030204" pitchFamily="34" charset="0"/>
                <a:cs typeface="Lotus Linotype" panose="02000000000000000000" pitchFamily="2" charset="-78"/>
              </a:rPr>
              <a:t>نشأ في أسرة اشتهرت بخيانة الدين والوطن والوفاء للمستعمر الانجليزي، الأمر الذي جعله خير أداة لتنفيذ </a:t>
            </a:r>
            <a:r>
              <a:rPr lang="ar-SA" sz="1800" dirty="0" smtClean="0">
                <a:latin typeface="Calibri" panose="020F0502020204030204" pitchFamily="34" charset="0"/>
                <a:ea typeface="Calibri" panose="020F0502020204030204" pitchFamily="34" charset="0"/>
                <a:cs typeface="Lotus Linotype" panose="02000000000000000000" pitchFamily="2" charset="-78"/>
              </a:rPr>
              <a:t>مخططاتهم .</a:t>
            </a:r>
            <a:endParaRPr lang="en-US" sz="1800" dirty="0">
              <a:latin typeface="Calibri" panose="020F0502020204030204" pitchFamily="34" charset="0"/>
              <a:ea typeface="Calibri" panose="020F0502020204030204" pitchFamily="34" charset="0"/>
              <a:cs typeface="Arial" panose="020B0604020202020204" pitchFamily="34" charset="0"/>
            </a:endParaRPr>
          </a:p>
          <a:p>
            <a:pPr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وذاع صيت غلام أحمد واشتهر أمره بعد أن توجه للتأليف والمناظرة مع الخصوم، وقد ركّز كتاباته في موضوع الملل والنحل والعقائد، ومن هذه الكتب</a:t>
            </a:r>
            <a:r>
              <a:rPr lang="ar-SA" sz="1800" b="1" dirty="0">
                <a:solidFill>
                  <a:srgbClr val="0000FF"/>
                </a:solidFill>
                <a:latin typeface="Calibri" panose="020F0502020204030204" pitchFamily="34" charset="0"/>
                <a:ea typeface="Calibri" panose="020F0502020204030204" pitchFamily="34" charset="0"/>
                <a:cs typeface="Lotus Linotype" panose="02000000000000000000" pitchFamily="2" charset="-78"/>
              </a:rPr>
              <a:t>: </a:t>
            </a:r>
            <a:r>
              <a:rPr lang="ar-SA" sz="1800" dirty="0">
                <a:latin typeface="Calibri" panose="020F0502020204030204" pitchFamily="34" charset="0"/>
                <a:ea typeface="Calibri" panose="020F0502020204030204" pitchFamily="34" charset="0"/>
                <a:cs typeface="Lotus Linotype" panose="02000000000000000000" pitchFamily="2" charset="-78"/>
              </a:rPr>
              <a:t>(ترياق القلوب) و (الاستفتاء)، وكتابه (سفينة نوح)  وغير ذلك من المصنفات المسمومة التي يدعي فيها المكاشفة والنبوة، وأنه المسيح المخلص، وجم غفير من ركام التصورات والخيالات والأوهام التي أشرف عليها </a:t>
            </a:r>
            <a:r>
              <a:rPr lang="ar-SA" sz="1800" dirty="0" smtClean="0">
                <a:latin typeface="Calibri" panose="020F0502020204030204" pitchFamily="34" charset="0"/>
                <a:ea typeface="Calibri" panose="020F0502020204030204" pitchFamily="34" charset="0"/>
                <a:cs typeface="Lotus Linotype" panose="02000000000000000000" pitchFamily="2" charset="-78"/>
              </a:rPr>
              <a:t>الإنجليز</a:t>
            </a:r>
            <a:r>
              <a:rPr lang="ar-SA" sz="1800" dirty="0" smtClean="0">
                <a:latin typeface="ATraditional Arabic" pitchFamily="2" charset="-78"/>
                <a:ea typeface="Calibri" panose="020F0502020204030204" pitchFamily="34" charset="0"/>
                <a:cs typeface="Lotus Linotype" panose="02000000000000000000" pitchFamily="2" charset="-78"/>
              </a:rPr>
              <a:t> </a:t>
            </a:r>
            <a:r>
              <a:rPr lang="ar-SA" sz="1800" dirty="0">
                <a:latin typeface="Calibri" panose="020F0502020204030204" pitchFamily="34" charset="0"/>
                <a:ea typeface="Calibri" panose="020F0502020204030204" pitchFamily="34" charset="0"/>
                <a:cs typeface="Lotus Linotype" panose="02000000000000000000" pitchFamily="2" charset="-78"/>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وقد مر </a:t>
            </a:r>
            <a:r>
              <a:rPr lang="ar-SA" sz="1800" dirty="0" err="1">
                <a:latin typeface="Calibri" panose="020F0502020204030204" pitchFamily="34" charset="0"/>
                <a:ea typeface="Calibri" panose="020F0502020204030204" pitchFamily="34" charset="0"/>
                <a:cs typeface="Lotus Linotype" panose="02000000000000000000" pitchFamily="2" charset="-78"/>
              </a:rPr>
              <a:t>القادياني</a:t>
            </a:r>
            <a:r>
              <a:rPr lang="ar-SA" sz="1800" dirty="0">
                <a:latin typeface="Calibri" panose="020F0502020204030204" pitchFamily="34" charset="0"/>
                <a:ea typeface="Calibri" panose="020F0502020204030204" pitchFamily="34" charset="0"/>
                <a:cs typeface="Lotus Linotype" panose="02000000000000000000" pitchFamily="2" charset="-78"/>
              </a:rPr>
              <a:t> في دعوته بثلاث مراحل هي : </a:t>
            </a:r>
            <a:endParaRPr lang="en-US" sz="1800" dirty="0">
              <a:latin typeface="Calibri" panose="020F0502020204030204" pitchFamily="34" charset="0"/>
              <a:ea typeface="Calibri" panose="020F0502020204030204" pitchFamily="34" charset="0"/>
              <a:cs typeface="Arial" panose="020B0604020202020204" pitchFamily="34" charset="0"/>
            </a:endParaRPr>
          </a:p>
          <a:p>
            <a:pPr lvl="0" algn="just">
              <a:lnSpc>
                <a:spcPct val="115000"/>
              </a:lnSpc>
              <a:spcAft>
                <a:spcPts val="0"/>
              </a:spcAft>
              <a:buFont typeface="+mj-lt"/>
              <a:buAutoNum type="arabicPeriod"/>
            </a:pPr>
            <a:r>
              <a:rPr lang="ar-SA" sz="1800" dirty="0">
                <a:latin typeface="Calibri" panose="020F0502020204030204" pitchFamily="34" charset="0"/>
                <a:ea typeface="Times New Roman" panose="02020603050405020304" pitchFamily="18" charset="0"/>
                <a:cs typeface="Lotus Linotype" panose="02000000000000000000" pitchFamily="2" charset="-78"/>
              </a:rPr>
              <a:t>مرحلة دعوى الإصلاح والتجديد </a:t>
            </a:r>
            <a:r>
              <a:rPr lang="en-US" sz="1800" dirty="0">
                <a:latin typeface="Lotus Linotype" panose="02000000000000000000" pitchFamily="2" charset="-78"/>
                <a:ea typeface="Times New Roman" panose="02020603050405020304" pitchFamily="18" charset="0"/>
                <a:cs typeface="Arial" panose="020B0604020202020204" pitchFamily="34" charset="0"/>
              </a:rPr>
              <a:t>. </a:t>
            </a:r>
            <a:endParaRPr lang="en-US" sz="1800" dirty="0">
              <a:latin typeface="Calibri" panose="020F0502020204030204" pitchFamily="34" charset="0"/>
              <a:ea typeface="Times New Roman" panose="02020603050405020304" pitchFamily="18" charset="0"/>
              <a:cs typeface="Arial" panose="020B0604020202020204" pitchFamily="34" charset="0"/>
            </a:endParaRPr>
          </a:p>
          <a:p>
            <a:pPr lvl="0" algn="just">
              <a:lnSpc>
                <a:spcPct val="115000"/>
              </a:lnSpc>
              <a:spcAft>
                <a:spcPts val="0"/>
              </a:spcAft>
              <a:buFont typeface="+mj-lt"/>
              <a:buAutoNum type="arabicPeriod"/>
            </a:pPr>
            <a:r>
              <a:rPr lang="ar-SA" sz="1800" dirty="0">
                <a:latin typeface="Calibri" panose="020F0502020204030204" pitchFamily="34" charset="0"/>
                <a:ea typeface="Times New Roman" panose="02020603050405020304" pitchFamily="18" charset="0"/>
                <a:cs typeface="Lotus Linotype" panose="02000000000000000000" pitchFamily="2" charset="-78"/>
              </a:rPr>
              <a:t>مرحلة </a:t>
            </a:r>
            <a:r>
              <a:rPr lang="ar-SA" sz="1800" dirty="0" err="1">
                <a:latin typeface="Calibri" panose="020F0502020204030204" pitchFamily="34" charset="0"/>
                <a:ea typeface="Times New Roman" panose="02020603050405020304" pitchFamily="18" charset="0"/>
                <a:cs typeface="Lotus Linotype" panose="02000000000000000000" pitchFamily="2" charset="-78"/>
              </a:rPr>
              <a:t>إدعاء</a:t>
            </a:r>
            <a:r>
              <a:rPr lang="ar-SA" sz="1800" dirty="0">
                <a:latin typeface="Calibri" panose="020F0502020204030204" pitchFamily="34" charset="0"/>
                <a:ea typeface="Times New Roman" panose="02020603050405020304" pitchFamily="18" charset="0"/>
                <a:cs typeface="Lotus Linotype" panose="02000000000000000000" pitchFamily="2" charset="-78"/>
              </a:rPr>
              <a:t> أنه المسيح الموعود و المهدي المنتظر </a:t>
            </a:r>
            <a:r>
              <a:rPr lang="en-US" sz="1800" dirty="0" smtClean="0">
                <a:latin typeface="Lotus Linotype" panose="02000000000000000000" pitchFamily="2" charset="-78"/>
                <a:ea typeface="Times New Roman" panose="02020603050405020304" pitchFamily="18" charset="0"/>
                <a:cs typeface="Arial" panose="020B0604020202020204" pitchFamily="34" charset="0"/>
              </a:rPr>
              <a:t>.</a:t>
            </a:r>
            <a:endParaRPr lang="en-US" sz="1800" dirty="0">
              <a:effectLst/>
              <a:latin typeface="Times New Roman" panose="02020603050405020304" pitchFamily="18" charset="0"/>
              <a:ea typeface="Times New Roman" panose="02020603050405020304" pitchFamily="18" charset="0"/>
              <a:cs typeface="ATraditional Arabic"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xmlns="" val="1042582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04800" y="1417638"/>
            <a:ext cx="9448800" cy="4525963"/>
          </a:xfrm>
        </p:spPr>
        <p:txBody>
          <a:bodyPr/>
          <a:lstStyle/>
          <a:p>
            <a:pPr marL="0" indent="0" algn="just">
              <a:lnSpc>
                <a:spcPct val="115000"/>
              </a:lnSpc>
              <a:spcAft>
                <a:spcPts val="0"/>
              </a:spcAft>
            </a:pPr>
            <a:r>
              <a:rPr lang="ar-SA" sz="1800" dirty="0" smtClean="0">
                <a:latin typeface="Calibri" panose="020F0502020204030204" pitchFamily="34" charset="0"/>
                <a:ea typeface="Times New Roman" panose="02020603050405020304" pitchFamily="18" charset="0"/>
                <a:cs typeface="Lotus Linotype" panose="02000000000000000000" pitchFamily="2" charset="-78"/>
              </a:rPr>
              <a:t>3. مرحلة </a:t>
            </a:r>
            <a:r>
              <a:rPr lang="ar-SA" sz="1800" dirty="0" err="1">
                <a:latin typeface="Calibri" panose="020F0502020204030204" pitchFamily="34" charset="0"/>
                <a:ea typeface="Times New Roman" panose="02020603050405020304" pitchFamily="18" charset="0"/>
                <a:cs typeface="Lotus Linotype" panose="02000000000000000000" pitchFamily="2" charset="-78"/>
              </a:rPr>
              <a:t>إدعاء</a:t>
            </a:r>
            <a:r>
              <a:rPr lang="ar-SA" sz="1800" dirty="0">
                <a:latin typeface="Calibri" panose="020F0502020204030204" pitchFamily="34" charset="0"/>
                <a:ea typeface="Times New Roman" panose="02020603050405020304" pitchFamily="18" charset="0"/>
                <a:cs typeface="Lotus Linotype" panose="02000000000000000000" pitchFamily="2" charset="-78"/>
              </a:rPr>
              <a:t>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النبوة ، </a:t>
            </a:r>
            <a:r>
              <a:rPr lang="ar-SA" sz="1800" dirty="0">
                <a:latin typeface="Calibri" panose="020F0502020204030204" pitchFamily="34" charset="0"/>
                <a:ea typeface="Times New Roman" panose="02020603050405020304" pitchFamily="18" charset="0"/>
                <a:cs typeface="Lotus Linotype" panose="02000000000000000000" pitchFamily="2" charset="-78"/>
              </a:rPr>
              <a:t>هذه المرحلة و صل إليها </a:t>
            </a:r>
            <a:r>
              <a:rPr lang="ar-SA" sz="1800" dirty="0" err="1">
                <a:latin typeface="Calibri" panose="020F0502020204030204" pitchFamily="34" charset="0"/>
                <a:ea typeface="Times New Roman" panose="02020603050405020304" pitchFamily="18" charset="0"/>
                <a:cs typeface="Lotus Linotype" panose="02000000000000000000" pitchFamily="2" charset="-78"/>
              </a:rPr>
              <a:t>القادياني</a:t>
            </a:r>
            <a:r>
              <a:rPr lang="ar-SA" sz="1800" dirty="0">
                <a:latin typeface="Calibri" panose="020F0502020204030204" pitchFamily="34" charset="0"/>
                <a:ea typeface="Times New Roman" panose="02020603050405020304" pitchFamily="18" charset="0"/>
                <a:cs typeface="Lotus Linotype" panose="02000000000000000000" pitchFamily="2" charset="-78"/>
              </a:rPr>
              <a:t>، ليس باصطفاء من الله تعالى كما هو حال الأنبياء والمرسلين، قال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تعالى</a:t>
            </a:r>
            <a:r>
              <a:rPr lang="en-US" sz="1800" dirty="0" smtClean="0">
                <a:latin typeface="Calibri" panose="020F0502020204030204" pitchFamily="34" charset="0"/>
                <a:ea typeface="Times New Roman" panose="02020603050405020304" pitchFamily="18" charset="0"/>
                <a:cs typeface="Lotus Linotype" panose="02000000000000000000" pitchFamily="2" charset="-78"/>
              </a:rPr>
              <a:t> </a:t>
            </a:r>
            <a:r>
              <a:rPr lang="ar-SA" sz="1800" dirty="0">
                <a:solidFill>
                  <a:schemeClr val="tx1"/>
                </a:solidFill>
                <a:latin typeface="Lotus Linotype" panose="02000000000000000000" pitchFamily="2" charset="-78"/>
                <a:cs typeface="Lotus Linotype" panose="02000000000000000000" pitchFamily="2" charset="-78"/>
              </a:rPr>
              <a:t>﴿  اللَّهُ يَصْطَفِي مِنَ الْمَلَائِكَةِ رُسُلًا وَمِنَ النَّاسِ إِنَّ اللَّهَ سَمِيعٌ بَصِيرٌ </a:t>
            </a:r>
            <a:r>
              <a:rPr lang="ar-SA" sz="1800" dirty="0" smtClean="0">
                <a:solidFill>
                  <a:schemeClr val="tx1"/>
                </a:solidFill>
                <a:latin typeface="Lotus Linotype" panose="02000000000000000000" pitchFamily="2" charset="-78"/>
                <a:cs typeface="Lotus Linotype" panose="02000000000000000000" pitchFamily="2" charset="-78"/>
              </a:rPr>
              <a:t>﴾ </a:t>
            </a:r>
            <a:r>
              <a:rPr lang="en-US" sz="1800" dirty="0" smtClean="0">
                <a:latin typeface="QCF_P341"/>
                <a:ea typeface="Times New Roman" panose="02020603050405020304" pitchFamily="18" charset="0"/>
                <a:cs typeface="Arial" panose="020B0604020202020204" pitchFamily="34" charset="0"/>
              </a:rPr>
              <a:t>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الحج :</a:t>
            </a:r>
            <a:r>
              <a:rPr lang="en-US" sz="1800" dirty="0" smtClean="0">
                <a:latin typeface="Lotus Linotype" panose="02000000000000000000" pitchFamily="2" charset="-78"/>
                <a:ea typeface="Times New Roman" panose="02020603050405020304" pitchFamily="18" charset="0"/>
                <a:cs typeface="Arial" panose="020B0604020202020204" pitchFamily="34" charset="0"/>
              </a:rPr>
              <a:t>75</a:t>
            </a:r>
            <a:r>
              <a:rPr lang="en-US" sz="1800" dirty="0" smtClean="0">
                <a:latin typeface="Arial" panose="020B0604020202020204" pitchFamily="34" charset="0"/>
                <a:ea typeface="Times New Roman" panose="02020603050405020304" pitchFamily="18" charset="0"/>
                <a:cs typeface="Arial" panose="020B0604020202020204" pitchFamily="34" charset="0"/>
              </a:rPr>
              <a:t> </a:t>
            </a:r>
            <a:r>
              <a:rPr lang="ar-SA" sz="1800" dirty="0" smtClean="0">
                <a:latin typeface="Arial" panose="020B0604020202020204" pitchFamily="34" charset="0"/>
                <a:ea typeface="Times New Roman" panose="02020603050405020304" pitchFamily="18" charset="0"/>
                <a:cs typeface="Arial" panose="020B0604020202020204" pitchFamily="34" charset="0"/>
              </a:rPr>
              <a:t>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وإنما </a:t>
            </a:r>
            <a:r>
              <a:rPr lang="ar-SA" sz="1800" dirty="0">
                <a:latin typeface="Calibri" panose="020F0502020204030204" pitchFamily="34" charset="0"/>
                <a:ea typeface="Times New Roman" panose="02020603050405020304" pitchFamily="18" charset="0"/>
                <a:cs typeface="Lotus Linotype" panose="02000000000000000000" pitchFamily="2" charset="-78"/>
              </a:rPr>
              <a:t>بترشيح من أحد</a:t>
            </a:r>
            <a:r>
              <a:rPr lang="en-US" sz="1800" dirty="0">
                <a:latin typeface="Lotus Linotype" panose="02000000000000000000" pitchFamily="2" charset="-78"/>
                <a:ea typeface="Times New Roman" panose="02020603050405020304" pitchFamily="18" charset="0"/>
                <a:cs typeface="Arial" panose="020B0604020202020204" pitchFamily="34" charset="0"/>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أتباعه</a:t>
            </a:r>
            <a:r>
              <a:rPr lang="en-US" sz="1800" dirty="0">
                <a:latin typeface="Lotus Linotype" panose="02000000000000000000" pitchFamily="2" charset="-78"/>
                <a:ea typeface="Times New Roman" panose="02020603050405020304" pitchFamily="18" charset="0"/>
                <a:cs typeface="Arial" panose="020B0604020202020204" pitchFamily="34" charset="0"/>
              </a:rPr>
              <a:t>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هو « </a:t>
            </a:r>
            <a:r>
              <a:rPr lang="ar-SA" sz="1800" b="1" dirty="0" smtClean="0">
                <a:latin typeface="Calibri" panose="020F0502020204030204" pitchFamily="34" charset="0"/>
                <a:ea typeface="Times New Roman" panose="02020603050405020304" pitchFamily="18" charset="0"/>
                <a:cs typeface="Lotus Linotype" panose="02000000000000000000" pitchFamily="2" charset="-78"/>
              </a:rPr>
              <a:t>المولوي </a:t>
            </a:r>
            <a:r>
              <a:rPr lang="ar-SA" sz="1800" b="1" dirty="0">
                <a:latin typeface="Calibri" panose="020F0502020204030204" pitchFamily="34" charset="0"/>
                <a:ea typeface="Times New Roman" panose="02020603050405020304" pitchFamily="18" charset="0"/>
                <a:cs typeface="Lotus Linotype" panose="02000000000000000000" pitchFamily="2" charset="-78"/>
              </a:rPr>
              <a:t>عبد الكريم</a:t>
            </a:r>
            <a:r>
              <a:rPr lang="en-US" sz="1800" b="1" dirty="0">
                <a:latin typeface="Lotus Linotype" panose="02000000000000000000" pitchFamily="2" charset="-78"/>
                <a:ea typeface="Times New Roman" panose="02020603050405020304" pitchFamily="18" charset="0"/>
                <a:cs typeface="Arial" panose="020B0604020202020204" pitchFamily="34" charset="0"/>
              </a:rPr>
              <a:t> </a:t>
            </a:r>
            <a:r>
              <a:rPr lang="en-US" sz="1800" b="1" dirty="0" smtClean="0">
                <a:latin typeface="Lotus Linotype" panose="02000000000000000000" pitchFamily="2" charset="-78"/>
                <a:ea typeface="Times New Roman" panose="02020603050405020304" pitchFamily="18" charset="0"/>
                <a:cs typeface="Arial" panose="020B0604020202020204" pitchFamily="34" charset="0"/>
              </a:rPr>
              <a:t>“</a:t>
            </a:r>
            <a:r>
              <a:rPr lang="en-US" sz="1800" dirty="0" smtClean="0">
                <a:latin typeface="Lotus Linotype" panose="02000000000000000000" pitchFamily="2" charset="-78"/>
                <a:ea typeface="Times New Roman" panose="02020603050405020304" pitchFamily="18" charset="0"/>
                <a:cs typeface="Arial" panose="020B0604020202020204" pitchFamily="34" charset="0"/>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الذي قدمه للمنزلة الجديدة، أثناء خطبة الجمعة قائلا من فوق المنبر</a:t>
            </a:r>
            <a:r>
              <a:rPr lang="en-US" sz="1800" dirty="0">
                <a:latin typeface="Lotus Linotype" panose="02000000000000000000" pitchFamily="2" charset="-78"/>
                <a:ea typeface="Times New Roman" panose="02020603050405020304" pitchFamily="18" charset="0"/>
                <a:cs typeface="Arial" panose="020B0604020202020204" pitchFamily="34" charset="0"/>
              </a:rPr>
              <a:t>: </a:t>
            </a:r>
            <a:endParaRPr lang="en-US" sz="1800" dirty="0">
              <a:latin typeface="Calibri" panose="020F0502020204030204" pitchFamily="34" charset="0"/>
              <a:ea typeface="Times New Roman" panose="02020603050405020304" pitchFamily="18" charset="0"/>
              <a:cs typeface="Arial" panose="020B0604020202020204" pitchFamily="34" charset="0"/>
            </a:endParaRPr>
          </a:p>
          <a:p>
            <a:pPr indent="179705" algn="just">
              <a:lnSpc>
                <a:spcPct val="115000"/>
              </a:lnSpc>
              <a:spcAft>
                <a:spcPts val="0"/>
              </a:spcAft>
            </a:pPr>
            <a:endParaRPr lang="ar-SA" sz="800" dirty="0" smtClean="0">
              <a:latin typeface="Calibri" panose="020F0502020204030204" pitchFamily="34" charset="0"/>
              <a:ea typeface="Calibri" panose="020F0502020204030204" pitchFamily="34" charset="0"/>
              <a:cs typeface="Lotus Linotype" panose="02000000000000000000" pitchFamily="2" charset="-78"/>
            </a:endParaRPr>
          </a:p>
          <a:p>
            <a:pPr marL="0" lvl="0" indent="0"/>
            <a:r>
              <a:rPr lang="ar-SA" sz="1800" dirty="0" smtClean="0">
                <a:latin typeface="Calibri" panose="020F0502020204030204" pitchFamily="34" charset="0"/>
                <a:ea typeface="Calibri" panose="020F0502020204030204" pitchFamily="34" charset="0"/>
                <a:cs typeface="Lotus Linotype" panose="02000000000000000000" pitchFamily="2" charset="-78"/>
              </a:rPr>
              <a:t>	"</a:t>
            </a:r>
            <a:r>
              <a:rPr lang="ar-SA" sz="1800" dirty="0">
                <a:latin typeface="Calibri" panose="020F0502020204030204" pitchFamily="34" charset="0"/>
                <a:ea typeface="Calibri" panose="020F0502020204030204" pitchFamily="34" charset="0"/>
                <a:cs typeface="Lotus Linotype" panose="02000000000000000000" pitchFamily="2" charset="-78"/>
              </a:rPr>
              <a:t>إن </a:t>
            </a:r>
            <a:r>
              <a:rPr lang="ar-SA" sz="1800" dirty="0" err="1">
                <a:latin typeface="Calibri" panose="020F0502020204030204" pitchFamily="34" charset="0"/>
                <a:ea typeface="Calibri" panose="020F0502020204030204" pitchFamily="34" charset="0"/>
                <a:cs typeface="Lotus Linotype" panose="02000000000000000000" pitchFamily="2" charset="-78"/>
              </a:rPr>
              <a:t>الميرزا</a:t>
            </a:r>
            <a:r>
              <a:rPr lang="ar-SA" sz="1800" dirty="0">
                <a:latin typeface="Calibri" panose="020F0502020204030204" pitchFamily="34" charset="0"/>
                <a:ea typeface="Calibri" panose="020F0502020204030204" pitchFamily="34" charset="0"/>
                <a:cs typeface="Lotus Linotype" panose="02000000000000000000" pitchFamily="2" charset="-78"/>
              </a:rPr>
              <a:t> غلام أحمد مرسل من الله، والإيمان به واجب، والذي يؤمن بالأنبياء ولا يؤمن به يفرق بين الرسل، ويخالف قول الله تعالى :</a:t>
            </a:r>
            <a:r>
              <a:rPr lang="ar-SA" sz="1800" dirty="0">
                <a:latin typeface="Calibri" panose="020F0502020204030204" pitchFamily="34" charset="0"/>
                <a:ea typeface="Calibri" panose="020F0502020204030204" pitchFamily="34" charset="0"/>
                <a:cs typeface="Traditional Arabic" panose="02020603050405020304" pitchFamily="18" charset="-78"/>
              </a:rPr>
              <a:t> </a:t>
            </a:r>
            <a:r>
              <a:rPr lang="ar-SA" sz="1800" dirty="0">
                <a:solidFill>
                  <a:prstClr val="black"/>
                </a:solidFill>
                <a:latin typeface="Lotus Linotype" panose="02000000000000000000" pitchFamily="2" charset="-78"/>
                <a:cs typeface="Lotus Linotype" panose="02000000000000000000" pitchFamily="2" charset="-78"/>
              </a:rPr>
              <a:t>﴿   لا نُفَرِّقُ بَيْنَ أَحَدٍ مِنْ رُسُلِهِ </a:t>
            </a:r>
            <a:r>
              <a:rPr lang="ar-SA" sz="1800" dirty="0" smtClean="0">
                <a:solidFill>
                  <a:prstClr val="black"/>
                </a:solidFill>
                <a:latin typeface="Lotus Linotype" panose="02000000000000000000" pitchFamily="2" charset="-78"/>
                <a:cs typeface="Lotus Linotype" panose="02000000000000000000" pitchFamily="2" charset="-78"/>
              </a:rPr>
              <a:t>﴾ </a:t>
            </a:r>
            <a:r>
              <a:rPr lang="ar-SA" sz="1800" dirty="0" smtClean="0">
                <a:latin typeface="Calibri" panose="020F0502020204030204" pitchFamily="34" charset="0"/>
                <a:ea typeface="Calibri" panose="020F0502020204030204" pitchFamily="34" charset="0"/>
                <a:cs typeface="Traditional Arabic" panose="02020603050405020304" pitchFamily="18" charset="-78"/>
              </a:rPr>
              <a:t>[</a:t>
            </a:r>
            <a:r>
              <a:rPr lang="ar-SA" sz="1800" dirty="0">
                <a:latin typeface="Calibri" panose="020F0502020204030204" pitchFamily="34" charset="0"/>
                <a:ea typeface="Calibri" panose="020F0502020204030204" pitchFamily="34" charset="0"/>
                <a:cs typeface="Traditional Arabic" panose="02020603050405020304" pitchFamily="18" charset="-78"/>
              </a:rPr>
              <a:t>البقرة:285]</a:t>
            </a:r>
            <a:r>
              <a:rPr lang="ar-SA" sz="1800" dirty="0">
                <a:latin typeface="Calibri" panose="020F0502020204030204" pitchFamily="34" charset="0"/>
                <a:ea typeface="Calibri" panose="020F0502020204030204" pitchFamily="34" charset="0"/>
                <a:cs typeface="Arial" panose="020B0604020202020204" pitchFamily="34" charset="0"/>
              </a:rPr>
              <a:t>،</a:t>
            </a:r>
            <a:r>
              <a:rPr lang="ar-SA" sz="1800" dirty="0">
                <a:latin typeface="Calibri" panose="020F0502020204030204" pitchFamily="34" charset="0"/>
                <a:ea typeface="Calibri" panose="020F0502020204030204" pitchFamily="34" charset="0"/>
                <a:cs typeface="Lotus Linotype" panose="02000000000000000000" pitchFamily="2" charset="-78"/>
              </a:rPr>
              <a:t> أثارت هذه الخطبة نقاشاً بين الرجال الذين آمنوا </a:t>
            </a:r>
            <a:r>
              <a:rPr lang="ar-SA" sz="1800" dirty="0" err="1">
                <a:latin typeface="Calibri" panose="020F0502020204030204" pitchFamily="34" charset="0"/>
                <a:ea typeface="Calibri" panose="020F0502020204030204" pitchFamily="34" charset="0"/>
                <a:cs typeface="Lotus Linotype" panose="02000000000000000000" pitchFamily="2" charset="-78"/>
              </a:rPr>
              <a:t>بالميرزا</a:t>
            </a:r>
            <a:r>
              <a:rPr lang="ar-SA" sz="1800" dirty="0">
                <a:latin typeface="Calibri" panose="020F0502020204030204" pitchFamily="34" charset="0"/>
                <a:ea typeface="Calibri" panose="020F0502020204030204" pitchFamily="34" charset="0"/>
                <a:cs typeface="Lotus Linotype" panose="02000000000000000000" pitchFamily="2" charset="-78"/>
              </a:rPr>
              <a:t> كوليِّ ومجدد ومهدي معهود ومسيح موعود، وكانت مفاجأة  آلمت بعضهم وأدهشت آخرين، وكان في مقدمة المنكرين الشيخ محمد أحسن </a:t>
            </a:r>
            <a:r>
              <a:rPr lang="ar-SA" sz="1800" dirty="0" err="1">
                <a:latin typeface="Calibri" panose="020F0502020204030204" pitchFamily="34" charset="0"/>
                <a:ea typeface="Calibri" panose="020F0502020204030204" pitchFamily="34" charset="0"/>
                <a:cs typeface="Lotus Linotype" panose="02000000000000000000" pitchFamily="2" charset="-78"/>
              </a:rPr>
              <a:t>الأمروهي</a:t>
            </a:r>
            <a:r>
              <a:rPr lang="ar-SA" sz="1800" dirty="0">
                <a:latin typeface="Calibri" panose="020F0502020204030204" pitchFamily="34" charset="0"/>
                <a:ea typeface="Calibri" panose="020F0502020204030204" pitchFamily="34" charset="0"/>
                <a:cs typeface="Lotus Linotype" panose="02000000000000000000" pitchFamily="2" charset="-78"/>
              </a:rPr>
              <a:t>، فعاد المولوي عبد الكريم وألقى خطبة في هذا المعنى في الجمعة الثانية، والتفت إلى </a:t>
            </a:r>
            <a:r>
              <a:rPr lang="ar-SA" sz="1800" dirty="0" err="1">
                <a:latin typeface="Calibri" panose="020F0502020204030204" pitchFamily="34" charset="0"/>
                <a:ea typeface="Calibri" panose="020F0502020204030204" pitchFamily="34" charset="0"/>
                <a:cs typeface="Lotus Linotype" panose="02000000000000000000" pitchFamily="2" charset="-78"/>
              </a:rPr>
              <a:t>الميرزا</a:t>
            </a:r>
            <a:r>
              <a:rPr lang="ar-SA" sz="1800" dirty="0">
                <a:latin typeface="Calibri" panose="020F0502020204030204" pitchFamily="34" charset="0"/>
                <a:ea typeface="Calibri" panose="020F0502020204030204" pitchFamily="34" charset="0"/>
                <a:cs typeface="Lotus Linotype" panose="02000000000000000000" pitchFamily="2" charset="-78"/>
              </a:rPr>
              <a:t> وقال له: " أنا اعتقد أنك نبي ورسول، فإن كنت مخطئاً نبهني على ذلك" ولما انتهوا من الصلاة وهم </a:t>
            </a:r>
            <a:r>
              <a:rPr lang="ar-SA" sz="1800" dirty="0" err="1">
                <a:latin typeface="Calibri" panose="020F0502020204030204" pitchFamily="34" charset="0"/>
                <a:ea typeface="Calibri" panose="020F0502020204030204" pitchFamily="34" charset="0"/>
                <a:cs typeface="Lotus Linotype" panose="02000000000000000000" pitchFamily="2" charset="-78"/>
              </a:rPr>
              <a:t>الميرزا</a:t>
            </a:r>
            <a:r>
              <a:rPr lang="ar-SA" sz="1800" dirty="0">
                <a:latin typeface="Calibri" panose="020F0502020204030204" pitchFamily="34" charset="0"/>
                <a:ea typeface="Calibri" panose="020F0502020204030204" pitchFamily="34" charset="0"/>
                <a:cs typeface="Lotus Linotype" panose="02000000000000000000" pitchFamily="2" charset="-78"/>
              </a:rPr>
              <a:t> بالانصراف أمسك المولوي عبد الكريم بذيله وطلب منه الحكم، فأقبل إليه </a:t>
            </a:r>
            <a:r>
              <a:rPr lang="ar-SA" sz="1800" dirty="0" err="1">
                <a:latin typeface="Calibri" panose="020F0502020204030204" pitchFamily="34" charset="0"/>
                <a:ea typeface="Calibri" panose="020F0502020204030204" pitchFamily="34" charset="0"/>
                <a:cs typeface="Lotus Linotype" panose="02000000000000000000" pitchFamily="2" charset="-78"/>
              </a:rPr>
              <a:t>الميرزا</a:t>
            </a:r>
            <a:r>
              <a:rPr lang="ar-SA" sz="1800" dirty="0">
                <a:latin typeface="Calibri" panose="020F0502020204030204" pitchFamily="34" charset="0"/>
                <a:ea typeface="Calibri" panose="020F0502020204030204" pitchFamily="34" charset="0"/>
                <a:cs typeface="Lotus Linotype" panose="02000000000000000000" pitchFamily="2" charset="-78"/>
              </a:rPr>
              <a:t> وقال: " هذا الذي أدين به وأدعيه"، وأقلق ذلك الشيخ محمد أحسن، وجعل يناقش المولوي عبد الكريم وارتفع صوتهما، خرج </a:t>
            </a:r>
            <a:r>
              <a:rPr lang="ar-SA" sz="1800" dirty="0" err="1">
                <a:latin typeface="Calibri" panose="020F0502020204030204" pitchFamily="34" charset="0"/>
                <a:ea typeface="Calibri" panose="020F0502020204030204" pitchFamily="34" charset="0"/>
                <a:cs typeface="Lotus Linotype" panose="02000000000000000000" pitchFamily="2" charset="-78"/>
              </a:rPr>
              <a:t>الميرزا</a:t>
            </a:r>
            <a:r>
              <a:rPr lang="ar-SA" sz="1800" dirty="0">
                <a:latin typeface="Calibri" panose="020F0502020204030204" pitchFamily="34" charset="0"/>
                <a:ea typeface="Calibri" panose="020F0502020204030204" pitchFamily="34" charset="0"/>
                <a:cs typeface="Lotus Linotype" panose="02000000000000000000" pitchFamily="2" charset="-78"/>
              </a:rPr>
              <a:t> من بيته، وقال :</a:t>
            </a:r>
            <a:r>
              <a:rPr lang="ar-SA" sz="1800" b="1" dirty="0">
                <a:latin typeface="Calibri" panose="020F0502020204030204" pitchFamily="34" charset="0"/>
                <a:ea typeface="Calibri" panose="020F0502020204030204" pitchFamily="34" charset="0"/>
                <a:cs typeface="Traditional Arabic" panose="02020603050405020304" pitchFamily="18" charset="-78"/>
              </a:rPr>
              <a:t> </a:t>
            </a:r>
            <a:r>
              <a:rPr lang="ar-SA" sz="1800" dirty="0">
                <a:solidFill>
                  <a:prstClr val="black"/>
                </a:solidFill>
                <a:latin typeface="Lotus Linotype" panose="02000000000000000000" pitchFamily="2" charset="-78"/>
                <a:cs typeface="Lotus Linotype" panose="02000000000000000000" pitchFamily="2" charset="-78"/>
              </a:rPr>
              <a:t>﴿   يَا أَيُّهَا الَّذِينَ آمَنُوا لَا تَرْفَعُوا أَصْوَاتَكُمْ فَوْقَ صَوْتِ النَّبِيِّ</a:t>
            </a:r>
            <a:r>
              <a:rPr lang="ar-SA" sz="1800" dirty="0" smtClean="0">
                <a:solidFill>
                  <a:prstClr val="black"/>
                </a:solidFill>
                <a:latin typeface="Lotus Linotype" panose="02000000000000000000" pitchFamily="2" charset="-78"/>
                <a:cs typeface="Lotus Linotype" panose="02000000000000000000" pitchFamily="2" charset="-78"/>
              </a:rPr>
              <a:t>﴾</a:t>
            </a:r>
            <a:r>
              <a:rPr lang="ar-SA" sz="1800" dirty="0" smtClean="0">
                <a:latin typeface="Calibri" panose="020F0502020204030204" pitchFamily="34" charset="0"/>
                <a:ea typeface="Calibri" panose="020F0502020204030204" pitchFamily="34" charset="0"/>
                <a:cs typeface="Arial" panose="020B0604020202020204" pitchFamily="34" charset="0"/>
              </a:rPr>
              <a:t> </a:t>
            </a:r>
            <a:r>
              <a:rPr lang="ar-SA" sz="1800" dirty="0">
                <a:latin typeface="Calibri" panose="020F0502020204030204" pitchFamily="34" charset="0"/>
                <a:ea typeface="Calibri" panose="020F0502020204030204" pitchFamily="34" charset="0"/>
                <a:cs typeface="Traditional Arabic" panose="02020603050405020304" pitchFamily="18" charset="-78"/>
              </a:rPr>
              <a:t>[الحجرات:2]</a:t>
            </a:r>
            <a:r>
              <a:rPr lang="ar-SA" sz="1800" dirty="0">
                <a:latin typeface="Calibri" panose="020F0502020204030204" pitchFamily="34" charset="0"/>
                <a:ea typeface="Calibri" panose="020F0502020204030204" pitchFamily="34" charset="0"/>
                <a:cs typeface="Arial" panose="020B0604020202020204" pitchFamily="34" charset="0"/>
              </a:rPr>
              <a:t>، </a:t>
            </a:r>
            <a:r>
              <a:rPr lang="ar-SA" sz="1800" dirty="0">
                <a:latin typeface="Calibri" panose="020F0502020204030204" pitchFamily="34" charset="0"/>
                <a:ea typeface="Calibri" panose="020F0502020204030204" pitchFamily="34" charset="0"/>
                <a:cs typeface="Lotus Linotype" panose="02000000000000000000" pitchFamily="2" charset="-78"/>
              </a:rPr>
              <a:t>بهذه الحادثة ادعى </a:t>
            </a:r>
            <a:r>
              <a:rPr lang="ar-SA" sz="1800" dirty="0" err="1">
                <a:latin typeface="Calibri" panose="020F0502020204030204" pitchFamily="34" charset="0"/>
                <a:ea typeface="Calibri" panose="020F0502020204030204" pitchFamily="34" charset="0"/>
                <a:cs typeface="Lotus Linotype" panose="02000000000000000000" pitchFamily="2" charset="-78"/>
              </a:rPr>
              <a:t>القادياني</a:t>
            </a:r>
            <a:r>
              <a:rPr lang="ar-SA" sz="1800" dirty="0">
                <a:latin typeface="Calibri" panose="020F0502020204030204" pitchFamily="34" charset="0"/>
                <a:ea typeface="Calibri" panose="020F0502020204030204" pitchFamily="34" charset="0"/>
                <a:cs typeface="Lotus Linotype" panose="02000000000000000000" pitchFamily="2" charset="-78"/>
              </a:rPr>
              <a:t>، أنه نبي وأنه يتلقى الوحي من السماء كعادة الأنبياء</a:t>
            </a:r>
            <a:r>
              <a:rPr lang="ar-SA" sz="1800" dirty="0" smtClean="0">
                <a:latin typeface="Calibri" panose="020F0502020204030204" pitchFamily="34" charset="0"/>
                <a:ea typeface="Calibri" panose="020F0502020204030204" pitchFamily="34" charset="0"/>
                <a:cs typeface="Lotus Linotype" panose="02000000000000000000" pitchFamily="2" charset="-78"/>
              </a:rPr>
              <a:t>.</a:t>
            </a:r>
          </a:p>
          <a:p>
            <a:pPr marL="0" lvl="0" indent="0"/>
            <a:endParaRPr lang="ar-SA" sz="800" dirty="0" smtClean="0">
              <a:latin typeface="Calibri" panose="020F0502020204030204" pitchFamily="34" charset="0"/>
              <a:ea typeface="Calibri" panose="020F0502020204030204" pitchFamily="34" charset="0"/>
              <a:cs typeface="Lotus Linotype" panose="02000000000000000000" pitchFamily="2" charset="-78"/>
            </a:endParaRPr>
          </a:p>
          <a:p>
            <a:pPr marL="0" algn="just">
              <a:spcAft>
                <a:spcPts val="0"/>
              </a:spcAft>
            </a:pPr>
            <a:r>
              <a:rPr lang="ar-SA" sz="1800" dirty="0" smtClean="0">
                <a:solidFill>
                  <a:srgbClr val="000000"/>
                </a:solidFill>
                <a:ea typeface="Calibri" panose="020F0502020204030204" pitchFamily="34" charset="0"/>
                <a:cs typeface="Lotus Linotype" panose="02000000000000000000" pitchFamily="2" charset="-78"/>
              </a:rPr>
              <a:t>	وقد </a:t>
            </a:r>
            <a:r>
              <a:rPr lang="ar-SA" sz="1800" dirty="0">
                <a:solidFill>
                  <a:srgbClr val="000000"/>
                </a:solidFill>
                <a:ea typeface="Calibri" panose="020F0502020204030204" pitchFamily="34" charset="0"/>
                <a:cs typeface="Lotus Linotype" panose="02000000000000000000" pitchFamily="2" charset="-78"/>
              </a:rPr>
              <a:t>صار له أتباع وأعوان فانبرى له كثير من العلماء وردوا عليه وبينوا أنه دجال من الدجالين، وكان منهم العالم الكبير ثناء الله الأمر تسري الذي كان من أشد العلماء عليه حتى إنه في عام (1326ه)ـ تحدى </a:t>
            </a:r>
            <a:r>
              <a:rPr lang="ar-SA" sz="1800" dirty="0" err="1">
                <a:solidFill>
                  <a:srgbClr val="000000"/>
                </a:solidFill>
                <a:ea typeface="Calibri" panose="020F0502020204030204" pitchFamily="34" charset="0"/>
                <a:cs typeface="Lotus Linotype" panose="02000000000000000000" pitchFamily="2" charset="-78"/>
              </a:rPr>
              <a:t>القادياني</a:t>
            </a:r>
            <a:r>
              <a:rPr lang="ar-SA" sz="1800" dirty="0">
                <a:solidFill>
                  <a:srgbClr val="000000"/>
                </a:solidFill>
                <a:ea typeface="Calibri" panose="020F0502020204030204" pitchFamily="34" charset="0"/>
                <a:cs typeface="Lotus Linotype" panose="02000000000000000000" pitchFamily="2" charset="-78"/>
              </a:rPr>
              <a:t> الشيخ ثناء الله هذا، بأن الكاذب المفتري من الرجلين سيموت، ودعا الله أن يقبض المبطل في حياة صاحبه ويسلط عليه داء، وبعد ثلاثة عشر شهرا وعشرة أيام تقريبا أصيب </a:t>
            </a:r>
            <a:r>
              <a:rPr lang="ar-SA" sz="1800" dirty="0" err="1">
                <a:solidFill>
                  <a:srgbClr val="000000"/>
                </a:solidFill>
                <a:ea typeface="Calibri" panose="020F0502020204030204" pitchFamily="34" charset="0"/>
                <a:cs typeface="Lotus Linotype" panose="02000000000000000000" pitchFamily="2" charset="-78"/>
              </a:rPr>
              <a:t>القادياني</a:t>
            </a:r>
            <a:r>
              <a:rPr lang="ar-SA" sz="1800" dirty="0">
                <a:solidFill>
                  <a:srgbClr val="000000"/>
                </a:solidFill>
                <a:ea typeface="Calibri" panose="020F0502020204030204" pitchFamily="34" charset="0"/>
                <a:cs typeface="Lotus Linotype" panose="02000000000000000000" pitchFamily="2" charset="-78"/>
              </a:rPr>
              <a:t> بدعوته . </a:t>
            </a:r>
            <a:r>
              <a:rPr lang="ar-SA" sz="1800" dirty="0" smtClean="0">
                <a:solidFill>
                  <a:srgbClr val="000000"/>
                </a:solidFill>
                <a:ea typeface="Calibri" panose="020F0502020204030204" pitchFamily="34" charset="0"/>
                <a:cs typeface="Lotus Linotype" panose="02000000000000000000" pitchFamily="2" charset="-78"/>
              </a:rPr>
              <a:t>وقد</a:t>
            </a:r>
            <a:endParaRPr lang="en-US" sz="1800" dirty="0">
              <a:latin typeface="Calibri" panose="020F0502020204030204" pitchFamily="34" charset="0"/>
              <a:ea typeface="Calibri" panose="020F0502020204030204" pitchFamily="34" charset="0"/>
              <a:cs typeface="Arial" panose="020B0604020202020204" pitchFamily="34" charset="0"/>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xmlns="" val="1325397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417638"/>
            <a:ext cx="9292456" cy="4525963"/>
          </a:xfrm>
        </p:spPr>
        <p:txBody>
          <a:bodyPr/>
          <a:lstStyle/>
          <a:p>
            <a:pPr marL="0" lvl="0" algn="just">
              <a:spcAft>
                <a:spcPts val="0"/>
              </a:spcAft>
            </a:pPr>
            <a:r>
              <a:rPr lang="ar-SA" sz="1800" dirty="0">
                <a:solidFill>
                  <a:schemeClr val="tx1"/>
                </a:solidFill>
                <a:ea typeface="Calibri" panose="020F0502020204030204" pitchFamily="34" charset="0"/>
                <a:cs typeface="Lotus Linotype" panose="02000000000000000000" pitchFamily="2" charset="-78"/>
              </a:rPr>
              <a:t>ذكر أبو زوجته نهايته بقوله : ولما اشتد مرضه أيقظني فذهبت إلى حضرته ورأيت ما يعانيه من الألم فخاطبني قائلا : أصبت بالكوليرا ثم لم ينطق بعد هذا بكلمة صريحة حتى </a:t>
            </a:r>
            <a:r>
              <a:rPr lang="ar-SA" sz="1800" dirty="0" smtClean="0">
                <a:solidFill>
                  <a:schemeClr val="tx1"/>
                </a:solidFill>
                <a:ea typeface="Calibri" panose="020F0502020204030204" pitchFamily="34" charset="0"/>
                <a:cs typeface="Lotus Linotype" panose="02000000000000000000" pitchFamily="2" charset="-78"/>
              </a:rPr>
              <a:t>مات </a:t>
            </a:r>
            <a:r>
              <a:rPr lang="ar-SA" sz="1800" dirty="0">
                <a:solidFill>
                  <a:schemeClr val="tx1"/>
                </a:solidFill>
                <a:ea typeface="Calibri" panose="020F0502020204030204" pitchFamily="34" charset="0"/>
                <a:cs typeface="Lotus Linotype" panose="02000000000000000000" pitchFamily="2" charset="-78"/>
              </a:rPr>
              <a:t>في (26/مايو/1909م</a:t>
            </a:r>
            <a:r>
              <a:rPr lang="ar-SA" sz="1800" dirty="0" smtClean="0">
                <a:solidFill>
                  <a:schemeClr val="tx1"/>
                </a:solidFill>
                <a:ea typeface="Calibri" panose="020F0502020204030204" pitchFamily="34" charset="0"/>
                <a:cs typeface="Lotus Linotype" panose="02000000000000000000" pitchFamily="2" charset="-78"/>
              </a:rPr>
              <a:t>) .</a:t>
            </a:r>
          </a:p>
          <a:p>
            <a:pPr marL="0" indent="179705" algn="just">
              <a:lnSpc>
                <a:spcPct val="115000"/>
              </a:lnSpc>
              <a:spcAft>
                <a:spcPts val="0"/>
              </a:spcAft>
            </a:pPr>
            <a:r>
              <a:rPr lang="ar-SA" sz="1800" dirty="0" smtClean="0">
                <a:solidFill>
                  <a:schemeClr val="tx1"/>
                </a:solidFill>
                <a:latin typeface="Calibri" panose="020F0502020204030204" pitchFamily="34" charset="0"/>
                <a:ea typeface="Calibri" panose="020F0502020204030204" pitchFamily="34" charset="0"/>
                <a:cs typeface="Lotus Linotype" panose="02000000000000000000" pitchFamily="2" charset="-78"/>
              </a:rPr>
              <a:t>وقد كفره العلماء وطردوه من البلاد الإسلامية، وكفَّروا أتباعه؛ وتكفيرهم بإجماع المسلمين، لم يخالف في هذا أحد.</a:t>
            </a:r>
          </a:p>
          <a:p>
            <a:pPr marL="0" indent="179705" algn="just">
              <a:lnSpc>
                <a:spcPct val="115000"/>
              </a:lnSpc>
              <a:spcAft>
                <a:spcPts val="0"/>
              </a:spcAft>
            </a:pPr>
            <a:endParaRPr lang="en-US" sz="8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algn="just">
              <a:spcBef>
                <a:spcPts val="1000"/>
              </a:spcBef>
              <a:spcAft>
                <a:spcPts val="0"/>
              </a:spcAft>
            </a:pPr>
            <a:r>
              <a:rPr lang="ar-SA" sz="1800" b="1" dirty="0" smtClean="0">
                <a:solidFill>
                  <a:schemeClr val="tx1"/>
                </a:solidFill>
                <a:latin typeface="Al-Mateen" panose="02060803050605020204" pitchFamily="18" charset="-78"/>
                <a:ea typeface="Times New Roman" panose="02020603050405020304" pitchFamily="18" charset="0"/>
                <a:cs typeface="Al-Mateen" panose="02060803050605020204" pitchFamily="18" charset="-78"/>
              </a:rPr>
              <a:t> أهم أسباب نشأة القاديانية </a:t>
            </a:r>
            <a:r>
              <a:rPr lang="en-US" sz="1800" b="1" dirty="0" smtClean="0">
                <a:solidFill>
                  <a:schemeClr val="tx1"/>
                </a:solidFill>
                <a:latin typeface="Al-Mateen" panose="02060803050605020204" pitchFamily="18" charset="-78"/>
                <a:ea typeface="Times New Roman" panose="02020603050405020304" pitchFamily="18" charset="0"/>
                <a:cs typeface="Al-Mateen" panose="02060803050605020204" pitchFamily="18" charset="-78"/>
              </a:rPr>
              <a:t>:</a:t>
            </a:r>
          </a:p>
          <a:p>
            <a:pPr marL="0" indent="179705" algn="just">
              <a:lnSpc>
                <a:spcPct val="115000"/>
              </a:lnSpc>
              <a:spcAft>
                <a:spcPts val="0"/>
              </a:spcAft>
            </a:pPr>
            <a:r>
              <a:rPr lang="ar-SA" sz="1800" dirty="0" smtClean="0">
                <a:solidFill>
                  <a:schemeClr val="tx1"/>
                </a:solidFill>
                <a:latin typeface="Calibri" panose="020F0502020204030204" pitchFamily="34" charset="0"/>
                <a:ea typeface="Calibri" panose="020F0502020204030204" pitchFamily="34" charset="0"/>
                <a:cs typeface="Lotus Linotype" panose="02000000000000000000" pitchFamily="2" charset="-78"/>
              </a:rPr>
              <a:t>تنبعث أسباب نشأة القاديانية من منطلقين </a:t>
            </a:r>
            <a:r>
              <a:rPr lang="ar-SA" sz="1800" dirty="0" err="1" smtClean="0">
                <a:solidFill>
                  <a:schemeClr val="tx1"/>
                </a:solidFill>
                <a:latin typeface="Calibri" panose="020F0502020204030204" pitchFamily="34" charset="0"/>
                <a:ea typeface="Calibri" panose="020F0502020204030204" pitchFamily="34" charset="0"/>
                <a:cs typeface="Lotus Linotype" panose="02000000000000000000" pitchFamily="2" charset="-78"/>
              </a:rPr>
              <a:t>رئيسين،هما</a:t>
            </a:r>
            <a:r>
              <a:rPr lang="ar-SA" sz="1800" dirty="0" smtClean="0">
                <a:solidFill>
                  <a:schemeClr val="tx1"/>
                </a:solidFill>
                <a:latin typeface="Calibri" panose="020F0502020204030204" pitchFamily="34" charset="0"/>
                <a:ea typeface="Calibri" panose="020F0502020204030204" pitchFamily="34" charset="0"/>
                <a:cs typeface="Lotus Linotype" panose="02000000000000000000" pitchFamily="2" charset="-78"/>
              </a:rPr>
              <a:t> :</a:t>
            </a:r>
            <a:endParaRPr lang="en-US" sz="18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b="1" dirty="0" smtClean="0">
                <a:solidFill>
                  <a:schemeClr val="tx1"/>
                </a:solidFill>
                <a:latin typeface="Calibri" panose="020F0502020204030204" pitchFamily="34" charset="0"/>
                <a:ea typeface="Calibri" panose="020F0502020204030204" pitchFamily="34" charset="0"/>
                <a:cs typeface="Lotus Linotype" panose="02000000000000000000" pitchFamily="2" charset="-78"/>
              </a:rPr>
              <a:t>الأول :</a:t>
            </a:r>
            <a:r>
              <a:rPr lang="ar-SA" sz="1800" dirty="0" smtClean="0">
                <a:solidFill>
                  <a:schemeClr val="tx1"/>
                </a:solidFill>
                <a:latin typeface="Calibri" panose="020F0502020204030204" pitchFamily="34" charset="0"/>
                <a:ea typeface="Calibri" panose="020F0502020204030204" pitchFamily="34" charset="0"/>
                <a:cs typeface="Lotus Linotype" panose="02000000000000000000" pitchFamily="2" charset="-78"/>
              </a:rPr>
              <a:t> تفريق وحدة المسلمين، وتوهين قوتهم، وهدم مبادئهم وعقائدهم .</a:t>
            </a:r>
            <a:endParaRPr lang="en-US" sz="18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b="1" dirty="0" smtClean="0">
                <a:solidFill>
                  <a:schemeClr val="tx1"/>
                </a:solidFill>
                <a:latin typeface="Calibri" panose="020F0502020204030204" pitchFamily="34" charset="0"/>
                <a:ea typeface="Calibri" panose="020F0502020204030204" pitchFamily="34" charset="0"/>
                <a:cs typeface="Lotus Linotype" panose="02000000000000000000" pitchFamily="2" charset="-78"/>
              </a:rPr>
              <a:t>الثاني :</a:t>
            </a:r>
            <a:r>
              <a:rPr lang="ar-SA" sz="1800" dirty="0" smtClean="0">
                <a:solidFill>
                  <a:schemeClr val="tx1"/>
                </a:solidFill>
                <a:latin typeface="Calibri" panose="020F0502020204030204" pitchFamily="34" charset="0"/>
                <a:ea typeface="Calibri" panose="020F0502020204030204" pitchFamily="34" charset="0"/>
                <a:cs typeface="Lotus Linotype" panose="02000000000000000000" pitchFamily="2" charset="-78"/>
              </a:rPr>
              <a:t> تمكين الدولة البريطانية من بسط نفوذها على البلاد الإسلامية التي اغتصبتها، لا سيما الهند التي نشأت هذه الطائفة فيها</a:t>
            </a:r>
            <a:r>
              <a:rPr lang="ar-SA" sz="1800" dirty="0" smtClean="0">
                <a:solidFill>
                  <a:schemeClr val="tx1"/>
                </a:solidFill>
                <a:latin typeface="Calibri" panose="020F0502020204030204" pitchFamily="34" charset="0"/>
                <a:ea typeface="Calibri" panose="020F0502020204030204" pitchFamily="34" charset="0"/>
                <a:cs typeface="ATraditional Arabic" pitchFamily="2" charset="-78"/>
              </a:rPr>
              <a:t> </a:t>
            </a:r>
            <a:r>
              <a:rPr lang="ar-SA" sz="1800" dirty="0" smtClean="0">
                <a:solidFill>
                  <a:schemeClr val="tx1"/>
                </a:solidFill>
                <a:latin typeface="Calibri" panose="020F0502020204030204" pitchFamily="34" charset="0"/>
                <a:ea typeface="Calibri" panose="020F0502020204030204" pitchFamily="34" charset="0"/>
                <a:cs typeface="Lotus Linotype" panose="02000000000000000000" pitchFamily="2" charset="-78"/>
              </a:rPr>
              <a:t>.</a:t>
            </a:r>
            <a:endParaRPr lang="en-US" sz="18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smtClean="0">
                <a:solidFill>
                  <a:schemeClr val="tx1"/>
                </a:solidFill>
                <a:latin typeface="Calibri" panose="020F0502020204030204" pitchFamily="34" charset="0"/>
                <a:ea typeface="Calibri" panose="020F0502020204030204" pitchFamily="34" charset="0"/>
                <a:cs typeface="Lotus Linotype" panose="02000000000000000000" pitchFamily="2" charset="-78"/>
              </a:rPr>
              <a:t>ومن المفزع أن نشاط هذه الطائفة باسم الإسلام قوي جدا، وإمكاناتهم في التلبيس على الناس واسعة، من المرافق والأموال والأئمة، ولهم كتب مترجمة بلغات البلدان الأوربية كلها تقريبا، تنشر فكرهم ومعتقداتهم وتدعو إليهما، ولهم نشاط إعلامي وتعليمي واقتصادي وسياسي، ويجدون دعما ماديا ومعنويا من الدول الأوربية، وبخاصة بريطانيا التي صُنِعُوا على عينها، ولديهم إمكانات يساعدون بها من يلجأ إليهم مضطرا من المسلمين الأوربيين وغيرهم، ممن تسوء ظروفهم المادية ويجدون ضيقا في حياتهم في أوروبا، وهم يستغلون ذلك لنشر معتقداتهم، كما يفعل النصارى مع المسلمين الجهال المحتاجين في بعض البلدان</a:t>
            </a:r>
            <a:r>
              <a:rPr lang="ar-SA" sz="1800" dirty="0" smtClean="0">
                <a:solidFill>
                  <a:schemeClr val="tx1"/>
                </a:solidFill>
                <a:latin typeface="Calibri" panose="020F0502020204030204" pitchFamily="34" charset="0"/>
                <a:ea typeface="Calibri" panose="020F0502020204030204" pitchFamily="34" charset="0"/>
                <a:cs typeface="ATraditional Arabic" pitchFamily="2" charset="-78"/>
              </a:rPr>
              <a:t> </a:t>
            </a:r>
            <a:r>
              <a:rPr lang="ar-SA" sz="1800" dirty="0" smtClean="0">
                <a:solidFill>
                  <a:schemeClr val="tx1"/>
                </a:solidFill>
                <a:latin typeface="Calibri" panose="020F0502020204030204" pitchFamily="34" charset="0"/>
                <a:ea typeface="Calibri" panose="020F0502020204030204" pitchFamily="34" charset="0"/>
                <a:cs typeface="Lotus Linotype" panose="02000000000000000000" pitchFamily="2" charset="-78"/>
              </a:rPr>
              <a:t>.</a:t>
            </a:r>
            <a:endParaRPr lang="en-US" sz="18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lvl="0" algn="just">
              <a:spcAft>
                <a:spcPts val="0"/>
              </a:spcAft>
            </a:pPr>
            <a:endParaRPr lang="en-US" sz="1800" dirty="0" smtClean="0">
              <a:solidFill>
                <a:schemeClr val="tx1"/>
              </a:solidFill>
              <a:latin typeface="Times New Roman" panose="02020603050405020304" pitchFamily="18" charset="0"/>
              <a:ea typeface="Times New Roman" panose="02020603050405020304" pitchFamily="18" charset="0"/>
              <a:cs typeface="ATraditional Arabic" pitchFamily="2" charset="-78"/>
            </a:endParaRPr>
          </a:p>
          <a:p>
            <a:pPr marL="0"/>
            <a:endParaRPr lang="ar-SA" sz="18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xmlns="" val="189605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dirty="0" smtClean="0">
                <a:latin typeface="Al-Mateen" panose="02060803050605020204" pitchFamily="18" charset="-78"/>
                <a:cs typeface="Al-Mateen" panose="02060803050605020204" pitchFamily="18" charset="-78"/>
              </a:rPr>
              <a:t>أبرز الشخصيات في المذهب </a:t>
            </a:r>
            <a:r>
              <a:rPr lang="ar-SA" sz="3600" dirty="0" err="1" smtClean="0">
                <a:latin typeface="Al-Mateen" panose="02060803050605020204" pitchFamily="18" charset="-78"/>
                <a:cs typeface="Al-Mateen" panose="02060803050605020204" pitchFamily="18" charset="-78"/>
              </a:rPr>
              <a:t>القادياني</a:t>
            </a:r>
            <a:endParaRPr lang="ar-SA" sz="3600" dirty="0">
              <a:latin typeface="Al-Mateen" panose="02060803050605020204" pitchFamily="18" charset="-78"/>
              <a:cs typeface="Al-Mateen" panose="02060803050605020204" pitchFamily="18" charset="-78"/>
            </a:endParaRPr>
          </a:p>
        </p:txBody>
      </p:sp>
      <p:sp>
        <p:nvSpPr>
          <p:cNvPr id="3" name="عنصر نائب للمحتوى 2"/>
          <p:cNvSpPr>
            <a:spLocks noGrp="1"/>
          </p:cNvSpPr>
          <p:nvPr>
            <p:ph idx="1"/>
          </p:nvPr>
        </p:nvSpPr>
        <p:spPr>
          <a:xfrm>
            <a:off x="381000" y="1427163"/>
            <a:ext cx="9292456" cy="4525963"/>
          </a:xfrm>
        </p:spPr>
        <p:txBody>
          <a:bodyPr/>
          <a:lstStyle/>
          <a:p>
            <a:pPr marL="0" indent="179705" algn="just">
              <a:lnSpc>
                <a:spcPct val="115000"/>
              </a:lnSpc>
              <a:spcAft>
                <a:spcPts val="0"/>
              </a:spcAft>
            </a:pPr>
            <a:r>
              <a:rPr lang="ar-SA" sz="1800" dirty="0" smtClean="0">
                <a:solidFill>
                  <a:srgbClr val="000000"/>
                </a:solidFill>
                <a:latin typeface="Calibri" panose="020F0502020204030204" pitchFamily="34" charset="0"/>
                <a:ea typeface="Calibri" panose="020F0502020204030204" pitchFamily="34" charset="0"/>
                <a:cs typeface="Lotus Linotype" panose="02000000000000000000" pitchFamily="2" charset="-78"/>
              </a:rPr>
              <a:t>أصبح </a:t>
            </a:r>
            <a:r>
              <a:rPr lang="ar-SA" sz="1800" dirty="0" err="1">
                <a:solidFill>
                  <a:srgbClr val="000000"/>
                </a:solidFill>
                <a:latin typeface="Calibri" panose="020F0502020204030204" pitchFamily="34" charset="0"/>
                <a:ea typeface="Calibri" panose="020F0502020204030204" pitchFamily="34" charset="0"/>
                <a:cs typeface="Lotus Linotype" panose="02000000000000000000" pitchFamily="2" charset="-78"/>
              </a:rPr>
              <a:t>للقادياني</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أتباع، ولدعوته دعاة يروجون لسلعته الفاسدة ولعقيدته الباطلة، وكان من بين هؤلاء : </a:t>
            </a:r>
            <a:r>
              <a:rPr lang="ar-SA" sz="1800" u="sng" dirty="0">
                <a:solidFill>
                  <a:srgbClr val="000000"/>
                </a:solidFill>
                <a:latin typeface="Calibri" panose="020F0502020204030204" pitchFamily="34" charset="0"/>
                <a:ea typeface="Calibri" panose="020F0502020204030204" pitchFamily="34" charset="0"/>
                <a:cs typeface="Lotus Linotype" panose="02000000000000000000" pitchFamily="2" charset="-78"/>
              </a:rPr>
              <a:t>نور الدين</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وهو الخليفة الأول </a:t>
            </a:r>
            <a:r>
              <a:rPr lang="ar-SA" sz="1800" dirty="0" err="1">
                <a:solidFill>
                  <a:srgbClr val="000000"/>
                </a:solidFill>
                <a:latin typeface="Calibri" panose="020F0502020204030204" pitchFamily="34" charset="0"/>
                <a:ea typeface="Calibri" panose="020F0502020204030204" pitchFamily="34" charset="0"/>
                <a:cs typeface="Lotus Linotype" panose="02000000000000000000" pitchFamily="2" charset="-78"/>
              </a:rPr>
              <a:t>للقادياني</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وضع الإنجليز تاج الخلافة على رأسه فتبعه المريدون، من مؤلفاته :فصل الخطاب، </a:t>
            </a:r>
            <a:r>
              <a:rPr lang="ar-SA" sz="1800" dirty="0">
                <a:latin typeface="Calibri" panose="020F0502020204030204" pitchFamily="34" charset="0"/>
                <a:ea typeface="Calibri" panose="020F0502020204030204" pitchFamily="34" charset="0"/>
                <a:cs typeface="Lotus Linotype" panose="02000000000000000000" pitchFamily="2" charset="-78"/>
              </a:rPr>
              <a:t>و"الحكيم نور الدين" كما يسمى عند أتباع هذه الطائفة قد ألقى بنفسه وجهوده في مساعدة النحلة القاديانية نشأة واستمراراً، وفي مساعدة منتحليها، وتسهيلً للحياة أمامهم، وبذل للأموال التي يستعينون بها على قضاء </a:t>
            </a:r>
            <a:r>
              <a:rPr lang="ar-SA" sz="1800" dirty="0" smtClean="0">
                <a:latin typeface="Calibri" panose="020F0502020204030204" pitchFamily="34" charset="0"/>
                <a:ea typeface="Calibri" panose="020F0502020204030204" pitchFamily="34" charset="0"/>
                <a:cs typeface="Lotus Linotype" panose="02000000000000000000" pitchFamily="2" charset="-78"/>
              </a:rPr>
              <a:t>حوائجهم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ومنهم </a:t>
            </a:r>
            <a:r>
              <a:rPr lang="ar-SA" sz="1800" b="1" u="sng" dirty="0">
                <a:solidFill>
                  <a:srgbClr val="000000"/>
                </a:solidFill>
                <a:latin typeface="Calibri" panose="020F0502020204030204" pitchFamily="34" charset="0"/>
                <a:ea typeface="Calibri" panose="020F0502020204030204" pitchFamily="34" charset="0"/>
                <a:cs typeface="Lotus Linotype" panose="02000000000000000000" pitchFamily="2" charset="-78"/>
              </a:rPr>
              <a:t>بشير أحمد بن الغلام</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من مؤلفاته :سيرة المهدي، كلمة الفصل، </a:t>
            </a:r>
            <a:r>
              <a:rPr lang="ar-SA" sz="1800" b="1" u="sng" dirty="0">
                <a:solidFill>
                  <a:srgbClr val="000000"/>
                </a:solidFill>
                <a:latin typeface="Calibri" panose="020F0502020204030204" pitchFamily="34" charset="0"/>
                <a:ea typeface="Calibri" panose="020F0502020204030204" pitchFamily="34" charset="0"/>
                <a:cs typeface="Lotus Linotype" panose="02000000000000000000" pitchFamily="2" charset="-78"/>
              </a:rPr>
              <a:t>ومحمود أحمد بن الغلام</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خليفة </a:t>
            </a:r>
            <a:r>
              <a:rPr lang="ar-SA" sz="1800" dirty="0" err="1">
                <a:solidFill>
                  <a:srgbClr val="000000"/>
                </a:solidFill>
                <a:latin typeface="Calibri" panose="020F0502020204030204" pitchFamily="34" charset="0"/>
                <a:ea typeface="Calibri" panose="020F0502020204030204" pitchFamily="34" charset="0"/>
                <a:cs typeface="Lotus Linotype" panose="02000000000000000000" pitchFamily="2" charset="-78"/>
              </a:rPr>
              <a:t>الميرزا</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غلام أحمد الثاني: من مؤلفاته: أنوار الخلافة، تُحفة الملوك، حُقيقة النبوة، </a:t>
            </a:r>
            <a:r>
              <a:rPr lang="ar-SA" sz="1800" dirty="0">
                <a:latin typeface="Calibri" panose="020F0502020204030204" pitchFamily="34" charset="0"/>
                <a:ea typeface="Calibri" panose="020F0502020204030204" pitchFamily="34" charset="0"/>
                <a:cs typeface="Lotus Linotype" panose="02000000000000000000" pitchFamily="2" charset="-78"/>
              </a:rPr>
              <a:t>كانت العلاقة بينه  وبين الاستعمار الإنجليزي، خير شاهد على أن القاديانية ما أنشئت بادي ذي بدء إلا لخدمة الاستعمار وتحقيق أغراضهم ،لقد أعلن </a:t>
            </a:r>
            <a:r>
              <a:rPr lang="ar-SA" sz="1800" b="1" dirty="0">
                <a:latin typeface="Calibri" panose="020F0502020204030204" pitchFamily="34" charset="0"/>
                <a:ea typeface="Calibri" panose="020F0502020204030204" pitchFamily="34" charset="0"/>
                <a:cs typeface="Lotus Linotype" panose="02000000000000000000" pitchFamily="2" charset="-78"/>
              </a:rPr>
              <a:t>"بشير الدين محمود"</a:t>
            </a:r>
            <a:r>
              <a:rPr lang="ar-SA" sz="1800" dirty="0">
                <a:latin typeface="Calibri" panose="020F0502020204030204" pitchFamily="34" charset="0"/>
                <a:ea typeface="Calibri" panose="020F0502020204030204" pitchFamily="34" charset="0"/>
                <a:cs typeface="Lotus Linotype" panose="02000000000000000000" pitchFamily="2" charset="-78"/>
              </a:rPr>
              <a:t> فيما أعلن : "أن آلام الحكومة الإنكليزية آلامنا، فينبغ أن يفهم الجنود </a:t>
            </a:r>
            <a:r>
              <a:rPr lang="ar-SA" sz="1800" dirty="0" err="1">
                <a:latin typeface="Calibri" panose="020F0502020204030204" pitchFamily="34" charset="0"/>
                <a:ea typeface="Calibri" panose="020F0502020204030204" pitchFamily="34" charset="0"/>
                <a:cs typeface="Lotus Linotype" panose="02000000000000000000" pitchFamily="2" charset="-78"/>
              </a:rPr>
              <a:t>القاديانيون</a:t>
            </a:r>
            <a:r>
              <a:rPr lang="ar-SA" sz="1800" dirty="0">
                <a:latin typeface="Calibri" panose="020F0502020204030204" pitchFamily="34" charset="0"/>
                <a:ea typeface="Calibri" panose="020F0502020204030204" pitchFamily="34" charset="0"/>
                <a:cs typeface="Lotus Linotype" panose="02000000000000000000" pitchFamily="2" charset="-78"/>
              </a:rPr>
              <a:t> الذين يقاتلون على أرض فرنسا مع أعداء بريطانيا هذا </a:t>
            </a:r>
            <a:r>
              <a:rPr lang="ar-SA" sz="1800" dirty="0" smtClean="0">
                <a:latin typeface="Calibri" panose="020F0502020204030204" pitchFamily="34" charset="0"/>
                <a:ea typeface="Calibri" panose="020F0502020204030204" pitchFamily="34" charset="0"/>
                <a:cs typeface="Lotus Linotype" panose="02000000000000000000" pitchFamily="2" charset="-78"/>
              </a:rPr>
              <a:t>المعنى«</a:t>
            </a:r>
            <a:r>
              <a:rPr lang="ar-SA" sz="1800" dirty="0" smtClean="0">
                <a:latin typeface="ATraditional Arabic" pitchFamily="2" charset="-78"/>
                <a:ea typeface="Calibri" panose="020F0502020204030204" pitchFamily="34" charset="0"/>
                <a:cs typeface="ATraditional Arabic" pitchFamily="2" charset="-78"/>
              </a:rPr>
              <a:t> </a:t>
            </a:r>
            <a:r>
              <a:rPr lang="ar-SA" sz="1800" dirty="0" smtClean="0">
                <a:latin typeface="ATraditional Arabic" pitchFamily="2" charset="-78"/>
                <a:ea typeface="Calibri" panose="020F0502020204030204" pitchFamily="34" charset="0"/>
                <a:cs typeface="Lotus Linotype" panose="02000000000000000000" pitchFamily="2" charset="-78"/>
              </a:rPr>
              <a:t> </a:t>
            </a:r>
            <a:r>
              <a:rPr lang="ar-SA" sz="1800" dirty="0">
                <a:latin typeface="Calibri" panose="020F0502020204030204" pitchFamily="34" charset="0"/>
                <a:ea typeface="Calibri" panose="020F0502020204030204" pitchFamily="34" charset="0"/>
                <a:cs typeface="Lotus Linotype" panose="02000000000000000000" pitchFamily="2" charset="-78"/>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وهو الذي قد أمر بإقامة احتفالات </a:t>
            </a:r>
            <a:r>
              <a:rPr lang="ar-SA" sz="1800" dirty="0" err="1">
                <a:latin typeface="Calibri" panose="020F0502020204030204" pitchFamily="34" charset="0"/>
                <a:ea typeface="Calibri" panose="020F0502020204030204" pitchFamily="34" charset="0"/>
                <a:cs typeface="Lotus Linotype" panose="02000000000000000000" pitchFamily="2" charset="-78"/>
              </a:rPr>
              <a:t>للقاديانيين</a:t>
            </a:r>
            <a:r>
              <a:rPr lang="ar-SA" sz="1800" dirty="0">
                <a:latin typeface="Calibri" panose="020F0502020204030204" pitchFamily="34" charset="0"/>
                <a:ea typeface="Calibri" panose="020F0502020204030204" pitchFamily="34" charset="0"/>
                <a:cs typeface="Lotus Linotype" panose="02000000000000000000" pitchFamily="2" charset="-78"/>
              </a:rPr>
              <a:t> ابتهاجاً بالأنباء السارة التي أفادت أن الإنجليز قد تغلبوا على تركيا المسلمة، الى غير ذلك من الشواهد التي تؤكد استمراره على نهج والده في خدمة </a:t>
            </a:r>
            <a:r>
              <a:rPr lang="ar-SA" sz="1800" dirty="0" smtClean="0">
                <a:latin typeface="Calibri" panose="020F0502020204030204" pitchFamily="34" charset="0"/>
                <a:ea typeface="Calibri" panose="020F0502020204030204" pitchFamily="34" charset="0"/>
                <a:cs typeface="Lotus Linotype" panose="02000000000000000000" pitchFamily="2" charset="-78"/>
              </a:rPr>
              <a:t>الانجليز </a:t>
            </a:r>
            <a:r>
              <a:rPr lang="ar-SA" sz="1800" dirty="0" smtClean="0">
                <a:latin typeface="ATraditional Arabic" pitchFamily="2" charset="-78"/>
                <a:ea typeface="Calibri" panose="020F0502020204030204" pitchFamily="34" charset="0"/>
                <a:cs typeface="ATraditional Arabic" pitchFamily="2" charset="-78"/>
              </a:rPr>
              <a:t> </a:t>
            </a:r>
            <a:r>
              <a:rPr lang="ar-SA" sz="1800" dirty="0">
                <a:latin typeface="Calibri" panose="020F0502020204030204" pitchFamily="34" charset="0"/>
                <a:ea typeface="Calibri" panose="020F0502020204030204" pitchFamily="34" charset="0"/>
                <a:cs typeface="Lotus Linotype" panose="02000000000000000000" pitchFamily="2" charset="-78"/>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ومنهم </a:t>
            </a:r>
            <a:r>
              <a:rPr lang="ar-SA" sz="1800" b="1" u="sng" dirty="0">
                <a:solidFill>
                  <a:srgbClr val="000000"/>
                </a:solidFill>
                <a:latin typeface="Calibri" panose="020F0502020204030204" pitchFamily="34" charset="0"/>
                <a:ea typeface="Calibri" panose="020F0502020204030204" pitchFamily="34" charset="0"/>
                <a:cs typeface="Lotus Linotype" panose="02000000000000000000" pitchFamily="2" charset="-78"/>
              </a:rPr>
              <a:t>ظفر الله خان </a:t>
            </a:r>
            <a:r>
              <a:rPr lang="ar-SA" sz="1800" b="1" u="sng" dirty="0" err="1">
                <a:solidFill>
                  <a:srgbClr val="000000"/>
                </a:solidFill>
                <a:latin typeface="Calibri" panose="020F0502020204030204" pitchFamily="34" charset="0"/>
                <a:ea typeface="Calibri" panose="020F0502020204030204" pitchFamily="34" charset="0"/>
                <a:cs typeface="Lotus Linotype" panose="02000000000000000000" pitchFamily="2" charset="-78"/>
              </a:rPr>
              <a:t>القادياني</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الذي كان لتعيينه كأول وزير للخارجية الباكستانية أثر كبير في دعم هذه الفرقة الضالة حيث خصص لها بقعة كبيرة في إقليم بنجاب لتكون مركزاً عالمياً لهذه الطائفة </a:t>
            </a:r>
            <a:r>
              <a:rPr lang="ar-SA" sz="1800" dirty="0" smtClean="0">
                <a:latin typeface="Calibri" panose="020F0502020204030204" pitchFamily="34" charset="0"/>
                <a:ea typeface="Calibri" panose="020F0502020204030204" pitchFamily="34" charset="0"/>
                <a:cs typeface="Lotus Linotype" panose="02000000000000000000" pitchFamily="2" charset="-78"/>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 </a:t>
            </a:r>
            <a:endParaRPr lang="ar-SA" sz="1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xmlns="" val="2002178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371600"/>
            <a:ext cx="9372600" cy="4525963"/>
          </a:xfrm>
        </p:spPr>
        <p:txBody>
          <a:bodyPr/>
          <a:lstStyle/>
          <a:p>
            <a:pPr marL="0" lvl="0" indent="179705" algn="just">
              <a:lnSpc>
                <a:spcPct val="115000"/>
              </a:lnSpc>
              <a:spcAft>
                <a:spcPts val="0"/>
              </a:spcAft>
            </a:pP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ومنهم </a:t>
            </a:r>
            <a:r>
              <a:rPr lang="ar-SA" sz="1800" b="1" u="sng" dirty="0">
                <a:solidFill>
                  <a:srgbClr val="000000"/>
                </a:solidFill>
                <a:latin typeface="Calibri" panose="020F0502020204030204" pitchFamily="34" charset="0"/>
                <a:ea typeface="Calibri" panose="020F0502020204030204" pitchFamily="34" charset="0"/>
                <a:cs typeface="Lotus Linotype" panose="02000000000000000000" pitchFamily="2" charset="-78"/>
              </a:rPr>
              <a:t>محمد علي، وخواجة كمال الدين</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أمير القاديانية </a:t>
            </a:r>
            <a:r>
              <a:rPr lang="ar-SA" sz="1800" dirty="0" err="1">
                <a:solidFill>
                  <a:srgbClr val="000000"/>
                </a:solidFill>
                <a:latin typeface="Calibri" panose="020F0502020204030204" pitchFamily="34" charset="0"/>
                <a:ea typeface="Calibri" panose="020F0502020204030204" pitchFamily="34" charset="0"/>
                <a:cs typeface="Lotus Linotype" panose="02000000000000000000" pitchFamily="2" charset="-78"/>
              </a:rPr>
              <a:t>اللاهورية</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وهما مُنَظّرا القاديانية وقد قدّم الأول ترجمة محرفة للقرآن الكريم إلى الإنجليزية ومن مؤلفاته: حقيقة الاختلاف، النُبوة في الإسلام، والدين الإسلامي، أما الخواجة كمال الدين فله : كتاب المثل الأعلى في الأنبياء وغيره من الكتب، وجماعة لاهور هذه تنظر إلى غلام أحمد ميرزا على أنه مجدد فحسب لا على أنه نبي كأتباع الطائفة في الهند، ولكنهما يعتبران حركة  واحدة تستوعب الأولى ما ضاقت به الثانية وبالعكس، ومنهم </a:t>
            </a:r>
            <a:r>
              <a:rPr lang="ar-SA" sz="1800" b="1" u="sng" dirty="0">
                <a:solidFill>
                  <a:srgbClr val="000000"/>
                </a:solidFill>
                <a:latin typeface="Calibri" panose="020F0502020204030204" pitchFamily="34" charset="0"/>
                <a:ea typeface="Calibri" panose="020F0502020204030204" pitchFamily="34" charset="0"/>
                <a:cs typeface="Lotus Linotype" panose="02000000000000000000" pitchFamily="2" charset="-78"/>
              </a:rPr>
              <a:t>محمد صادق</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مفتي القاديانية، ومن مؤلفاته: خاتم النبيين.</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algn="just">
              <a:spcBef>
                <a:spcPts val="1000"/>
              </a:spcBef>
              <a:spcAft>
                <a:spcPts val="0"/>
              </a:spcAft>
            </a:pPr>
            <a:r>
              <a:rPr lang="ar-SA" sz="1800" b="1" dirty="0">
                <a:latin typeface="Lotus Linotype" panose="02000000000000000000" pitchFamily="2" charset="-78"/>
                <a:ea typeface="Times New Roman" panose="02020603050405020304" pitchFamily="18" charset="0"/>
                <a:cs typeface="Lotus Linotype" panose="02000000000000000000" pitchFamily="2" charset="-78"/>
              </a:rPr>
              <a:t>أهم الأسس والمعتقدات </a:t>
            </a:r>
            <a:r>
              <a:rPr lang="en-US" sz="1800" b="1" dirty="0">
                <a:latin typeface="Lotus Linotype" panose="02000000000000000000" pitchFamily="2" charset="-78"/>
                <a:ea typeface="Times New Roman" panose="02020603050405020304" pitchFamily="18" charset="0"/>
                <a:cs typeface="Lotus Linotype" panose="02000000000000000000" pitchFamily="2" charset="-78"/>
              </a:rPr>
              <a:t>:</a:t>
            </a: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ما الأسس والمعتقدات التي قامت عليها القاديانية إلا مجموع أباطيل تمثل صياغة الخرافة في تبني تصورات وأوهام ما أنزل الله بها من سلطان، ومن جملة هذه الأسس والمعتقدات ما يلي :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Bef>
                <a:spcPts val="1200"/>
              </a:spcBef>
              <a:spcAft>
                <a:spcPts val="0"/>
              </a:spcAft>
            </a:pPr>
            <a:r>
              <a:rPr lang="ar-SA" sz="1800" b="1" dirty="0">
                <a:latin typeface="Calibri" panose="020F0502020204030204" pitchFamily="34" charset="0"/>
                <a:ea typeface="Calibri" panose="020F0502020204030204" pitchFamily="34" charset="0"/>
                <a:cs typeface="Lotus Linotype" panose="02000000000000000000" pitchFamily="2" charset="-78"/>
              </a:rPr>
              <a:t>1 ـ إنكار ختم النبوة بمحمد</a:t>
            </a:r>
            <a:r>
              <a:rPr lang="ar-SA" sz="1800" dirty="0">
                <a:latin typeface="Calibri" panose="020F0502020204030204" pitchFamily="34" charset="0"/>
                <a:ea typeface="Calibri" panose="020F0502020204030204" pitchFamily="34" charset="0"/>
                <a:cs typeface="Lotus Linotype" panose="02000000000000000000" pitchFamily="2" charset="-78"/>
              </a:rPr>
              <a:t> </a:t>
            </a:r>
            <a:r>
              <a:rPr lang="ar-SA" sz="1800" dirty="0">
                <a:latin typeface="Cambria" panose="02040503050406030204" pitchFamily="18" charset="0"/>
                <a:ea typeface="Calibri" panose="020F0502020204030204" pitchFamily="34" charset="0"/>
                <a:cs typeface="ATraditional Arabic" pitchFamily="2" charset="-78"/>
              </a:rPr>
              <a:t> </a:t>
            </a:r>
            <a:r>
              <a:rPr lang="en-US" sz="1800" dirty="0">
                <a:latin typeface="AGA Arabesque" panose="05010101010101010101" pitchFamily="2" charset="2"/>
                <a:ea typeface="Calibri" panose="020F0502020204030204" pitchFamily="34" charset="0"/>
                <a:cs typeface="ATraditional Arabic" pitchFamily="2" charset="-78"/>
              </a:rPr>
              <a:t>r</a:t>
            </a:r>
            <a:r>
              <a:rPr lang="en-US" sz="1800" dirty="0">
                <a:latin typeface="Lotus Linotype" panose="02000000000000000000" pitchFamily="2" charset="-78"/>
                <a:ea typeface="Calibri" panose="020F0502020204030204" pitchFamily="34" charset="0"/>
                <a:cs typeface="Arial" panose="020B0604020202020204" pitchFamily="34" charset="0"/>
              </a:rPr>
              <a:t> </a:t>
            </a:r>
            <a:r>
              <a:rPr lang="ar-SA" sz="1800" dirty="0">
                <a:latin typeface="Lotus Linotype" panose="02000000000000000000" pitchFamily="2" charset="-78"/>
                <a:ea typeface="Calibri" panose="020F0502020204030204" pitchFamily="34" charset="0"/>
                <a:cs typeface="Arial" panose="020B0604020202020204" pitchFamily="34" charset="0"/>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فقد بدأ غلام أحمد نشاطه كداعية إسلامي حتى يلتف حوله الأنصار ثم ادعى أنه مجدد وملهم من الله، </a:t>
            </a:r>
            <a:r>
              <a:rPr lang="ar-SA" sz="1800" dirty="0">
                <a:latin typeface="Calibri" panose="020F0502020204030204" pitchFamily="34" charset="0"/>
                <a:ea typeface="Calibri" panose="020F0502020204030204" pitchFamily="34" charset="0"/>
                <a:cs typeface="Lotus Linotype" panose="02000000000000000000" pitchFamily="2" charset="-78"/>
              </a:rPr>
              <a:t>وقال بأن الإلهام لم ينقطع ولا ينبغي أن ينقطع، وأن الذي يتّبع الرسول يُكرم بالعلم الظاهر والباطن، الذي أُكرم به الرسول أصالة</a:t>
            </a:r>
            <a:r>
              <a:rPr lang="ar-SA" sz="1800" dirty="0">
                <a:latin typeface="ATraditional Arabic" pitchFamily="2" charset="-78"/>
                <a:ea typeface="Calibri" panose="020F0502020204030204" pitchFamily="34" charset="0"/>
                <a:cs typeface="Lotus Linotype" panose="02000000000000000000" pitchFamily="2" charset="-78"/>
              </a:rPr>
              <a:t> </a:t>
            </a:r>
            <a:r>
              <a:rPr lang="ar-SA" sz="1800" dirty="0" smtClean="0">
                <a:latin typeface="ATraditional Arabic" pitchFamily="2" charset="-78"/>
                <a:ea typeface="Calibri" panose="020F0502020204030204" pitchFamily="34" charset="0"/>
                <a:cs typeface="ATraditional Arabic" pitchFamily="2" charset="-78"/>
              </a:rPr>
              <a:t> </a:t>
            </a:r>
            <a:r>
              <a:rPr lang="ar-EG" sz="1800" dirty="0" smtClean="0">
                <a:latin typeface="Calibri" panose="020F0502020204030204" pitchFamily="34" charset="0"/>
                <a:ea typeface="Calibri" panose="020F0502020204030204" pitchFamily="34" charset="0"/>
                <a:cs typeface="Lotus Linotype" panose="02000000000000000000" pitchFamily="2" charset="-78"/>
              </a:rPr>
              <a:t>، </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ثم تدرج خطوة أخرى فادعى أنه المهدي المنتظر والمسيح الموعود، و</a:t>
            </a:r>
            <a:r>
              <a:rPr lang="ar-SA" sz="1800" dirty="0">
                <a:latin typeface="Calibri" panose="020F0502020204030204" pitchFamily="34" charset="0"/>
                <a:ea typeface="Calibri" panose="020F0502020204030204" pitchFamily="34" charset="0"/>
                <a:cs typeface="Lotus Linotype" panose="02000000000000000000" pitchFamily="2" charset="-78"/>
              </a:rPr>
              <a:t>يقول في ذلك: "وهذا عيسى المرتقب، وليس المراد بعيسى وأمه في العبارات الإلهية إلا </a:t>
            </a:r>
            <a:r>
              <a:rPr lang="ar-SA" sz="1800" dirty="0" smtClean="0">
                <a:latin typeface="Calibri" panose="020F0502020204030204" pitchFamily="34" charset="0"/>
                <a:ea typeface="Calibri" panose="020F0502020204030204" pitchFamily="34" charset="0"/>
                <a:cs typeface="Lotus Linotype" panose="02000000000000000000" pitchFamily="2" charset="-78"/>
              </a:rPr>
              <a:t>أنا«</a:t>
            </a:r>
            <a:r>
              <a:rPr lang="ar-SA" sz="1800" dirty="0" smtClean="0">
                <a:latin typeface="ATraditional Arabic" pitchFamily="2" charset="-78"/>
                <a:ea typeface="Calibri" panose="020F0502020204030204" pitchFamily="34" charset="0"/>
                <a:cs typeface="ATraditional Arabic" pitchFamily="2" charset="-78"/>
              </a:rPr>
              <a:t> </a:t>
            </a:r>
            <a:r>
              <a:rPr lang="ar-SA" sz="1800" dirty="0" smtClean="0">
                <a:solidFill>
                  <a:srgbClr val="000000"/>
                </a:solidFill>
                <a:latin typeface="Calibri" panose="020F0502020204030204" pitchFamily="34" charset="0"/>
                <a:ea typeface="Calibri" panose="020F0502020204030204" pitchFamily="34" charset="0"/>
                <a:cs typeface="Lotus Linotype" panose="02000000000000000000" pitchFamily="2" charset="-78"/>
              </a:rPr>
              <a:t>، </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ويقول أيضا : "</a:t>
            </a:r>
            <a:r>
              <a:rPr lang="ar-SA" sz="1800" dirty="0">
                <a:latin typeface="Calibri" panose="020F0502020204030204" pitchFamily="34" charset="0"/>
                <a:ea typeface="Calibri" panose="020F0502020204030204" pitchFamily="34" charset="0"/>
                <a:cs typeface="Lotus Linotype" panose="02000000000000000000" pitchFamily="2" charset="-78"/>
              </a:rPr>
              <a:t>أحلف بالله الذي في قبضته روحي، هو الذي أرسلني، وسماني نبياً وناداني بالمسيح الموعود وأنزل لصدق دعواي بيّنات بلغ عددها ثلاث مائة ألف </a:t>
            </a:r>
            <a:r>
              <a:rPr lang="ar-SA" sz="1800" dirty="0" smtClean="0">
                <a:latin typeface="Calibri" panose="020F0502020204030204" pitchFamily="34" charset="0"/>
                <a:ea typeface="Calibri" panose="020F0502020204030204" pitchFamily="34" charset="0"/>
                <a:cs typeface="Lotus Linotype" panose="02000000000000000000" pitchFamily="2" charset="-78"/>
              </a:rPr>
              <a:t>بيّنة«</a:t>
            </a:r>
            <a:r>
              <a:rPr lang="ar-SA" sz="1800" dirty="0" smtClean="0">
                <a:latin typeface="ATraditional Arabic" pitchFamily="2" charset="-78"/>
                <a:ea typeface="Calibri" panose="020F0502020204030204" pitchFamily="34" charset="0"/>
                <a:cs typeface="ATraditional Arabic" pitchFamily="2" charset="-78"/>
              </a:rPr>
              <a:t> </a:t>
            </a:r>
            <a:r>
              <a:rPr lang="ar-SA" sz="1800" dirty="0" smtClean="0">
                <a:latin typeface="ATraditional Arabic" pitchFamily="2" charset="-78"/>
                <a:ea typeface="Calibri" panose="020F0502020204030204" pitchFamily="34" charset="0"/>
                <a:cs typeface="Lotus Linotype" panose="02000000000000000000" pitchFamily="2" charset="-78"/>
              </a:rPr>
              <a:t> </a:t>
            </a:r>
            <a:r>
              <a:rPr lang="ar-SA" sz="1800" dirty="0" smtClean="0">
                <a:latin typeface="Calibri" panose="020F0502020204030204" pitchFamily="34" charset="0"/>
                <a:ea typeface="Calibri" panose="020F0502020204030204" pitchFamily="34" charset="0"/>
                <a:cs typeface="Lotus Linotype" panose="02000000000000000000" pitchFamily="2" charset="-78"/>
              </a:rPr>
              <a:t> .</a:t>
            </a:r>
          </a:p>
          <a:p>
            <a:pPr marL="0" indent="179705" algn="just">
              <a:lnSpc>
                <a:spcPct val="115000"/>
              </a:lnSpc>
              <a:spcAft>
                <a:spcPts val="0"/>
              </a:spcAft>
            </a:pPr>
            <a:endParaRPr lang="ar-SA" sz="1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xmlns="" val="2773552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446213"/>
            <a:ext cx="9292456" cy="4525963"/>
          </a:xfrm>
        </p:spPr>
        <p:txBody>
          <a:bodyPr/>
          <a:lstStyle/>
          <a:p>
            <a:pPr marL="0" lvl="0" indent="179705" algn="just">
              <a:lnSpc>
                <a:spcPct val="115000"/>
              </a:lnSpc>
              <a:spcAft>
                <a:spcPts val="0"/>
              </a:spcAft>
            </a:pPr>
            <a:r>
              <a:rPr lang="ar-SA" sz="1800" b="1" dirty="0" smtClean="0">
                <a:solidFill>
                  <a:srgbClr val="0000FF"/>
                </a:solidFill>
                <a:latin typeface="Calibri" panose="020F0502020204030204" pitchFamily="34" charset="0"/>
                <a:ea typeface="Calibri" panose="020F0502020204030204" pitchFamily="34" charset="0"/>
                <a:cs typeface="Lotus Linotype" panose="02000000000000000000" pitchFamily="2" charset="-78"/>
              </a:rPr>
              <a:t> </a:t>
            </a:r>
            <a:r>
              <a:rPr lang="ar-SA" sz="1800" dirty="0" smtClean="0">
                <a:solidFill>
                  <a:srgbClr val="000000"/>
                </a:solidFill>
                <a:latin typeface="Calibri" panose="020F0502020204030204" pitchFamily="34" charset="0"/>
                <a:ea typeface="Calibri" panose="020F0502020204030204" pitchFamily="34" charset="0"/>
                <a:cs typeface="Lotus Linotype" panose="02000000000000000000" pitchFamily="2" charset="-78"/>
              </a:rPr>
              <a:t> </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ثم ادعى النبوة </a:t>
            </a:r>
            <a:r>
              <a:rPr lang="ar-SA" sz="1800" dirty="0">
                <a:latin typeface="Calibri" panose="020F0502020204030204" pitchFamily="34" charset="0"/>
                <a:ea typeface="Calibri" panose="020F0502020204030204" pitchFamily="34" charset="0"/>
                <a:cs typeface="Lotus Linotype" panose="02000000000000000000" pitchFamily="2" charset="-78"/>
              </a:rPr>
              <a:t>وأنكر ختمها بالنبي </a:t>
            </a:r>
            <a:r>
              <a:rPr lang="ar-SA" sz="1800" dirty="0">
                <a:latin typeface="Cambria" panose="02040503050406030204" pitchFamily="18" charset="0"/>
                <a:ea typeface="Calibri" panose="020F0502020204030204" pitchFamily="34" charset="0"/>
                <a:cs typeface="ATraditional Arabic" pitchFamily="2" charset="-78"/>
              </a:rPr>
              <a:t> </a:t>
            </a:r>
            <a:r>
              <a:rPr lang="en-US" sz="1800" dirty="0">
                <a:latin typeface="AGA Arabesque" panose="05010101010101010101" pitchFamily="2" charset="2"/>
                <a:ea typeface="Calibri" panose="020F0502020204030204" pitchFamily="34" charset="0"/>
                <a:cs typeface="ATraditional Arabic" pitchFamily="2" charset="-78"/>
              </a:rPr>
              <a:t>r</a:t>
            </a:r>
            <a:r>
              <a:rPr lang="en-US" sz="1800" dirty="0">
                <a:solidFill>
                  <a:srgbClr val="000000"/>
                </a:solidFill>
                <a:latin typeface="Lotus Linotype" panose="02000000000000000000" pitchFamily="2" charset="-78"/>
                <a:ea typeface="Calibri" panose="020F0502020204030204" pitchFamily="34" charset="0"/>
                <a:cs typeface="Arial" panose="020B0604020202020204" pitchFamily="34" charset="0"/>
              </a:rPr>
              <a:t> </a:t>
            </a:r>
            <a:r>
              <a:rPr lang="ar-SA" sz="1800" dirty="0">
                <a:latin typeface="ATraditional Arabic" pitchFamily="2" charset="-78"/>
                <a:ea typeface="Calibri" panose="020F0502020204030204" pitchFamily="34" charset="0"/>
                <a:cs typeface="ATraditional Arabic" pitchFamily="2" charset="-78"/>
              </a:rPr>
              <a:t> , </a:t>
            </a:r>
            <a:r>
              <a:rPr lang="ar-SA" sz="1800" dirty="0">
                <a:latin typeface="Calibri" panose="020F0502020204030204" pitchFamily="34" charset="0"/>
                <a:ea typeface="Calibri" panose="020F0502020204030204" pitchFamily="34" charset="0"/>
                <a:cs typeface="Lotus Linotype" panose="02000000000000000000" pitchFamily="2" charset="-78"/>
              </a:rPr>
              <a:t> </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وزعم أن نبوته أعلى وأرقى من نبوة سيدنا محمد</a:t>
            </a:r>
            <a:r>
              <a:rPr lang="ar-SA" sz="1800" dirty="0">
                <a:latin typeface="Cambria" panose="02040503050406030204" pitchFamily="18" charset="0"/>
                <a:ea typeface="Calibri" panose="020F0502020204030204" pitchFamily="34" charset="0"/>
                <a:cs typeface="ATraditional Arabic" pitchFamily="2" charset="-78"/>
              </a:rPr>
              <a:t> </a:t>
            </a:r>
            <a:r>
              <a:rPr lang="en-US" sz="1800" dirty="0" smtClean="0">
                <a:latin typeface="AGA Arabesque" panose="05010101010101010101" pitchFamily="2" charset="2"/>
                <a:ea typeface="Calibri" panose="020F0502020204030204" pitchFamily="34" charset="0"/>
                <a:cs typeface="ATraditional Arabic" pitchFamily="2" charset="-78"/>
              </a:rPr>
              <a:t>r</a:t>
            </a:r>
            <a:r>
              <a:rPr lang="ar-SA" sz="1800" dirty="0" smtClean="0">
                <a:solidFill>
                  <a:srgbClr val="000000"/>
                </a:solidFill>
                <a:latin typeface="Calibri" panose="020F0502020204030204" pitchFamily="34" charset="0"/>
                <a:ea typeface="Calibri" panose="020F0502020204030204" pitchFamily="34" charset="0"/>
                <a:cs typeface="Lotus Linotype" panose="02000000000000000000" pitchFamily="2" charset="-78"/>
              </a:rPr>
              <a:t>.</a:t>
            </a:r>
          </a:p>
          <a:p>
            <a:pPr marL="0" lvl="0" indent="179705" algn="just">
              <a:lnSpc>
                <a:spcPct val="115000"/>
              </a:lnSpc>
              <a:spcAft>
                <a:spcPts val="0"/>
              </a:spcAft>
            </a:pPr>
            <a:endParaRPr lang="ar-SA" sz="800" dirty="0">
              <a:solidFill>
                <a:srgbClr val="000000"/>
              </a:solidFill>
              <a:latin typeface="Calibri" panose="020F0502020204030204" pitchFamily="34" charset="0"/>
              <a:ea typeface="Calibri" panose="020F0502020204030204" pitchFamily="34" charset="0"/>
              <a:cs typeface="Lotus Linotype" panose="02000000000000000000" pitchFamily="2" charset="-78"/>
            </a:endParaRP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2</a:t>
            </a:r>
            <a:r>
              <a:rPr lang="ar-SA" sz="1800" b="1" dirty="0">
                <a:latin typeface="Calibri" panose="020F0502020204030204" pitchFamily="34" charset="0"/>
                <a:ea typeface="Calibri" panose="020F0502020204030204" pitchFamily="34" charset="0"/>
                <a:cs typeface="Lotus Linotype" panose="02000000000000000000" pitchFamily="2" charset="-78"/>
              </a:rPr>
              <a:t> </a:t>
            </a:r>
            <a:r>
              <a:rPr lang="ar-SA" sz="1800" dirty="0">
                <a:latin typeface="Calibri" panose="020F0502020204030204" pitchFamily="34" charset="0"/>
                <a:ea typeface="Calibri" panose="020F0502020204030204" pitchFamily="34" charset="0"/>
                <a:cs typeface="Lotus Linotype" panose="02000000000000000000" pitchFamily="2" charset="-78"/>
              </a:rPr>
              <a:t>ـ</a:t>
            </a:r>
            <a:r>
              <a:rPr lang="ar-SA" sz="1800" b="1" dirty="0">
                <a:latin typeface="Calibri" panose="020F0502020204030204" pitchFamily="34" charset="0"/>
                <a:ea typeface="Calibri" panose="020F0502020204030204" pitchFamily="34" charset="0"/>
                <a:cs typeface="Lotus Linotype" panose="02000000000000000000" pitchFamily="2" charset="-78"/>
              </a:rPr>
              <a:t> القول بالتناسخ والحلول لأرواح الأنبياء،</a:t>
            </a:r>
            <a:r>
              <a:rPr lang="ar-SA" sz="1800" dirty="0">
                <a:latin typeface="Calibri" panose="020F0502020204030204" pitchFamily="34" charset="0"/>
                <a:ea typeface="Calibri" panose="020F0502020204030204" pitchFamily="34" charset="0"/>
                <a:cs typeface="Lotus Linotype" panose="02000000000000000000" pitchFamily="2" charset="-78"/>
              </a:rPr>
              <a:t> وذلك ليثبت نبوته، وكذا القول بتشبيه الله بالبشر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 3 ـ </a:t>
            </a:r>
            <a:r>
              <a:rPr lang="ar-SA" sz="1800" b="1" dirty="0">
                <a:latin typeface="Calibri" panose="020F0502020204030204" pitchFamily="34" charset="0"/>
                <a:ea typeface="Calibri" panose="020F0502020204030204" pitchFamily="34" charset="0"/>
                <a:cs typeface="Lotus Linotype" panose="02000000000000000000" pitchFamily="2" charset="-78"/>
              </a:rPr>
              <a:t>يعتقد </a:t>
            </a:r>
            <a:r>
              <a:rPr lang="ar-SA" sz="1800" b="1" dirty="0" err="1">
                <a:latin typeface="Calibri" panose="020F0502020204030204" pitchFamily="34" charset="0"/>
                <a:ea typeface="Calibri" panose="020F0502020204030204" pitchFamily="34" charset="0"/>
                <a:cs typeface="Lotus Linotype" panose="02000000000000000000" pitchFamily="2" charset="-78"/>
              </a:rPr>
              <a:t>القاديانيون</a:t>
            </a:r>
            <a:r>
              <a:rPr lang="ar-SA" sz="1800" b="1" dirty="0">
                <a:latin typeface="Calibri" panose="020F0502020204030204" pitchFamily="34" charset="0"/>
                <a:ea typeface="Calibri" panose="020F0502020204030204" pitchFamily="34" charset="0"/>
                <a:cs typeface="Lotus Linotype" panose="02000000000000000000" pitchFamily="2" charset="-78"/>
              </a:rPr>
              <a:t> أن الله يصوم ويصلي وينام ويصحو</a:t>
            </a:r>
            <a:r>
              <a:rPr lang="ar-SA" sz="1800" dirty="0">
                <a:latin typeface="Calibri" panose="020F0502020204030204" pitchFamily="34" charset="0"/>
                <a:ea typeface="Calibri" panose="020F0502020204030204" pitchFamily="34" charset="0"/>
                <a:cs typeface="Lotus Linotype" panose="02000000000000000000" pitchFamily="2" charset="-78"/>
              </a:rPr>
              <a:t>، تعالى الله عما يقولون علواً كبيراً، ومن ذلك ما قاله </a:t>
            </a:r>
            <a:r>
              <a:rPr lang="ar-SA" sz="1800" dirty="0" err="1">
                <a:latin typeface="Calibri" panose="020F0502020204030204" pitchFamily="34" charset="0"/>
                <a:ea typeface="Calibri" panose="020F0502020204030204" pitchFamily="34" charset="0"/>
                <a:cs typeface="Lotus Linotype" panose="02000000000000000000" pitchFamily="2" charset="-78"/>
              </a:rPr>
              <a:t>القادياني</a:t>
            </a:r>
            <a:r>
              <a:rPr lang="ar-SA" sz="1800" dirty="0">
                <a:latin typeface="Calibri" panose="020F0502020204030204" pitchFamily="34" charset="0"/>
                <a:ea typeface="Calibri" panose="020F0502020204030204" pitchFamily="34" charset="0"/>
                <a:cs typeface="Lotus Linotype" panose="02000000000000000000" pitchFamily="2" charset="-78"/>
              </a:rPr>
              <a:t> في كتابه (البشرى)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"وقال لي الله : إني أصلى وأصوم وأصحو وأنام" (تعالى الله عن ذلك علواً كبيراً) </a:t>
            </a:r>
            <a:r>
              <a:rPr lang="ar-SA" sz="1800" dirty="0" smtClean="0">
                <a:latin typeface="Calibri" panose="020F0502020204030204" pitchFamily="34" charset="0"/>
                <a:ea typeface="Calibri" panose="020F0502020204030204" pitchFamily="34" charset="0"/>
                <a:cs typeface="Lotus Linotype" panose="02000000000000000000" pitchFamily="2" charset="-78"/>
              </a:rPr>
              <a:t>.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0" indent="180340"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4 </a:t>
            </a:r>
            <a:r>
              <a:rPr lang="ar-SA" sz="1800" b="1" dirty="0">
                <a:latin typeface="Calibri" panose="020F0502020204030204" pitchFamily="34" charset="0"/>
                <a:ea typeface="Calibri" panose="020F0502020204030204" pitchFamily="34" charset="0"/>
                <a:cs typeface="Lotus Linotype" panose="02000000000000000000" pitchFamily="2" charset="-78"/>
              </a:rPr>
              <a:t>ـ يعتقدون أن </a:t>
            </a:r>
            <a:r>
              <a:rPr lang="ar-SA" sz="1800" b="1" dirty="0" err="1">
                <a:latin typeface="Calibri" panose="020F0502020204030204" pitchFamily="34" charset="0"/>
                <a:ea typeface="Calibri" panose="020F0502020204030204" pitchFamily="34" charset="0"/>
                <a:cs typeface="Lotus Linotype" panose="02000000000000000000" pitchFamily="2" charset="-78"/>
              </a:rPr>
              <a:t>قاديان</a:t>
            </a:r>
            <a:r>
              <a:rPr lang="ar-SA" sz="1800" b="1" dirty="0">
                <a:latin typeface="Calibri" panose="020F0502020204030204" pitchFamily="34" charset="0"/>
                <a:ea typeface="Calibri" panose="020F0502020204030204" pitchFamily="34" charset="0"/>
                <a:cs typeface="Lotus Linotype" panose="02000000000000000000" pitchFamily="2" charset="-78"/>
              </a:rPr>
              <a:t> كالمدينة المنورة ومكة المكرمة بل وأفضل </a:t>
            </a:r>
            <a:r>
              <a:rPr lang="ar-SA" sz="1800" b="1" dirty="0" smtClean="0">
                <a:latin typeface="Calibri" panose="020F0502020204030204" pitchFamily="34" charset="0"/>
                <a:ea typeface="Calibri" panose="020F0502020204030204" pitchFamily="34" charset="0"/>
                <a:cs typeface="Lotus Linotype" panose="02000000000000000000" pitchFamily="2" charset="-78"/>
              </a:rPr>
              <a:t>منهما</a:t>
            </a:r>
            <a:r>
              <a:rPr lang="ar-SA" sz="1800" dirty="0" smtClean="0">
                <a:latin typeface="Calibri" panose="020F0502020204030204" pitchFamily="34" charset="0"/>
                <a:ea typeface="Calibri" panose="020F0502020204030204" pitchFamily="34" charset="0"/>
                <a:cs typeface="Lotus Linotype" panose="02000000000000000000" pitchFamily="2" charset="-78"/>
              </a:rPr>
              <a:t> </a:t>
            </a:r>
            <a:r>
              <a:rPr lang="ar-SA" sz="1800" dirty="0">
                <a:latin typeface="Calibri" panose="020F0502020204030204" pitchFamily="34" charset="0"/>
                <a:ea typeface="Calibri" panose="020F0502020204030204" pitchFamily="34" charset="0"/>
                <a:cs typeface="Lotus Linotype" panose="02000000000000000000" pitchFamily="2" charset="-78"/>
              </a:rPr>
              <a:t>وأرضها حرم وهي قبلتهم وإليها حجهم.</a:t>
            </a:r>
            <a:endParaRPr lang="en-US" sz="1400" dirty="0">
              <a:latin typeface="Calibri" panose="020F0502020204030204" pitchFamily="34" charset="0"/>
              <a:ea typeface="Calibri" panose="020F0502020204030204" pitchFamily="34" charset="0"/>
              <a:cs typeface="Arial" panose="020B0604020202020204" pitchFamily="34" charset="0"/>
            </a:endParaRPr>
          </a:p>
          <a:p>
            <a:pPr marL="0" indent="180340"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5 ـ ومن شدة احتلال عقل </a:t>
            </a:r>
            <a:r>
              <a:rPr lang="ar-SA" sz="1800" dirty="0" err="1">
                <a:latin typeface="Calibri" panose="020F0502020204030204" pitchFamily="34" charset="0"/>
                <a:ea typeface="Calibri" panose="020F0502020204030204" pitchFamily="34" charset="0"/>
                <a:cs typeface="Lotus Linotype" panose="02000000000000000000" pitchFamily="2" charset="-78"/>
              </a:rPr>
              <a:t>القادياني</a:t>
            </a:r>
            <a:r>
              <a:rPr lang="ar-SA" sz="1800" dirty="0">
                <a:latin typeface="Calibri" panose="020F0502020204030204" pitchFamily="34" charset="0"/>
                <a:ea typeface="Calibri" panose="020F0502020204030204" pitchFamily="34" charset="0"/>
                <a:cs typeface="Lotus Linotype" panose="02000000000000000000" pitchFamily="2" charset="-78"/>
              </a:rPr>
              <a:t> من قبل الانجليز وانقياده لهم، راح يزعم أن </a:t>
            </a:r>
            <a:r>
              <a:rPr lang="ar-SA" sz="1800" b="1" dirty="0">
                <a:latin typeface="Calibri" panose="020F0502020204030204" pitchFamily="34" charset="0"/>
                <a:ea typeface="Calibri" panose="020F0502020204030204" pitchFamily="34" charset="0"/>
                <a:cs typeface="Lotus Linotype" panose="02000000000000000000" pitchFamily="2" charset="-78"/>
              </a:rPr>
              <a:t>إلهه  انجليزي</a:t>
            </a:r>
            <a:r>
              <a:rPr lang="ar-SA" sz="1800" dirty="0">
                <a:latin typeface="Calibri" panose="020F0502020204030204" pitchFamily="34" charset="0"/>
                <a:ea typeface="Calibri" panose="020F0502020204030204" pitchFamily="34" charset="0"/>
                <a:cs typeface="Lotus Linotype" panose="02000000000000000000" pitchFamily="2" charset="-78"/>
              </a:rPr>
              <a:t>؛ لأنه يخاطبه بالإنجليزية، وأن الذي يأتيه بالوحي هو رجل في صورة شاب انجليزي، بل ويوحى إليه بالإنجليزية أحياناً </a:t>
            </a:r>
            <a:r>
              <a:rPr lang="ar-SA" sz="1800" dirty="0" smtClean="0">
                <a:latin typeface="Calibri" panose="020F0502020204030204" pitchFamily="34" charset="0"/>
                <a:ea typeface="Calibri" panose="020F0502020204030204" pitchFamily="34" charset="0"/>
                <a:cs typeface="Lotus Linotype" panose="02000000000000000000" pitchFamily="2" charset="-78"/>
              </a:rPr>
              <a:t>أخرى</a:t>
            </a:r>
            <a:r>
              <a:rPr lang="ar-SA" sz="1600" dirty="0" smtClean="0">
                <a:latin typeface="ATraditional Arabic" pitchFamily="2" charset="-78"/>
                <a:ea typeface="Calibri" panose="020F0502020204030204" pitchFamily="34" charset="0"/>
                <a:cs typeface="ATraditional Arabic" pitchFamily="2" charset="-78"/>
              </a:rPr>
              <a:t> </a:t>
            </a:r>
            <a:r>
              <a:rPr lang="ar-SA" sz="1800" dirty="0" smtClean="0">
                <a:latin typeface="Calibri" panose="020F0502020204030204" pitchFamily="34" charset="0"/>
                <a:ea typeface="Calibri" panose="020F0502020204030204" pitchFamily="34" charset="0"/>
                <a:cs typeface="Lotus Linotype" panose="020000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6 ـ يقولون </a:t>
            </a:r>
            <a:r>
              <a:rPr lang="ar-SA" sz="1800" b="1" dirty="0">
                <a:latin typeface="Calibri" panose="020F0502020204030204" pitchFamily="34" charset="0"/>
                <a:ea typeface="Calibri" panose="020F0502020204030204" pitchFamily="34" charset="0"/>
                <a:cs typeface="Lotus Linotype" panose="02000000000000000000" pitchFamily="2" charset="-78"/>
              </a:rPr>
              <a:t>لا قرآن إلا الذي قدمه المسيح الموعود (الغلام)</a:t>
            </a:r>
            <a:r>
              <a:rPr lang="ar-SA" sz="1800" dirty="0">
                <a:latin typeface="Calibri" panose="020F0502020204030204" pitchFamily="34" charset="0"/>
                <a:ea typeface="Calibri" panose="020F0502020204030204" pitchFamily="34" charset="0"/>
                <a:cs typeface="Lotus Linotype" panose="02000000000000000000" pitchFamily="2" charset="-78"/>
              </a:rPr>
              <a:t>، ولا حديث إلا ما يكون في ضوء تعليماته، ولا نبي إلا تحت سيادة غلام أحمد.</a:t>
            </a:r>
            <a:endParaRPr lang="en-US" sz="14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7 ـ</a:t>
            </a:r>
            <a:r>
              <a:rPr lang="ar-SA" sz="1800" b="1" dirty="0">
                <a:solidFill>
                  <a:srgbClr val="000000"/>
                </a:solidFill>
                <a:latin typeface="Calibri" panose="020F0502020204030204" pitchFamily="34" charset="0"/>
                <a:ea typeface="Calibri" panose="020F0502020204030204" pitchFamily="34" charset="0"/>
                <a:cs typeface="Lotus Linotype" panose="02000000000000000000" pitchFamily="2" charset="-78"/>
              </a:rPr>
              <a:t> </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يعتقدون </a:t>
            </a:r>
            <a:r>
              <a:rPr lang="ar-SA" sz="1800" b="1" dirty="0">
                <a:solidFill>
                  <a:srgbClr val="000000"/>
                </a:solidFill>
                <a:latin typeface="Calibri" panose="020F0502020204030204" pitchFamily="34" charset="0"/>
                <a:ea typeface="Calibri" panose="020F0502020204030204" pitchFamily="34" charset="0"/>
                <a:cs typeface="Lotus Linotype" panose="02000000000000000000" pitchFamily="2" charset="-78"/>
              </a:rPr>
              <a:t>أن جبريل </a:t>
            </a:r>
            <a:r>
              <a:rPr lang="ar-SA" sz="1800" dirty="0">
                <a:solidFill>
                  <a:srgbClr val="000000"/>
                </a:solidFill>
                <a:latin typeface="Sakkal Majalla" panose="02000000000000000000" pitchFamily="2" charset="-78"/>
                <a:ea typeface="Calibri" panose="020F0502020204030204" pitchFamily="34" charset="0"/>
                <a:cs typeface="ATraditional Arabic" pitchFamily="2" charset="-78"/>
              </a:rPr>
              <a:t>’</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a:t>
            </a:r>
            <a:r>
              <a:rPr lang="ar-SA" sz="1800" b="1" dirty="0">
                <a:solidFill>
                  <a:srgbClr val="000000"/>
                </a:solidFill>
                <a:latin typeface="Calibri" panose="020F0502020204030204" pitchFamily="34" charset="0"/>
                <a:ea typeface="Calibri" panose="020F0502020204030204" pitchFamily="34" charset="0"/>
                <a:cs typeface="Lotus Linotype" panose="02000000000000000000" pitchFamily="2" charset="-78"/>
              </a:rPr>
              <a:t>كان ينزل على غلام أحمد</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وأنه كان يوحى إليه، وأن </a:t>
            </a:r>
            <a:r>
              <a:rPr lang="ar-SA" sz="1800" dirty="0" err="1">
                <a:solidFill>
                  <a:srgbClr val="000000"/>
                </a:solidFill>
                <a:latin typeface="Calibri" panose="020F0502020204030204" pitchFamily="34" charset="0"/>
                <a:ea typeface="Calibri" panose="020F0502020204030204" pitchFamily="34" charset="0"/>
                <a:cs typeface="Lotus Linotype" panose="02000000000000000000" pitchFamily="2" charset="-78"/>
              </a:rPr>
              <a:t>إلهاماته</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كالقرآن</a:t>
            </a:r>
            <a:r>
              <a:rPr lang="ar-SA" sz="1800" dirty="0" smtClean="0">
                <a:solidFill>
                  <a:srgbClr val="000000"/>
                </a:solidFill>
                <a:latin typeface="Calibri" panose="020F0502020204030204" pitchFamily="34" charset="0"/>
                <a:ea typeface="Calibri" panose="020F0502020204030204" pitchFamily="34" charset="0"/>
                <a:cs typeface="Lotus Linotype" panose="02000000000000000000" pitchFamily="2" charset="-78"/>
              </a:rPr>
              <a:t>.</a:t>
            </a:r>
          </a:p>
          <a:p>
            <a:pPr marL="0" lv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8 ـ يعتقدون </a:t>
            </a:r>
            <a:r>
              <a:rPr lang="ar-SA" sz="1800" b="1" dirty="0">
                <a:latin typeface="Calibri" panose="020F0502020204030204" pitchFamily="34" charset="0"/>
                <a:ea typeface="Calibri" panose="020F0502020204030204" pitchFamily="34" charset="0"/>
                <a:cs typeface="Lotus Linotype" panose="02000000000000000000" pitchFamily="2" charset="-78"/>
              </a:rPr>
              <a:t>أن كتابهم منزل واسمه (الكتاب المبين)</a:t>
            </a:r>
            <a:r>
              <a:rPr lang="ar-SA" sz="1800" dirty="0">
                <a:latin typeface="Calibri" panose="020F0502020204030204" pitchFamily="34" charset="0"/>
                <a:ea typeface="Calibri" panose="020F0502020204030204" pitchFamily="34" charset="0"/>
                <a:cs typeface="Lotus Linotype" panose="02000000000000000000" pitchFamily="2" charset="-78"/>
              </a:rPr>
              <a:t> وهو غير القرآن الكريم.</a:t>
            </a:r>
            <a:endParaRPr lang="en-US" sz="1400" dirty="0">
              <a:latin typeface="Calibri" panose="020F0502020204030204" pitchFamily="34" charset="0"/>
              <a:ea typeface="Calibri" panose="020F0502020204030204" pitchFamily="34" charset="0"/>
              <a:cs typeface="Arial" panose="020B0604020202020204" pitchFamily="34" charset="0"/>
            </a:endParaRPr>
          </a:p>
          <a:p>
            <a:pPr marL="0" lv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9 ـ  يعتقدون </a:t>
            </a:r>
            <a:r>
              <a:rPr lang="ar-SA" sz="1800" b="1" dirty="0">
                <a:latin typeface="Calibri" panose="020F0502020204030204" pitchFamily="34" charset="0"/>
                <a:ea typeface="Calibri" panose="020F0502020204030204" pitchFamily="34" charset="0"/>
                <a:cs typeface="Lotus Linotype" panose="02000000000000000000" pitchFamily="2" charset="-78"/>
              </a:rPr>
              <a:t>أنهم أصحاب دين جديد </a:t>
            </a:r>
            <a:r>
              <a:rPr lang="ar-SA" sz="1800" dirty="0">
                <a:latin typeface="Calibri" panose="020F0502020204030204" pitchFamily="34" charset="0"/>
                <a:ea typeface="Calibri" panose="020F0502020204030204" pitchFamily="34" charset="0"/>
                <a:cs typeface="Lotus Linotype" panose="02000000000000000000" pitchFamily="2" charset="-78"/>
              </a:rPr>
              <a:t>مستقل وشريعة مستقلة وأن رفاق الغلام كالصحابة</a:t>
            </a:r>
            <a:r>
              <a:rPr lang="ar-SA" sz="1800" dirty="0" smtClean="0">
                <a:latin typeface="Calibri" panose="020F0502020204030204" pitchFamily="34" charset="0"/>
                <a:ea typeface="Calibri" panose="020F0502020204030204" pitchFamily="34" charset="0"/>
                <a:cs typeface="Lotus Linotype" panose="02000000000000000000" pitchFamily="2" charset="-78"/>
              </a:rPr>
              <a:t>.</a:t>
            </a: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xmlns="" val="3852754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0" lvl="0" indent="179705" algn="just">
              <a:lnSpc>
                <a:spcPct val="115000"/>
              </a:lnSpc>
              <a:spcAft>
                <a:spcPts val="0"/>
              </a:spcAft>
            </a:pPr>
            <a:r>
              <a:rPr lang="ar-SA" sz="1800" dirty="0" smtClean="0">
                <a:latin typeface="Calibri" panose="020F0502020204030204" pitchFamily="34" charset="0"/>
                <a:ea typeface="Calibri" panose="020F0502020204030204" pitchFamily="34" charset="0"/>
                <a:cs typeface="Lotus Linotype" panose="02000000000000000000" pitchFamily="2" charset="-78"/>
              </a:rPr>
              <a:t>11 </a:t>
            </a:r>
            <a:r>
              <a:rPr lang="ar-SA" sz="1800" dirty="0">
                <a:latin typeface="Calibri" panose="020F0502020204030204" pitchFamily="34" charset="0"/>
                <a:ea typeface="Calibri" panose="020F0502020204030204" pitchFamily="34" charset="0"/>
                <a:cs typeface="Lotus Linotype" panose="02000000000000000000" pitchFamily="2" charset="-78"/>
              </a:rPr>
              <a:t>ـ  </a:t>
            </a:r>
            <a:r>
              <a:rPr lang="ar-SA" sz="1800" b="1" dirty="0">
                <a:latin typeface="Calibri" panose="020F0502020204030204" pitchFamily="34" charset="0"/>
                <a:ea typeface="Calibri" panose="020F0502020204030204" pitchFamily="34" charset="0"/>
                <a:cs typeface="Lotus Linotype" panose="02000000000000000000" pitchFamily="2" charset="-78"/>
              </a:rPr>
              <a:t>نادوا بإلغاء فريضة الجهاد </a:t>
            </a:r>
            <a:r>
              <a:rPr lang="ar-SA" sz="1800" dirty="0">
                <a:latin typeface="Calibri" panose="020F0502020204030204" pitchFamily="34" charset="0"/>
                <a:ea typeface="Calibri" panose="020F0502020204030204" pitchFamily="34" charset="0"/>
                <a:cs typeface="Lotus Linotype" panose="02000000000000000000" pitchFamily="2" charset="-78"/>
              </a:rPr>
              <a:t>كما طالبوا بالطاعة العمياء للحكومة الإنجليزية لأنها حسب زعمهم ولي الأمر بنص القرآن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lv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12 ـ </a:t>
            </a:r>
            <a:r>
              <a:rPr lang="ar-SA" sz="1800" b="1" dirty="0">
                <a:latin typeface="Calibri" panose="020F0502020204030204" pitchFamily="34" charset="0"/>
                <a:ea typeface="Calibri" panose="020F0502020204030204" pitchFamily="34" charset="0"/>
                <a:cs typeface="Lotus Linotype" panose="02000000000000000000" pitchFamily="2" charset="-78"/>
              </a:rPr>
              <a:t>كل مسلم عندهم كافر حتى يدخل القاديانية</a:t>
            </a:r>
            <a:r>
              <a:rPr lang="ar-SA" sz="1800" dirty="0">
                <a:latin typeface="Calibri" panose="020F0502020204030204" pitchFamily="34" charset="0"/>
                <a:ea typeface="Calibri" panose="020F0502020204030204" pitchFamily="34" charset="0"/>
                <a:cs typeface="Lotus Linotype" panose="02000000000000000000" pitchFamily="2" charset="-78"/>
              </a:rPr>
              <a:t>، كما أن من تزوج أو زوج من غير </a:t>
            </a:r>
            <a:r>
              <a:rPr lang="ar-SA" sz="1800" dirty="0" err="1">
                <a:latin typeface="Calibri" panose="020F0502020204030204" pitchFamily="34" charset="0"/>
                <a:ea typeface="Calibri" panose="020F0502020204030204" pitchFamily="34" charset="0"/>
                <a:cs typeface="Lotus Linotype" panose="02000000000000000000" pitchFamily="2" charset="-78"/>
              </a:rPr>
              <a:t>القاديانيين</a:t>
            </a:r>
            <a:r>
              <a:rPr lang="ar-SA" sz="1800" dirty="0">
                <a:latin typeface="Calibri" panose="020F0502020204030204" pitchFamily="34" charset="0"/>
                <a:ea typeface="Calibri" panose="020F0502020204030204" pitchFamily="34" charset="0"/>
                <a:cs typeface="Lotus Linotype" panose="02000000000000000000" pitchFamily="2" charset="-78"/>
              </a:rPr>
              <a:t> فهو كافر أيضا.</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lvl="0" algn="just">
              <a:spcAft>
                <a:spcPts val="0"/>
              </a:spcAft>
            </a:pPr>
            <a:r>
              <a:rPr lang="ar-SA" sz="1800" dirty="0">
                <a:ea typeface="Calibri" panose="020F0502020204030204" pitchFamily="34" charset="0"/>
                <a:cs typeface="Lotus Linotype" panose="02000000000000000000" pitchFamily="2" charset="-78"/>
              </a:rPr>
              <a:t>13 ـ </a:t>
            </a:r>
            <a:r>
              <a:rPr lang="ar-SA" sz="1800" b="1" dirty="0">
                <a:ea typeface="Calibri" panose="020F0502020204030204" pitchFamily="34" charset="0"/>
                <a:cs typeface="Lotus Linotype" panose="02000000000000000000" pitchFamily="2" charset="-78"/>
              </a:rPr>
              <a:t>يبيحون الخمر والأفيون والمخدرات </a:t>
            </a:r>
            <a:r>
              <a:rPr lang="ar-SA" sz="1800" b="1" dirty="0" smtClean="0">
                <a:ea typeface="Calibri" panose="020F0502020204030204" pitchFamily="34" charset="0"/>
                <a:cs typeface="Lotus Linotype" panose="02000000000000000000" pitchFamily="2" charset="-78"/>
              </a:rPr>
              <a:t>والمسكرات .</a:t>
            </a:r>
          </a:p>
          <a:p>
            <a:pPr marL="0" lvl="0" algn="just">
              <a:spcAft>
                <a:spcPts val="0"/>
              </a:spcAft>
            </a:pPr>
            <a:endParaRPr lang="ar-SA" sz="800" b="1" dirty="0">
              <a:cs typeface="Lotus Linotype" panose="02000000000000000000" pitchFamily="2" charset="-78"/>
            </a:endParaRPr>
          </a:p>
          <a:p>
            <a:pPr marL="0" algn="just">
              <a:spcBef>
                <a:spcPts val="1000"/>
              </a:spcBef>
              <a:spcAft>
                <a:spcPts val="0"/>
              </a:spcAft>
            </a:pPr>
            <a:r>
              <a:rPr lang="ar-SA" sz="1800" b="1" dirty="0">
                <a:latin typeface="Al-Mateen" panose="02060803050605020204" pitchFamily="18" charset="-78"/>
                <a:ea typeface="Times New Roman" panose="02020603050405020304" pitchFamily="18" charset="0"/>
                <a:cs typeface="Al-Mateen" panose="02060803050605020204" pitchFamily="18" charset="-78"/>
              </a:rPr>
              <a:t>أثر القاديانية في الواقع المعاصر وأنشطتها </a:t>
            </a:r>
            <a:r>
              <a:rPr lang="en-US" sz="1800" b="1" dirty="0">
                <a:latin typeface="Al-Mateen" panose="02060803050605020204" pitchFamily="18" charset="-78"/>
                <a:ea typeface="Times New Roman" panose="02020603050405020304" pitchFamily="18" charset="0"/>
                <a:cs typeface="Al-Mateen" panose="02060803050605020204" pitchFamily="18" charset="-78"/>
              </a:rPr>
              <a:t>:</a:t>
            </a: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اتخذت القاديانية آليات وأنشطة متنوعة، ( ثقافية وتعليمية وسياسية وطبية وعسكرية )، وكان لها أثر في نشر آرائها ورواج صيتها، ومن أهم هذه الأنشطة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1- إنشاء مدينة لهم باسم (ربوة) وهذه المدينة خاصة بهم، لهم فيها نظام بوليسي خاص، ومحاكم خاصة ومدارس وكليات ومستشفيات خاصة، ولا يستطيع أحد من المسلمين أن يشتري فيها أرضاً، أو يستأجر فيها داراً، وكل الوظائف فيها لا يشغلها إلا </a:t>
            </a:r>
            <a:r>
              <a:rPr lang="ar-SA" sz="1800" dirty="0" err="1">
                <a:latin typeface="Calibri" panose="020F0502020204030204" pitchFamily="34" charset="0"/>
                <a:ea typeface="Calibri" panose="020F0502020204030204" pitchFamily="34" charset="0"/>
                <a:cs typeface="Lotus Linotype" panose="02000000000000000000" pitchFamily="2" charset="-78"/>
              </a:rPr>
              <a:t>القاديانيون</a:t>
            </a:r>
            <a:r>
              <a:rPr lang="ar-SA" sz="1800" dirty="0">
                <a:latin typeface="Calibri" panose="020F0502020204030204" pitchFamily="34" charset="0"/>
                <a:ea typeface="Calibri" panose="020F0502020204030204" pitchFamily="34" charset="0"/>
                <a:cs typeface="Lotus Linotype" panose="02000000000000000000" pitchFamily="2" charset="-78"/>
              </a:rPr>
              <a:t>، أقاموا فيها سكرتارية فخمة مجهزة بأحدث الآلات، ومنها ينشرون التضليل </a:t>
            </a:r>
            <a:r>
              <a:rPr lang="ar-SA" sz="1800" dirty="0" err="1">
                <a:latin typeface="Calibri" panose="020F0502020204030204" pitchFamily="34" charset="0"/>
                <a:ea typeface="Calibri" panose="020F0502020204030204" pitchFamily="34" charset="0"/>
                <a:cs typeface="Lotus Linotype" panose="02000000000000000000" pitchFamily="2" charset="-78"/>
              </a:rPr>
              <a:t>القادياني</a:t>
            </a:r>
            <a:r>
              <a:rPr lang="ar-SA" sz="1800" dirty="0">
                <a:latin typeface="Calibri" panose="020F0502020204030204" pitchFamily="34" charset="0"/>
                <a:ea typeface="Calibri" panose="020F0502020204030204" pitchFamily="34" charset="0"/>
                <a:cs typeface="Lotus Linotype" panose="02000000000000000000" pitchFamily="2" charset="-78"/>
              </a:rPr>
              <a:t>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2- شغل المناصب الهامة في الجيش وفي الإدارة المدنية وفي السفارات الباكستانية </a:t>
            </a:r>
            <a:r>
              <a:rPr lang="ar-SA" sz="1800" dirty="0" err="1">
                <a:latin typeface="Calibri" panose="020F0502020204030204" pitchFamily="34" charset="0"/>
                <a:ea typeface="Calibri" panose="020F0502020204030204" pitchFamily="34" charset="0"/>
                <a:cs typeface="Lotus Linotype" panose="02000000000000000000" pitchFamily="2" charset="-78"/>
              </a:rPr>
              <a:t>بالقاديانيين</a:t>
            </a:r>
            <a:r>
              <a:rPr lang="ar-SA" sz="1800" dirty="0">
                <a:latin typeface="Calibri" panose="020F0502020204030204" pitchFamily="34" charset="0"/>
                <a:ea typeface="Calibri" panose="020F0502020204030204" pitchFamily="34" charset="0"/>
                <a:cs typeface="Lotus Linotype" panose="02000000000000000000" pitchFamily="2" charset="-78"/>
              </a:rPr>
              <a:t> . وكان ذلك بتأثير السير (ظفر الله خان</a:t>
            </a:r>
            <a:r>
              <a:rPr lang="ar-SA" sz="1800" dirty="0" smtClean="0">
                <a:latin typeface="Calibri" panose="020F0502020204030204" pitchFamily="34" charset="0"/>
                <a:ea typeface="Calibri" panose="020F0502020204030204" pitchFamily="34" charset="0"/>
                <a:cs typeface="Lotus Linotype" panose="02000000000000000000" pitchFamily="2" charset="-78"/>
              </a:rPr>
              <a:t>).</a:t>
            </a: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xmlns="" val="2254849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0" lvl="0" indent="179705" algn="just">
              <a:lnSpc>
                <a:spcPct val="115000"/>
              </a:lnSpc>
              <a:spcAft>
                <a:spcPts val="0"/>
              </a:spcAft>
            </a:pPr>
            <a:r>
              <a:rPr lang="ar-SA" sz="1800" dirty="0" smtClean="0">
                <a:latin typeface="Calibri" panose="020F0502020204030204" pitchFamily="34" charset="0"/>
                <a:ea typeface="Calibri" panose="020F0502020204030204" pitchFamily="34" charset="0"/>
                <a:cs typeface="Lotus Linotype" panose="02000000000000000000" pitchFamily="2" charset="-78"/>
              </a:rPr>
              <a:t>3- </a:t>
            </a:r>
            <a:r>
              <a:rPr lang="ar-SA" sz="1800" dirty="0">
                <a:latin typeface="Calibri" panose="020F0502020204030204" pitchFamily="34" charset="0"/>
                <a:ea typeface="Calibri" panose="020F0502020204030204" pitchFamily="34" charset="0"/>
                <a:cs typeface="Lotus Linotype" panose="02000000000000000000" pitchFamily="2" charset="-78"/>
              </a:rPr>
              <a:t>إنشاء المدارس والكليات والمستشفيات على مستوى عالٍ، واستدراج المسلمين عن طريقها إلى القاديانية، على مثل ما تقوم به البعثات التبشيرية المسيحية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lv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4- تقديم المنح الدراسية والمساعدات المالية المشروطة باعتناق القاديانية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lv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5- استغلال الوظائف والمناصب الحكومة استغلالاً غير مشروع، وذلك بربط التعيين والترقيات بأن يعتنق طالب ذلك نحلتهم </a:t>
            </a:r>
            <a:r>
              <a:rPr lang="ar-SA" sz="1800" dirty="0" smtClean="0">
                <a:latin typeface="Calibri" panose="020F0502020204030204" pitchFamily="34" charset="0"/>
                <a:ea typeface="Calibri" panose="020F0502020204030204" pitchFamily="34" charset="0"/>
                <a:cs typeface="Lotus Linotype" panose="02000000000000000000" pitchFamily="2" charset="-78"/>
              </a:rPr>
              <a:t>.</a:t>
            </a:r>
          </a:p>
          <a:p>
            <a:pPr marL="0" indent="179705" algn="just">
              <a:lnSpc>
                <a:spcPct val="115000"/>
              </a:lnSpc>
              <a:spcAft>
                <a:spcPts val="0"/>
              </a:spcAft>
            </a:pPr>
            <a:r>
              <a:rPr lang="ar-SA" sz="1800" dirty="0" smtClean="0">
                <a:latin typeface="Calibri" panose="020F0502020204030204" pitchFamily="34" charset="0"/>
                <a:ea typeface="Calibri" panose="020F0502020204030204" pitchFamily="34" charset="0"/>
                <a:cs typeface="Lotus Linotype" panose="02000000000000000000" pitchFamily="2" charset="-78"/>
              </a:rPr>
              <a:t>6- </a:t>
            </a:r>
            <a:r>
              <a:rPr lang="ar-SA" sz="1800" dirty="0">
                <a:latin typeface="Calibri" panose="020F0502020204030204" pitchFamily="34" charset="0"/>
                <a:ea typeface="Calibri" panose="020F0502020204030204" pitchFamily="34" charset="0"/>
                <a:cs typeface="Lotus Linotype" panose="02000000000000000000" pitchFamily="2" charset="-78"/>
              </a:rPr>
              <a:t>عمل </a:t>
            </a:r>
            <a:r>
              <a:rPr lang="ar-SA" sz="1800" dirty="0" err="1">
                <a:latin typeface="Calibri" panose="020F0502020204030204" pitchFamily="34" charset="0"/>
                <a:ea typeface="Calibri" panose="020F0502020204030204" pitchFamily="34" charset="0"/>
                <a:cs typeface="Lotus Linotype" panose="02000000000000000000" pitchFamily="2" charset="-78"/>
              </a:rPr>
              <a:t>القاديانيون</a:t>
            </a:r>
            <a:r>
              <a:rPr lang="ar-SA" sz="1800" dirty="0">
                <a:latin typeface="Calibri" panose="020F0502020204030204" pitchFamily="34" charset="0"/>
                <a:ea typeface="Calibri" panose="020F0502020204030204" pitchFamily="34" charset="0"/>
                <a:cs typeface="Lotus Linotype" panose="02000000000000000000" pitchFamily="2" charset="-78"/>
              </a:rPr>
              <a:t> المتغلغلون في أجهزة الحكم على منح المنتسبين إلى نحلتهم مساعدات غير عادية، ليتقدموا تقدماً كبيراً في مجالات الصناعة والتجارة والزراعة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7- وقاموا بنشاط كبير في مجال طبع الكتب والنشرات القاديانية، التي تثير الشبهات حول العقائد الإسلامية، وتضلل أبناء المسلمين، وتحاول إبعادهم عن الإسلام </a:t>
            </a:r>
            <a:r>
              <a:rPr lang="ar-SA" sz="1800" dirty="0" smtClean="0">
                <a:latin typeface="Calibri" panose="020F0502020204030204" pitchFamily="34" charset="0"/>
                <a:ea typeface="Calibri" panose="020F0502020204030204" pitchFamily="34" charset="0"/>
                <a:cs typeface="Lotus Linotype" panose="02000000000000000000" pitchFamily="2" charset="-78"/>
              </a:rPr>
              <a:t>الحق.</a:t>
            </a:r>
          </a:p>
          <a:p>
            <a:pPr marL="0" indent="179705" algn="just">
              <a:lnSpc>
                <a:spcPct val="115000"/>
              </a:lnSpc>
              <a:spcAft>
                <a:spcPts val="0"/>
              </a:spcAft>
            </a:pPr>
            <a:endParaRPr lang="en-US" sz="800" dirty="0">
              <a:latin typeface="Calibri" panose="020F0502020204030204" pitchFamily="34" charset="0"/>
              <a:ea typeface="Calibri" panose="020F0502020204030204" pitchFamily="34" charset="0"/>
              <a:cs typeface="Arial" panose="020B0604020202020204" pitchFamily="34" charset="0"/>
            </a:endParaRPr>
          </a:p>
          <a:p>
            <a:pPr marL="0" algn="just">
              <a:spcBef>
                <a:spcPts val="1000"/>
              </a:spcBef>
              <a:spcAft>
                <a:spcPts val="0"/>
              </a:spcAft>
            </a:pPr>
            <a:r>
              <a:rPr lang="ar-SA" sz="1800" dirty="0">
                <a:latin typeface="Al-Mateen" panose="02060803050605020204" pitchFamily="18" charset="-78"/>
                <a:ea typeface="Times New Roman" panose="02020603050405020304" pitchFamily="18" charset="0"/>
                <a:cs typeface="Al-Mateen" panose="02060803050605020204" pitchFamily="18" charset="-78"/>
              </a:rPr>
              <a:t>حكم الإسلام على القاديانية </a:t>
            </a:r>
            <a:r>
              <a:rPr lang="en-US" sz="1800" dirty="0">
                <a:latin typeface="Al-Mateen" panose="02060803050605020204" pitchFamily="18" charset="-78"/>
                <a:ea typeface="Times New Roman" panose="02020603050405020304" pitchFamily="18" charset="0"/>
                <a:cs typeface="Al-Mateen" panose="02060803050605020204" pitchFamily="18" charset="-78"/>
              </a:rPr>
              <a:t>:</a:t>
            </a:r>
          </a:p>
          <a:p>
            <a:pPr marL="0" algn="just">
              <a:spcAft>
                <a:spcPts val="0"/>
              </a:spcAft>
            </a:pPr>
            <a:r>
              <a:rPr lang="ar-SA" sz="1800" dirty="0" smtClean="0">
                <a:ea typeface="Calibri" panose="020F0502020204030204" pitchFamily="34" charset="0"/>
                <a:cs typeface="Lotus Linotype" panose="02000000000000000000" pitchFamily="2" charset="-78"/>
              </a:rPr>
              <a:t>	مما </a:t>
            </a:r>
            <a:r>
              <a:rPr lang="ar-SA" sz="1800" dirty="0">
                <a:ea typeface="Calibri" panose="020F0502020204030204" pitchFamily="34" charset="0"/>
                <a:cs typeface="Lotus Linotype" panose="02000000000000000000" pitchFamily="2" charset="-78"/>
              </a:rPr>
              <a:t>سبق نعلم أن القاديانية ترمي بجذورها ونشأتها في ضروب الاحتلال الانجليزي، فالقاديانية في لبها فكرة نشأت بين المستعمر بقصد خيانة الوطن والدين، و </a:t>
            </a:r>
            <a:r>
              <a:rPr lang="ar-SA" sz="1800" dirty="0" err="1">
                <a:ea typeface="Calibri" panose="020F0502020204030204" pitchFamily="34" charset="0"/>
                <a:cs typeface="Lotus Linotype" panose="02000000000000000000" pitchFamily="2" charset="-78"/>
              </a:rPr>
              <a:t>الشئ</a:t>
            </a:r>
            <a:r>
              <a:rPr lang="ar-SA" sz="1800" dirty="0">
                <a:ea typeface="Calibri" panose="020F0502020204030204" pitchFamily="34" charset="0"/>
                <a:cs typeface="Lotus Linotype" panose="02000000000000000000" pitchFamily="2" charset="-78"/>
              </a:rPr>
              <a:t> الذي تتمتع به القاديانية هو أنها ظاهرة في أهدافها ومعلنة لها، فالمتنبي </a:t>
            </a:r>
            <a:r>
              <a:rPr lang="ar-SA" sz="1800" dirty="0" err="1">
                <a:ea typeface="Calibri" panose="020F0502020204030204" pitchFamily="34" charset="0"/>
                <a:cs typeface="Lotus Linotype" panose="02000000000000000000" pitchFamily="2" charset="-78"/>
              </a:rPr>
              <a:t>القادياني</a:t>
            </a:r>
            <a:r>
              <a:rPr lang="ar-SA" sz="1800" dirty="0">
                <a:ea typeface="Calibri" panose="020F0502020204030204" pitchFamily="34" charset="0"/>
                <a:cs typeface="Lotus Linotype" panose="02000000000000000000" pitchFamily="2" charset="-78"/>
              </a:rPr>
              <a:t> يعلن بغير ملل أنه ظل طوال عشرين عاماً أو يزيد يحارب فكرة الجهاد في المجتمعات الإسلامية لصالح الإنجليز وكذلك خلفاؤه من بعده، بل </a:t>
            </a:r>
            <a:r>
              <a:rPr lang="ar-SA" sz="1800" dirty="0" smtClean="0">
                <a:ea typeface="Calibri" panose="020F0502020204030204" pitchFamily="34" charset="0"/>
                <a:cs typeface="Lotus Linotype" panose="02000000000000000000" pitchFamily="2" charset="-78"/>
              </a:rPr>
              <a:t>إنه</a:t>
            </a:r>
            <a:endParaRPr lang="ar-SA" sz="1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xmlns="" val="3801087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427163"/>
            <a:ext cx="9292456" cy="4525963"/>
          </a:xfrm>
        </p:spPr>
        <p:txBody>
          <a:bodyPr/>
          <a:lstStyle/>
          <a:p>
            <a:pPr marL="0" indent="179705" algn="just">
              <a:lnSpc>
                <a:spcPct val="115000"/>
              </a:lnSpc>
              <a:spcAft>
                <a:spcPts val="0"/>
              </a:spcAft>
            </a:pPr>
            <a:r>
              <a:rPr lang="ar-SA" sz="1800" dirty="0" smtClean="0">
                <a:ea typeface="Calibri" panose="020F0502020204030204" pitchFamily="34" charset="0"/>
                <a:cs typeface="Lotus Linotype" panose="02000000000000000000" pitchFamily="2" charset="-78"/>
              </a:rPr>
              <a:t>أعلن في غير خجل أو وجل أن الإنجليز هم الذين دفعوه إلى التنبؤ، ومما يلفت النظر أن هذه النحلة القاديانية تعتبر بمبادئها تمييزاً لأمة لها نبيها وخلفاؤها وعقيدتها وتشريعها انفصلت تماماً عن جسم الأمة الإسلامية بتصريحات وردت على لسان "</a:t>
            </a:r>
            <a:r>
              <a:rPr lang="ar-SA" sz="1800" dirty="0" err="1" smtClean="0">
                <a:ea typeface="Calibri" panose="020F0502020204030204" pitchFamily="34" charset="0"/>
                <a:cs typeface="Lotus Linotype" panose="02000000000000000000" pitchFamily="2" charset="-78"/>
              </a:rPr>
              <a:t>الميرزا</a:t>
            </a:r>
            <a:r>
              <a:rPr lang="ar-SA" sz="1800" dirty="0" smtClean="0">
                <a:ea typeface="Calibri" panose="020F0502020204030204" pitchFamily="34" charset="0"/>
                <a:cs typeface="Lotus Linotype" panose="02000000000000000000" pitchFamily="2" charset="-78"/>
              </a:rPr>
              <a:t>" وخلفائه، غير أن أتباع </a:t>
            </a:r>
            <a:r>
              <a:rPr lang="ar-SA" sz="1800" dirty="0">
                <a:latin typeface="Calibri" panose="020F0502020204030204" pitchFamily="34" charset="0"/>
                <a:ea typeface="Calibri" panose="020F0502020204030204" pitchFamily="34" charset="0"/>
                <a:cs typeface="Lotus Linotype" panose="02000000000000000000" pitchFamily="2" charset="-78"/>
              </a:rPr>
              <a:t>هذه النحلة قد حرصوا كل الحرص على أن لا ينفصلوا بصفة قانونية عن جسم الأمة الإسلامية لأن هذا الانفصال نفسه سوف يشل حركتهم ويقطعهم عن الوصول إلى غايتهم ويقعد بهم عن بلوغ الأهداف التي ما وجدوا إلا لتحقيقها فعاشوا عيشة مزدوجة فيها اتصال وانفصال.</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179705" algn="just">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 حيث يزعم أتباع هذه الطائفة أنهم مسلمون، وأنهم إحدى الفرق الإسلامية، وهو القول الذي تصدى له </a:t>
            </a:r>
            <a:r>
              <a:rPr lang="ar-SA" sz="1800" u="sng" dirty="0">
                <a:latin typeface="Calibri" panose="020F0502020204030204" pitchFamily="34" charset="0"/>
                <a:ea typeface="Times New Roman" panose="02020603050405020304" pitchFamily="18" charset="0"/>
                <a:cs typeface="Lotus Linotype" panose="02000000000000000000" pitchFamily="2" charset="-78"/>
              </a:rPr>
              <a:t>مجمع البحوث الإسلامية بالأزهر</a:t>
            </a:r>
            <a:r>
              <a:rPr lang="ar-SA" sz="1800" dirty="0">
                <a:latin typeface="Calibri" panose="020F0502020204030204" pitchFamily="34" charset="0"/>
                <a:ea typeface="Times New Roman" panose="02020603050405020304" pitchFamily="18" charset="0"/>
                <a:cs typeface="Lotus Linotype" panose="02000000000000000000" pitchFamily="2" charset="-78"/>
              </a:rPr>
              <a:t>، مؤكدا أنها من الفرق التي تتخذ الإسلام ستاراً لها على غير الحقيقة، ونبه المجمع إلى أن بعض الناس تعتقد بأن القاديانية فرقة من فرق الإسلام، وأن </a:t>
            </a:r>
            <a:r>
              <a:rPr lang="ar-SA" sz="1800" dirty="0" err="1">
                <a:latin typeface="Calibri" panose="020F0502020204030204" pitchFamily="34" charset="0"/>
                <a:ea typeface="Times New Roman" panose="02020603050405020304" pitchFamily="18" charset="0"/>
                <a:cs typeface="Lotus Linotype" panose="02000000000000000000" pitchFamily="2" charset="-78"/>
              </a:rPr>
              <a:t>القاديانيين</a:t>
            </a:r>
            <a:r>
              <a:rPr lang="ar-SA" sz="1800" dirty="0">
                <a:latin typeface="Calibri" panose="020F0502020204030204" pitchFamily="34" charset="0"/>
                <a:ea typeface="Times New Roman" panose="02020603050405020304" pitchFamily="18" charset="0"/>
                <a:cs typeface="Lotus Linotype" panose="02000000000000000000" pitchFamily="2" charset="-78"/>
              </a:rPr>
              <a:t> يحاولون إشاعة ذلك للدخول تحت مظلة المسلمين لحاجة في نفوسهم، مدعين أن الخلاف بينهم وبين المسلمين يقتصر على بعض المسائل الفرعية فقط، وهو غير صحيح تماماً، بل إن عقيدة الأحمدية القاديانية من خلال كتاباتهم مخالفة لما علم من الدين بالضرورة</a:t>
            </a:r>
            <a:r>
              <a:rPr lang="en-US" sz="1800" dirty="0" smtClean="0">
                <a:latin typeface="Lotus Linotype" panose="02000000000000000000" pitchFamily="2" charset="-78"/>
                <a:ea typeface="Times New Roman" panose="02020603050405020304" pitchFamily="18" charset="0"/>
                <a:cs typeface="Arial" panose="020B0604020202020204" pitchFamily="34" charset="0"/>
              </a:rPr>
              <a:t>.</a:t>
            </a:r>
            <a:endParaRPr lang="ar-SA" sz="1800" dirty="0" smtClean="0">
              <a:latin typeface="Lotus Linotype" panose="02000000000000000000" pitchFamily="2" charset="-78"/>
              <a:ea typeface="Times New Roman" panose="02020603050405020304" pitchFamily="18" charset="0"/>
              <a:cs typeface="Arial" panose="020B0604020202020204" pitchFamily="34" charset="0"/>
            </a:endParaRPr>
          </a:p>
          <a:p>
            <a:pPr marL="0" indent="179705" algn="just">
              <a:spcAft>
                <a:spcPts val="0"/>
              </a:spcAft>
            </a:pPr>
            <a:endParaRPr lang="en-US" sz="1800" dirty="0">
              <a:latin typeface="Calibri" panose="020F0502020204030204" pitchFamily="34" charset="0"/>
              <a:ea typeface="Times New Roman" panose="02020603050405020304" pitchFamily="18" charset="0"/>
              <a:cs typeface="Arial" panose="020B0604020202020204" pitchFamily="34" charset="0"/>
            </a:endParaRPr>
          </a:p>
          <a:p>
            <a:pPr marL="0" indent="179705" algn="just">
              <a:lnSpc>
                <a:spcPct val="115000"/>
              </a:lnSpc>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إن القاديانية فرقة كافرة بإجماع علماء المسلمين ، لأنها تناقض أساس المعتقد الإسلامي وتعارض ما جاء به الرسول </a:t>
            </a:r>
            <a:r>
              <a:rPr lang="ar-SA" sz="1800" dirty="0">
                <a:latin typeface="Cambria" panose="02040503050406030204" pitchFamily="18" charset="0"/>
                <a:ea typeface="Calibri" panose="020F0502020204030204" pitchFamily="34" charset="0"/>
                <a:cs typeface="ATraditional Arabic" pitchFamily="2" charset="-78"/>
              </a:rPr>
              <a:t> </a:t>
            </a:r>
            <a:r>
              <a:rPr lang="en-US" sz="1800" dirty="0">
                <a:latin typeface="AGA Arabesque" panose="05010101010101010101" pitchFamily="2" charset="2"/>
                <a:ea typeface="Calibri" panose="020F0502020204030204" pitchFamily="34" charset="0"/>
                <a:cs typeface="ATraditional Arabic" pitchFamily="2" charset="-78"/>
              </a:rPr>
              <a:t>r</a:t>
            </a:r>
            <a:r>
              <a:rPr lang="ar-SA" sz="1800" dirty="0">
                <a:latin typeface="Calibri" panose="020F0502020204030204" pitchFamily="34" charset="0"/>
                <a:ea typeface="Calibri" panose="020F0502020204030204" pitchFamily="34" charset="0"/>
                <a:cs typeface="Lotus Linotype" panose="02000000000000000000" pitchFamily="2" charset="-78"/>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و قد قرر </a:t>
            </a:r>
            <a:r>
              <a:rPr lang="ar-SA" sz="1800" u="sng" dirty="0">
                <a:latin typeface="Calibri" panose="020F0502020204030204" pitchFamily="34" charset="0"/>
                <a:ea typeface="Times New Roman" panose="02020603050405020304" pitchFamily="18" charset="0"/>
                <a:cs typeface="Lotus Linotype" panose="02000000000000000000" pitchFamily="2" charset="-78"/>
              </a:rPr>
              <a:t>مجمع البحوث الإسلامية</a:t>
            </a:r>
            <a:r>
              <a:rPr lang="ar-SA" sz="1800" dirty="0">
                <a:latin typeface="Calibri" panose="020F0502020204030204" pitchFamily="34" charset="0"/>
                <a:ea typeface="Times New Roman" panose="02020603050405020304" pitchFamily="18" charset="0"/>
                <a:cs typeface="Lotus Linotype" panose="02000000000000000000" pitchFamily="2" charset="-78"/>
              </a:rPr>
              <a:t> أن </a:t>
            </a:r>
            <a:r>
              <a:rPr lang="ar-SA" sz="1800" dirty="0" err="1">
                <a:latin typeface="Calibri" panose="020F0502020204030204" pitchFamily="34" charset="0"/>
                <a:ea typeface="Times New Roman" panose="02020603050405020304" pitchFamily="18" charset="0"/>
                <a:cs typeface="Lotus Linotype" panose="02000000000000000000" pitchFamily="2" charset="-78"/>
              </a:rPr>
              <a:t>القاديانيين</a:t>
            </a:r>
            <a:r>
              <a:rPr lang="ar-SA" sz="1800" dirty="0">
                <a:latin typeface="Calibri" panose="020F0502020204030204" pitchFamily="34" charset="0"/>
                <a:ea typeface="Times New Roman" panose="02020603050405020304" pitchFamily="18" charset="0"/>
                <a:cs typeface="Lotus Linotype" panose="02000000000000000000" pitchFamily="2" charset="-78"/>
              </a:rPr>
              <a:t> مرتدون عن الدين الإسلامي ولا يحق لهم دخول مساجد المسلمين، كم</a:t>
            </a:r>
            <a:r>
              <a:rPr lang="ar-SA" sz="1800" dirty="0">
                <a:latin typeface="Calibri" panose="020F0502020204030204" pitchFamily="34" charset="0"/>
                <a:ea typeface="Calibri" panose="020F0502020204030204" pitchFamily="34" charset="0"/>
                <a:cs typeface="Lotus Linotype" panose="02000000000000000000" pitchFamily="2" charset="-78"/>
              </a:rPr>
              <a:t>ا قررت </a:t>
            </a:r>
            <a:r>
              <a:rPr lang="ar-SA" sz="1800" u="sng" dirty="0">
                <a:latin typeface="Calibri" panose="020F0502020204030204" pitchFamily="34" charset="0"/>
                <a:ea typeface="Calibri" panose="020F0502020204030204" pitchFamily="34" charset="0"/>
                <a:cs typeface="Lotus Linotype" panose="02000000000000000000" pitchFamily="2" charset="-78"/>
              </a:rPr>
              <a:t>رابطة العالم الإسلامي</a:t>
            </a:r>
            <a:r>
              <a:rPr lang="ar-SA" sz="1800" dirty="0">
                <a:latin typeface="Calibri" panose="020F0502020204030204" pitchFamily="34" charset="0"/>
                <a:ea typeface="Calibri" panose="020F0502020204030204" pitchFamily="34" charset="0"/>
                <a:cs typeface="Lotus Linotype" panose="02000000000000000000" pitchFamily="2" charset="-78"/>
              </a:rPr>
              <a:t> أنها فرقة كافرة </a:t>
            </a:r>
            <a:r>
              <a:rPr lang="ar-SA" sz="1800" dirty="0" err="1">
                <a:latin typeface="Calibri" panose="020F0502020204030204" pitchFamily="34" charset="0"/>
                <a:ea typeface="Calibri" panose="020F0502020204030204" pitchFamily="34" charset="0"/>
                <a:cs typeface="Lotus Linotype" panose="02000000000000000000" pitchFamily="2" charset="-78"/>
              </a:rPr>
              <a:t>منحرفة،وحرّمت</a:t>
            </a:r>
            <a:r>
              <a:rPr lang="ar-SA" sz="1800" dirty="0">
                <a:latin typeface="Calibri" panose="020F0502020204030204" pitchFamily="34" charset="0"/>
                <a:ea typeface="Calibri" panose="020F0502020204030204" pitchFamily="34" charset="0"/>
                <a:cs typeface="Lotus Linotype" panose="02000000000000000000" pitchFamily="2" charset="-78"/>
              </a:rPr>
              <a:t> </a:t>
            </a:r>
            <a:r>
              <a:rPr lang="ar-SA" sz="1800" u="sng" dirty="0">
                <a:latin typeface="Calibri" panose="020F0502020204030204" pitchFamily="34" charset="0"/>
                <a:ea typeface="Calibri" panose="020F0502020204030204" pitchFamily="34" charset="0"/>
                <a:cs typeface="Lotus Linotype" panose="02000000000000000000" pitchFamily="2" charset="-78"/>
              </a:rPr>
              <a:t>دار الإفتاء المصرية </a:t>
            </a:r>
            <a:r>
              <a:rPr lang="ar-SA" sz="1800" dirty="0">
                <a:latin typeface="Calibri" panose="020F0502020204030204" pitchFamily="34" charset="0"/>
                <a:ea typeface="Calibri" panose="020F0502020204030204" pitchFamily="34" charset="0"/>
                <a:cs typeface="Lotus Linotype" panose="02000000000000000000" pitchFamily="2" charset="-78"/>
              </a:rPr>
              <a:t>زواج المسلمة من شخص تحول الى العقيدة الأحمدية، التي تعرف أيضاً باسم "القاديانية "،وذلك في الفتوى التي حملت رقم (6924)،ونص الفتوى : "لا يحل للمرأة المسلمة أن تتزوج من شخص </a:t>
            </a:r>
            <a:r>
              <a:rPr lang="ar-SA" sz="1800" dirty="0" smtClean="0">
                <a:latin typeface="Calibri" panose="020F0502020204030204" pitchFamily="34" charset="0"/>
                <a:ea typeface="Calibri" panose="020F0502020204030204" pitchFamily="34" charset="0"/>
                <a:cs typeface="Lotus Linotype" panose="02000000000000000000" pitchFamily="2" charset="-78"/>
              </a:rPr>
              <a:t>اعتنق </a:t>
            </a:r>
            <a:r>
              <a:rPr lang="ar-SA" sz="1800" dirty="0">
                <a:latin typeface="Calibri" panose="020F0502020204030204" pitchFamily="34" charset="0"/>
                <a:ea typeface="Calibri" panose="020F0502020204030204" pitchFamily="34" charset="0"/>
                <a:cs typeface="Lotus Linotype" panose="02000000000000000000" pitchFamily="2" charset="-78"/>
              </a:rPr>
              <a:t>القاديانية دينا لأنه </a:t>
            </a:r>
            <a:r>
              <a:rPr lang="ar-SA" sz="1800" dirty="0" smtClean="0">
                <a:latin typeface="Calibri" panose="020F0502020204030204" pitchFamily="34" charset="0"/>
                <a:ea typeface="Calibri" panose="020F0502020204030204" pitchFamily="34" charset="0"/>
                <a:cs typeface="Lotus Linotype" panose="02000000000000000000" pitchFamily="2" charset="-78"/>
              </a:rPr>
              <a:t>بهذا</a:t>
            </a:r>
            <a:endParaRPr lang="ar-SA" sz="1800" dirty="0"/>
          </a:p>
          <a:p>
            <a:pPr marL="0" indent="179705" algn="just">
              <a:lnSpc>
                <a:spcPct val="115000"/>
              </a:lnSpc>
              <a:spcAft>
                <a:spcPts val="0"/>
              </a:spcAft>
            </a:pPr>
            <a:endParaRPr lang="ar-SA" sz="1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xmlns="" val="1518959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371600"/>
            <a:ext cx="9292456" cy="4525963"/>
          </a:xfrm>
        </p:spPr>
        <p:txBody>
          <a:bodyPr/>
          <a:lstStyle/>
          <a:p>
            <a:pPr marL="0" algn="just">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مرتد عن دين الإسلام، وإن تم عقد الزواج على ذلك يكون باطلاً شرعاً، والمعاشرة الزوجية تكون زنا محرماً في الإسلام، لأنها ارتداد عن الإسلام وخروج واضح عليه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lvl="0" algn="just">
              <a:spcAft>
                <a:spcPts val="0"/>
              </a:spcAft>
            </a:pPr>
            <a:endParaRPr lang="ar-SA" sz="1800" dirty="0" smtClean="0"/>
          </a:p>
          <a:p>
            <a:pPr marL="0" indent="179705" algn="just">
              <a:spcAft>
                <a:spcPts val="0"/>
              </a:spcAft>
            </a:pP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كما حكم بكفرهم </a:t>
            </a:r>
            <a:r>
              <a:rPr lang="ar-SA" sz="1800" u="sng"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المجمع الفقهي التابع لرابطة العالم الإسلامي</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 </a:t>
            </a:r>
            <a:r>
              <a:rPr lang="ar-SA" sz="1800" u="sng"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ومجمع الفقه الإسلامي</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 التابع لمنظمة المؤتمر الإسلامي</a:t>
            </a:r>
            <a:r>
              <a:rPr lang="en-US" sz="1800" dirty="0">
                <a:solidFill>
                  <a:srgbClr val="000000"/>
                </a:solidFill>
                <a:latin typeface="Lotus Linotype" panose="02000000000000000000" pitchFamily="2" charset="-78"/>
                <a:ea typeface="Times New Roman" panose="02020603050405020304" pitchFamily="18" charset="0"/>
                <a:cs typeface="Arial" panose="020B0604020202020204" pitchFamily="34" charset="0"/>
              </a:rPr>
              <a:t>  .</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marL="0" indent="179705" algn="just">
              <a:spcAft>
                <a:spcPts val="0"/>
              </a:spcAft>
            </a:pPr>
            <a:r>
              <a:rPr lang="en-US" sz="1800" dirty="0">
                <a:latin typeface="Lotus Linotype" panose="02000000000000000000" pitchFamily="2" charset="-78"/>
                <a:ea typeface="Times New Roman" panose="02020603050405020304" pitchFamily="18" charset="0"/>
                <a:cs typeface="Arial" panose="020B0604020202020204" pitchFamily="34" charset="0"/>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وكذلك حكمت اللجنة الدائمة للبحوث العلمية والإفتاء في المملكة العربية السعودية، والتي كان يترأسها سماحة العلامة عبد العزيز بن باز </a:t>
            </a:r>
            <a:r>
              <a:rPr lang="ar-SA" sz="1800" dirty="0" smtClean="0">
                <a:latin typeface="Cambria" panose="02040503050406030204" pitchFamily="18" charset="0"/>
                <a:ea typeface="Times New Roman" panose="02020603050405020304" pitchFamily="18" charset="0"/>
                <a:cs typeface="ATraditional Arabic" pitchFamily="2" charset="-78"/>
              </a:rPr>
              <a:t>رحمه الله</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تعالى، بكفر معتنق القاديانية وذلك في الرد على فتوى جاء فيها</a:t>
            </a:r>
            <a:r>
              <a:rPr lang="en-US" sz="1800" dirty="0">
                <a:latin typeface="Lotus Linotype" panose="02000000000000000000" pitchFamily="2" charset="-78"/>
                <a:ea typeface="Times New Roman" panose="02020603050405020304" pitchFamily="18" charset="0"/>
                <a:cs typeface="Arial" panose="020B0604020202020204" pitchFamily="34" charset="0"/>
              </a:rPr>
              <a:t> :</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marL="0" indent="179705" algn="just">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هناك فرقة في باكستان تعرف بالقاديانية لا تعترف بختم نبوة محمد </a:t>
            </a:r>
            <a:r>
              <a:rPr lang="ar-SA" sz="1800" dirty="0">
                <a:latin typeface="Cambria" panose="02040503050406030204" pitchFamily="18" charset="0"/>
                <a:ea typeface="Times New Roman" panose="02020603050405020304" pitchFamily="18" charset="0"/>
                <a:cs typeface="ATraditional Arabic" pitchFamily="2" charset="-78"/>
              </a:rPr>
              <a:t> </a:t>
            </a:r>
            <a:r>
              <a:rPr lang="en-US" sz="1800" dirty="0">
                <a:latin typeface="AGA Arabesque" panose="05010101010101010101" pitchFamily="2" charset="2"/>
                <a:ea typeface="Times New Roman" panose="02020603050405020304" pitchFamily="18" charset="0"/>
                <a:cs typeface="ATraditional Arabic" pitchFamily="2" charset="-78"/>
              </a:rPr>
              <a:t>r</a:t>
            </a:r>
            <a:r>
              <a:rPr lang="ar-SA" sz="1800" dirty="0">
                <a:latin typeface="ATraditional Arabic" pitchFamily="2" charset="-78"/>
                <a:ea typeface="Times New Roman" panose="02020603050405020304" pitchFamily="18" charset="0"/>
                <a:cs typeface="ATraditional Arabic" pitchFamily="2" charset="-78"/>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بل تعتقد بنبوة ميرزا غلام أحمد </a:t>
            </a:r>
            <a:r>
              <a:rPr lang="ar-SA" sz="1800" dirty="0" err="1">
                <a:latin typeface="Calibri" panose="020F0502020204030204" pitchFamily="34" charset="0"/>
                <a:ea typeface="Times New Roman" panose="02020603050405020304" pitchFamily="18" charset="0"/>
                <a:cs typeface="Lotus Linotype" panose="02000000000000000000" pitchFamily="2" charset="-78"/>
              </a:rPr>
              <a:t>قادياني</a:t>
            </a:r>
            <a:r>
              <a:rPr lang="ar-SA" sz="1800" dirty="0">
                <a:latin typeface="Calibri" panose="020F0502020204030204" pitchFamily="34" charset="0"/>
                <a:ea typeface="Times New Roman" panose="02020603050405020304" pitchFamily="18" charset="0"/>
                <a:cs typeface="Lotus Linotype" panose="02000000000000000000" pitchFamily="2" charset="-78"/>
              </a:rPr>
              <a:t> وبناء على ذلك لقد أعلنت الحكومة الباكستانية بأن هذه الفرقة فرقة غير مسلمة، كما أصدرت أيضا المحكمة القضائية الشرعية بباكستان قراراً يقضي بإدانة هذه الفرقة بأنها غير مسلمة، والسؤال</a:t>
            </a:r>
            <a:r>
              <a:rPr lang="en-US" sz="1800" dirty="0">
                <a:latin typeface="Lotus Linotype" panose="02000000000000000000" pitchFamily="2" charset="-78"/>
                <a:ea typeface="Times New Roman" panose="02020603050405020304" pitchFamily="18" charset="0"/>
                <a:cs typeface="Arial" panose="020B0604020202020204" pitchFamily="34" charset="0"/>
              </a:rPr>
              <a:t>:</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marL="0" algn="just">
              <a:spcAft>
                <a:spcPts val="0"/>
              </a:spcAft>
              <a:buFont typeface="+mj-lt"/>
              <a:buAutoNum type="arabicPeriod"/>
            </a:pPr>
            <a:r>
              <a:rPr lang="ar-SA" sz="1800" dirty="0" smtClean="0">
                <a:latin typeface="Calibri" panose="020F0502020204030204" pitchFamily="34" charset="0"/>
                <a:ea typeface="Times New Roman" panose="02020603050405020304" pitchFamily="18" charset="0"/>
                <a:cs typeface="Lotus Linotype" panose="02000000000000000000" pitchFamily="2" charset="-78"/>
              </a:rPr>
              <a:t>هل </a:t>
            </a:r>
            <a:r>
              <a:rPr lang="ar-SA" sz="1800" dirty="0">
                <a:latin typeface="Calibri" panose="020F0502020204030204" pitchFamily="34" charset="0"/>
                <a:ea typeface="Times New Roman" panose="02020603050405020304" pitchFamily="18" charset="0"/>
                <a:cs typeface="Lotus Linotype" panose="02000000000000000000" pitchFamily="2" charset="-78"/>
              </a:rPr>
              <a:t>يجوز الزواج بين فتاة قاديانية وشاب مسلم؟</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marL="0" algn="just">
              <a:spcAft>
                <a:spcPts val="0"/>
              </a:spcAft>
              <a:buFont typeface="+mj-lt"/>
              <a:buAutoNum type="arabicPeriod"/>
            </a:pPr>
            <a:r>
              <a:rPr lang="ar-SA" sz="1800" dirty="0" smtClean="0">
                <a:latin typeface="Calibri" panose="020F0502020204030204" pitchFamily="34" charset="0"/>
                <a:ea typeface="Times New Roman" panose="02020603050405020304" pitchFamily="18" charset="0"/>
                <a:cs typeface="Lotus Linotype" panose="02000000000000000000" pitchFamily="2" charset="-78"/>
              </a:rPr>
              <a:t>إذا </a:t>
            </a:r>
            <a:r>
              <a:rPr lang="ar-SA" sz="1800" dirty="0">
                <a:latin typeface="Calibri" panose="020F0502020204030204" pitchFamily="34" charset="0"/>
                <a:ea typeface="Times New Roman" panose="02020603050405020304" pitchFamily="18" charset="0"/>
                <a:cs typeface="Lotus Linotype" panose="02000000000000000000" pitchFamily="2" charset="-78"/>
              </a:rPr>
              <a:t>تم الزواج فماذا يكون وضعه القانوني في الشرع؟</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marL="0" algn="just">
              <a:spcAft>
                <a:spcPts val="0"/>
              </a:spcAft>
              <a:buFont typeface="+mj-lt"/>
              <a:buAutoNum type="arabicPeriod"/>
            </a:pPr>
            <a:r>
              <a:rPr lang="ar-SA" sz="1800" dirty="0" smtClean="0">
                <a:latin typeface="Calibri" panose="020F0502020204030204" pitchFamily="34" charset="0"/>
                <a:ea typeface="Times New Roman" panose="02020603050405020304" pitchFamily="18" charset="0"/>
                <a:cs typeface="Lotus Linotype" panose="02000000000000000000" pitchFamily="2" charset="-78"/>
              </a:rPr>
              <a:t>ما </a:t>
            </a:r>
            <a:r>
              <a:rPr lang="ar-SA" sz="1800" dirty="0">
                <a:latin typeface="Calibri" panose="020F0502020204030204" pitchFamily="34" charset="0"/>
                <a:ea typeface="Times New Roman" panose="02020603050405020304" pitchFamily="18" charset="0"/>
                <a:cs typeface="Lotus Linotype" panose="02000000000000000000" pitchFamily="2" charset="-78"/>
              </a:rPr>
              <a:t>الوضع الشرعي للمولود من هذا الزواج</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a:t>
            </a:r>
          </a:p>
          <a:p>
            <a:pPr marL="0" algn="just">
              <a:spcAft>
                <a:spcPts val="0"/>
              </a:spcAft>
              <a:buFont typeface="+mj-lt"/>
              <a:buAutoNum type="arabicPeriod"/>
            </a:pPr>
            <a:r>
              <a:rPr lang="ar-SA" sz="1800" dirty="0">
                <a:latin typeface="Calibri" panose="020F0502020204030204" pitchFamily="34" charset="0"/>
                <a:ea typeface="Times New Roman" panose="02020603050405020304" pitchFamily="18" charset="0"/>
                <a:cs typeface="Lotus Linotype" panose="02000000000000000000" pitchFamily="2" charset="-78"/>
              </a:rPr>
              <a:t>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الذين </a:t>
            </a:r>
            <a:r>
              <a:rPr lang="ar-SA" sz="1800" dirty="0">
                <a:latin typeface="Calibri" panose="020F0502020204030204" pitchFamily="34" charset="0"/>
                <a:ea typeface="Times New Roman" panose="02020603050405020304" pitchFamily="18" charset="0"/>
                <a:cs typeface="Lotus Linotype" panose="02000000000000000000" pitchFamily="2" charset="-78"/>
              </a:rPr>
              <a:t>يعلمون أن فلاناً من القاديانية ثم يحضرون في زواجه أو يكونون شهداء أو وكلاء في الزواج فما الحكم عليهم؟</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marL="0" lvl="0" algn="just">
              <a:spcAft>
                <a:spcPts val="0"/>
              </a:spcAft>
            </a:pPr>
            <a:endParaRPr lang="ar-SA" sz="1800" dirty="0" smtClean="0"/>
          </a:p>
          <a:p>
            <a:pPr marL="0"/>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xmlns="" val="498226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371600"/>
            <a:ext cx="9292456" cy="4525963"/>
          </a:xfrm>
        </p:spPr>
        <p:txBody>
          <a:bodyPr/>
          <a:lstStyle/>
          <a:p>
            <a:pPr marL="0" indent="179705" algn="just">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الحكم عليهم؟</a:t>
            </a:r>
            <a:endParaRPr lang="en-US" sz="1800" dirty="0">
              <a:latin typeface="Calibri" panose="020F0502020204030204" pitchFamily="34" charset="0"/>
              <a:ea typeface="Times New Roman" panose="02020603050405020304" pitchFamily="18" charset="0"/>
              <a:cs typeface="Arial" panose="020B0604020202020204" pitchFamily="34" charset="0"/>
            </a:endParaRPr>
          </a:p>
          <a:p>
            <a:pPr marL="0" indent="179705" algn="just">
              <a:spcAft>
                <a:spcPts val="0"/>
              </a:spcAft>
            </a:pPr>
            <a:r>
              <a:rPr lang="en-US" sz="1800" dirty="0">
                <a:latin typeface="Lotus Linotype" panose="02000000000000000000" pitchFamily="2" charset="-78"/>
                <a:ea typeface="Times New Roman" panose="02020603050405020304" pitchFamily="18" charset="0"/>
                <a:cs typeface="Arial" panose="020B0604020202020204" pitchFamily="34" charset="0"/>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أجابت اللجنة عن هذا السؤال في الفتوى التي تحمل رقم</a:t>
            </a:r>
            <a:r>
              <a:rPr lang="en-US" sz="1800" dirty="0">
                <a:latin typeface="Lotus Linotype" panose="02000000000000000000" pitchFamily="2" charset="-78"/>
                <a:ea typeface="Times New Roman" panose="02020603050405020304" pitchFamily="18" charset="0"/>
                <a:cs typeface="Arial" panose="020B0604020202020204" pitchFamily="34" charset="0"/>
              </a:rPr>
              <a:t> (9542) </a:t>
            </a:r>
            <a:r>
              <a:rPr lang="ar-SA" sz="1800" dirty="0">
                <a:latin typeface="Calibri" panose="020F0502020204030204" pitchFamily="34" charset="0"/>
                <a:ea typeface="Times New Roman" panose="02020603050405020304" pitchFamily="18" charset="0"/>
                <a:cs typeface="Lotus Linotype" panose="02000000000000000000" pitchFamily="2" charset="-78"/>
              </a:rPr>
              <a:t>بقولها</a:t>
            </a:r>
            <a:r>
              <a:rPr lang="en-US" sz="1800" dirty="0">
                <a:latin typeface="Lotus Linotype" panose="02000000000000000000" pitchFamily="2" charset="-78"/>
                <a:ea typeface="Times New Roman" panose="02020603050405020304" pitchFamily="18" charset="0"/>
                <a:cs typeface="Arial" panose="020B0604020202020204" pitchFamily="34" charset="0"/>
              </a:rPr>
              <a:t>:</a:t>
            </a:r>
            <a:endParaRPr lang="en-US" sz="1800" dirty="0">
              <a:latin typeface="Calibri" panose="020F0502020204030204" pitchFamily="34" charset="0"/>
              <a:ea typeface="Times New Roman" panose="02020603050405020304" pitchFamily="18" charset="0"/>
              <a:cs typeface="Arial" panose="020B0604020202020204" pitchFamily="34" charset="0"/>
            </a:endParaRPr>
          </a:p>
          <a:p>
            <a:pPr marL="0" indent="179705" algn="just">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أولاً</a:t>
            </a:r>
            <a:r>
              <a:rPr lang="en-US" sz="1800" dirty="0">
                <a:latin typeface="Lotus Linotype" panose="02000000000000000000" pitchFamily="2" charset="-78"/>
                <a:ea typeface="Times New Roman" panose="02020603050405020304" pitchFamily="18" charset="0"/>
                <a:cs typeface="Arial" panose="020B0604020202020204" pitchFamily="34" charset="0"/>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لا يجوز أن يتزوج شاب مسلم فتاة تدين بالديانة القاديانية المعروفة، لكونها كافرة غير يهودية ولا نصرانية، للمقتضيات التي بني عليها الحكم بكفر </a:t>
            </a:r>
            <a:r>
              <a:rPr lang="ar-SA" sz="1800" dirty="0" err="1">
                <a:latin typeface="Calibri" panose="020F0502020204030204" pitchFamily="34" charset="0"/>
                <a:ea typeface="Times New Roman" panose="02020603050405020304" pitchFamily="18" charset="0"/>
                <a:cs typeface="Lotus Linotype" panose="02000000000000000000" pitchFamily="2" charset="-78"/>
              </a:rPr>
              <a:t>القاديانيين</a:t>
            </a:r>
            <a:r>
              <a:rPr lang="en-US" sz="1800" dirty="0">
                <a:latin typeface="Lotus Linotype" panose="02000000000000000000" pitchFamily="2" charset="-78"/>
                <a:ea typeface="Times New Roman" panose="02020603050405020304" pitchFamily="18" charset="0"/>
                <a:cs typeface="Arial" panose="020B0604020202020204" pitchFamily="34" charset="0"/>
              </a:rPr>
              <a:t>.</a:t>
            </a:r>
            <a:endParaRPr lang="en-US" sz="1800" dirty="0">
              <a:latin typeface="Calibri" panose="020F0502020204030204" pitchFamily="34" charset="0"/>
              <a:ea typeface="Times New Roman" panose="02020603050405020304" pitchFamily="18" charset="0"/>
              <a:cs typeface="Arial" panose="020B0604020202020204" pitchFamily="34" charset="0"/>
            </a:endParaRPr>
          </a:p>
          <a:p>
            <a:pPr marL="0" indent="179705" algn="just">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ثانياً</a:t>
            </a:r>
            <a:r>
              <a:rPr lang="en-US" sz="1800" dirty="0">
                <a:latin typeface="Lotus Linotype" panose="02000000000000000000" pitchFamily="2" charset="-78"/>
                <a:ea typeface="Times New Roman" panose="02020603050405020304" pitchFamily="18" charset="0"/>
                <a:cs typeface="Arial" panose="020B0604020202020204" pitchFamily="34" charset="0"/>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إذا وقع ذلك وجب فسخ العقد عن طريق ولي الأمر العام المسلم أو نائبه</a:t>
            </a:r>
            <a:r>
              <a:rPr lang="en-US" sz="1800" dirty="0">
                <a:latin typeface="Lotus Linotype" panose="02000000000000000000" pitchFamily="2" charset="-78"/>
                <a:ea typeface="Times New Roman" panose="02020603050405020304" pitchFamily="18" charset="0"/>
                <a:cs typeface="Arial" panose="020B0604020202020204" pitchFamily="34" charset="0"/>
              </a:rPr>
              <a:t>.</a:t>
            </a:r>
            <a:endParaRPr lang="en-US" sz="1800" dirty="0">
              <a:latin typeface="Calibri" panose="020F0502020204030204" pitchFamily="34" charset="0"/>
              <a:ea typeface="Times New Roman" panose="02020603050405020304" pitchFamily="18" charset="0"/>
              <a:cs typeface="Arial" panose="020B0604020202020204" pitchFamily="34" charset="0"/>
            </a:endParaRPr>
          </a:p>
          <a:p>
            <a:pPr marL="0" indent="179705" algn="just">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ثالثاً</a:t>
            </a:r>
            <a:r>
              <a:rPr lang="en-US" sz="1800" dirty="0">
                <a:latin typeface="Lotus Linotype" panose="02000000000000000000" pitchFamily="2" charset="-78"/>
                <a:ea typeface="Times New Roman" panose="02020603050405020304" pitchFamily="18" charset="0"/>
                <a:cs typeface="Arial" panose="020B0604020202020204" pitchFamily="34" charset="0"/>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يلحق ولدهما من هذا الزواج بالأب إذا كان الزوج جاهلاً بالحكم، لنشوئه عن نكاح فيه شبهة</a:t>
            </a:r>
            <a:r>
              <a:rPr lang="en-US" sz="1800" dirty="0">
                <a:latin typeface="Lotus Linotype" panose="02000000000000000000" pitchFamily="2" charset="-78"/>
                <a:ea typeface="Times New Roman" panose="02020603050405020304" pitchFamily="18" charset="0"/>
                <a:cs typeface="Arial" panose="020B0604020202020204" pitchFamily="34" charset="0"/>
              </a:rPr>
              <a:t>.</a:t>
            </a:r>
            <a:br>
              <a:rPr lang="en-US" sz="1800" dirty="0">
                <a:latin typeface="Lotus Linotype" panose="02000000000000000000" pitchFamily="2" charset="-78"/>
                <a:ea typeface="Times New Roman" panose="02020603050405020304" pitchFamily="18" charset="0"/>
                <a:cs typeface="Arial" panose="020B0604020202020204" pitchFamily="34" charset="0"/>
              </a:rPr>
            </a:br>
            <a:r>
              <a:rPr lang="ar-SA" sz="1800" dirty="0">
                <a:latin typeface="Calibri" panose="020F0502020204030204" pitchFamily="34" charset="0"/>
                <a:ea typeface="Times New Roman" panose="02020603050405020304" pitchFamily="18" charset="0"/>
                <a:cs typeface="Lotus Linotype" panose="02000000000000000000" pitchFamily="2" charset="-78"/>
              </a:rPr>
              <a:t>رابعاً</a:t>
            </a:r>
            <a:r>
              <a:rPr lang="en-US" sz="1800" dirty="0">
                <a:latin typeface="Lotus Linotype" panose="02000000000000000000" pitchFamily="2" charset="-78"/>
                <a:ea typeface="Times New Roman" panose="02020603050405020304" pitchFamily="18" charset="0"/>
                <a:cs typeface="Arial" panose="020B0604020202020204" pitchFamily="34" charset="0"/>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من علم أمرهما لا يجوز أن يحضر زواجهما، أو يكون وكيلاً أو شاهداً فيه، بل يجب عليه إنكار ذلك والإرشاد إلى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الصواب</a:t>
            </a:r>
            <a:r>
              <a:rPr lang="ar-SA" sz="1800" dirty="0" smtClean="0">
                <a:latin typeface="Lotus Linotype" panose="02000000000000000000" pitchFamily="2" charset="-78"/>
                <a:ea typeface="Times New Roman" panose="02020603050405020304" pitchFamily="18" charset="0"/>
                <a:cs typeface="Arial" panose="020B0604020202020204" pitchFamily="34" charset="0"/>
              </a:rPr>
              <a:t> .</a:t>
            </a:r>
          </a:p>
          <a:p>
            <a:pPr indent="179705" algn="just">
              <a:spcAft>
                <a:spcPts val="0"/>
              </a:spcAft>
            </a:pPr>
            <a:endParaRPr lang="en-US" sz="1800" dirty="0">
              <a:latin typeface="Times New Roman" panose="02020603050405020304" pitchFamily="18" charset="0"/>
              <a:ea typeface="Times New Roman" panose="02020603050405020304" pitchFamily="18" charset="0"/>
              <a:cs typeface="ATraditional Arabic" pitchFamily="2" charset="-78"/>
            </a:endParaRPr>
          </a:p>
          <a:p>
            <a:endParaRPr lang="ar-SA" sz="1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xmlns="" val="2054630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الاداب</Template>
  <TotalTime>2393</TotalTime>
  <Words>1902</Words>
  <Application>Microsoft Office PowerPoint</Application>
  <PresentationFormat>A4 Paper (210x297 mm)‎</PresentationFormat>
  <Paragraphs>105</Paragraphs>
  <Slides>14</Slides>
  <Notes>1</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فورم لكلية الاداب</vt:lpstr>
      <vt:lpstr>الشريحة 1</vt:lpstr>
      <vt:lpstr>المحاضرة الحادية عشر</vt:lpstr>
      <vt:lpstr>المبحث الرابع:    القاديانية</vt:lpstr>
      <vt:lpstr>الشريحة 4</vt:lpstr>
      <vt:lpstr>الشريحة 5</vt:lpstr>
      <vt:lpstr>أبرز الشخصيات في المذهب القادياني</vt:lpstr>
      <vt:lpstr>الشريحة 7</vt:lpstr>
      <vt:lpstr>الشريحة 8</vt:lpstr>
      <vt:lpstr>الشريحة 9</vt:lpstr>
      <vt:lpstr>الشريحة 10</vt:lpstr>
      <vt:lpstr>الشريحة 11</vt:lpstr>
      <vt:lpstr>الشريحة 12</vt:lpstr>
      <vt:lpstr>الشريحة 13</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Mohammad Abdulhmid Alqatawneh</dc:creator>
  <cp:lastModifiedBy>Raffaello</cp:lastModifiedBy>
  <cp:revision>142</cp:revision>
  <dcterms:created xsi:type="dcterms:W3CDTF">2014-01-30T12:18:20Z</dcterms:created>
  <dcterms:modified xsi:type="dcterms:W3CDTF">2014-12-24T13:43:21Z</dcterms:modified>
</cp:coreProperties>
</file>