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84" r:id="rId2"/>
  </p:sldMasterIdLst>
  <p:notesMasterIdLst>
    <p:notesMasterId r:id="rId21"/>
  </p:notesMasterIdLst>
  <p:sldIdLst>
    <p:sldId id="274" r:id="rId3"/>
    <p:sldId id="27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50495A3-BBF8-4B33-9874-7D7E3F716E93}" type="datetimeFigureOut">
              <a:rPr lang="ar-SA" smtClean="0"/>
              <a:pPr/>
              <a:t>03/03/36</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16276AC-5F8D-4921-85DC-410AB091C189}" type="slidenum">
              <a:rPr lang="ar-SA" smtClean="0"/>
              <a:pPr/>
              <a:t>‹#›</a:t>
            </a:fld>
            <a:endParaRPr lang="ar-SA"/>
          </a:p>
        </p:txBody>
      </p:sp>
    </p:spTree>
    <p:extLst>
      <p:ext uri="{BB962C8B-B14F-4D97-AF65-F5344CB8AC3E}">
        <p14:creationId xmlns:p14="http://schemas.microsoft.com/office/powerpoint/2010/main" xmlns="" val="362392892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xmlns=""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50166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1"/>
          <p:cNvSpPr/>
          <p:nvPr/>
        </p:nvSpPr>
        <p:spPr>
          <a:xfrm>
            <a:off x="845820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9"/>
            <a:ext cx="77724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591806" y="6356353"/>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5968033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3"/>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50166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9" name="Slide Number Placeholder 5"/>
          <p:cNvSpPr>
            <a:spLocks noGrp="1"/>
          </p:cNvSpPr>
          <p:nvPr>
            <p:ph type="sldNum" sz="quarter" idx="10"/>
          </p:nvPr>
        </p:nvSpPr>
        <p:spPr>
          <a:xfrm>
            <a:off x="4591806" y="6356353"/>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0392239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475448" y="6367462"/>
            <a:ext cx="681597" cy="338554"/>
          </a:xfrm>
          <a:prstGeom prst="rect">
            <a:avLst/>
          </a:prstGeom>
        </p:spPr>
        <p:txBody>
          <a:bodyPr wrap="none">
            <a:spAutoFit/>
          </a:bodyPr>
          <a:lstStyle/>
          <a:p>
            <a:pPr algn="ctr" rtl="0">
              <a:defRPr/>
            </a:pPr>
            <a:r>
              <a:rPr lang="en-US" sz="1600" dirty="0">
                <a:solidFill>
                  <a:prstClr val="white"/>
                </a:solidFill>
                <a:cs typeface="Arial" pitchFamily="34" charset="0"/>
              </a:rPr>
              <a:t>[        ]</a:t>
            </a:r>
          </a:p>
        </p:txBody>
      </p:sp>
      <p:sp>
        <p:nvSpPr>
          <p:cNvPr id="6" name="Slide Number Placeholder 5"/>
          <p:cNvSpPr>
            <a:spLocks noGrp="1"/>
          </p:cNvSpPr>
          <p:nvPr>
            <p:ph type="sldNum" sz="quarter" idx="10"/>
          </p:nvPr>
        </p:nvSpPr>
        <p:spPr>
          <a:xfrm>
            <a:off x="4591806" y="6356353"/>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164499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3"/>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4"/>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4"/>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50166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10" name="Slide Number Placeholder 5"/>
          <p:cNvSpPr>
            <a:spLocks noGrp="1"/>
          </p:cNvSpPr>
          <p:nvPr>
            <p:ph type="sldNum" sz="quarter" idx="10"/>
          </p:nvPr>
        </p:nvSpPr>
        <p:spPr>
          <a:xfrm>
            <a:off x="4591806" y="6356353"/>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74321259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50166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9" name="Slide Number Placeholder 5"/>
          <p:cNvSpPr>
            <a:spLocks noGrp="1"/>
          </p:cNvSpPr>
          <p:nvPr>
            <p:ph type="sldNum" sz="quarter" idx="10"/>
          </p:nvPr>
        </p:nvSpPr>
        <p:spPr>
          <a:xfrm>
            <a:off x="4548555" y="6356353"/>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4237327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50166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5" name="Slide Number Placeholder 5"/>
          <p:cNvSpPr>
            <a:spLocks noGrp="1"/>
          </p:cNvSpPr>
          <p:nvPr>
            <p:ph type="sldNum" sz="quarter" idx="10"/>
          </p:nvPr>
        </p:nvSpPr>
        <p:spPr>
          <a:xfrm>
            <a:off x="4591806" y="6356353"/>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63547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501663"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Slide Number Placeholder 5"/>
          <p:cNvSpPr>
            <a:spLocks noGrp="1"/>
          </p:cNvSpPr>
          <p:nvPr>
            <p:ph type="sldNum" sz="quarter" idx="10"/>
          </p:nvPr>
        </p:nvSpPr>
        <p:spPr>
          <a:xfrm>
            <a:off x="4591806" y="6356353"/>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71797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91"/>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000253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91"/>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2335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91"/>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077191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2"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91"/>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63942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 name="Rectangle 11"/>
          <p:cNvSpPr/>
          <p:nvPr/>
        </p:nvSpPr>
        <p:spPr>
          <a:xfrm>
            <a:off x="8458200" y="2133600"/>
            <a:ext cx="685800" cy="14478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rgbClr val="43A79C"/>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591806" y="6356351"/>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621064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title"/>
          </p:nvPr>
        </p:nvSpPr>
        <p:spPr/>
        <p:txBody>
          <a:bodyPr/>
          <a:lstStyle>
            <a:lvl1pPr algn="r">
              <a:defRPr baseline="0">
                <a:solidFill>
                  <a:srgbClr val="43A79C"/>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9" name="Slide Number Placeholder 5"/>
          <p:cNvSpPr>
            <a:spLocks noGrp="1"/>
          </p:cNvSpPr>
          <p:nvPr>
            <p:ph type="sldNum" sz="quarter" idx="10"/>
          </p:nvPr>
        </p:nvSpPr>
        <p:spPr>
          <a:xfrm>
            <a:off x="4591806" y="6356351"/>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36786172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solidFill>
                  <a:srgbClr val="313B4A"/>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475447" y="6367462"/>
            <a:ext cx="681597" cy="338554"/>
          </a:xfrm>
          <a:prstGeom prst="rect">
            <a:avLst/>
          </a:prstGeom>
        </p:spPr>
        <p:txBody>
          <a:bodyPr wrap="none">
            <a:spAutoFit/>
          </a:bodyPr>
          <a:lstStyle/>
          <a:p>
            <a:pPr algn="ctr" rtl="0">
              <a:defRPr/>
            </a:pPr>
            <a:r>
              <a:rPr lang="en-US" sz="1600" dirty="0">
                <a:solidFill>
                  <a:prstClr val="white"/>
                </a:solidFill>
                <a:cs typeface="Arial" pitchFamily="34" charset="0"/>
              </a:rPr>
              <a:t>[        ]</a:t>
            </a:r>
          </a:p>
        </p:txBody>
      </p:sp>
      <p:sp>
        <p:nvSpPr>
          <p:cNvPr id="6" name="Slide Number Placeholder 5"/>
          <p:cNvSpPr>
            <a:spLocks noGrp="1"/>
          </p:cNvSpPr>
          <p:nvPr>
            <p:ph type="sldNum" sz="quarter" idx="10"/>
          </p:nvPr>
        </p:nvSpPr>
        <p:spPr>
          <a:xfrm>
            <a:off x="4591806" y="6356351"/>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3920049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solidFill>
            <a:srgbClr val="43A7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title"/>
          </p:nvPr>
        </p:nvSpPr>
        <p:spPr/>
        <p:txBody>
          <a:bodyPr/>
          <a:lstStyle>
            <a:lvl1pPr algn="r">
              <a:defRPr>
                <a:solidFill>
                  <a:srgbClr val="43A79C"/>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10" name="Slide Number Placeholder 5"/>
          <p:cNvSpPr>
            <a:spLocks noGrp="1"/>
          </p:cNvSpPr>
          <p:nvPr>
            <p:ph type="sldNum" sz="quarter" idx="10"/>
          </p:nvPr>
        </p:nvSpPr>
        <p:spPr>
          <a:xfrm>
            <a:off x="4591806" y="6356351"/>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8364556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9" name="Slide Number Placeholder 5"/>
          <p:cNvSpPr>
            <a:spLocks noGrp="1"/>
          </p:cNvSpPr>
          <p:nvPr>
            <p:ph type="sldNum" sz="quarter" idx="10"/>
          </p:nvPr>
        </p:nvSpPr>
        <p:spPr>
          <a:xfrm>
            <a:off x="4548554" y="635635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4646939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5" name="Slide Number Placeholder 5"/>
          <p:cNvSpPr>
            <a:spLocks noGrp="1"/>
          </p:cNvSpPr>
          <p:nvPr>
            <p:ph type="sldNum" sz="quarter" idx="10"/>
          </p:nvPr>
        </p:nvSpPr>
        <p:spPr>
          <a:xfrm>
            <a:off x="4591806" y="6356351"/>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150954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Slide Number Placeholder 5"/>
          <p:cNvSpPr>
            <a:spLocks noGrp="1"/>
          </p:cNvSpPr>
          <p:nvPr>
            <p:ph type="sldNum" sz="quarter" idx="10"/>
          </p:nvPr>
        </p:nvSpPr>
        <p:spPr>
          <a:xfrm>
            <a:off x="4591806" y="6356351"/>
            <a:ext cx="445477" cy="365125"/>
          </a:xfrm>
          <a:prstGeom prst="rect">
            <a:avLst/>
          </a:prstGeom>
        </p:spPr>
        <p:txBody>
          <a:bodyPr/>
          <a:lstStyle>
            <a:lvl1pPr algn="ctr">
              <a:defRPr/>
            </a:lvl1pPr>
          </a:lstStyle>
          <a:p>
            <a:pPr>
              <a:defRPr/>
            </a:pPr>
            <a:fld id="{7B8EA862-7DD5-4A06-BDE1-DB7EC5FAA60C}" type="slidenum">
              <a:rPr lang="ar-SA"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16547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1360121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الأيقونة لإضافة صورة</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884176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253657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2939419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144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2" name="Group 7"/>
          <p:cNvGrpSpPr>
            <a:grpSpLocks/>
          </p:cNvGrpSpPr>
          <p:nvPr/>
        </p:nvGrpSpPr>
        <p:grpSpPr bwMode="auto">
          <a:xfrm>
            <a:off x="7948247"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91"/>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17205" y="5964270"/>
            <a:ext cx="773723" cy="712470"/>
          </a:xfrm>
          <a:prstGeom prst="rect">
            <a:avLst/>
          </a:prstGeom>
        </p:spPr>
      </p:pic>
      <p:sp>
        <p:nvSpPr>
          <p:cNvPr id="19" name="Rectangle 18"/>
          <p:cNvSpPr/>
          <p:nvPr/>
        </p:nvSpPr>
        <p:spPr>
          <a:xfrm>
            <a:off x="844062" y="6581004"/>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p:nvSpPr>
        <p:spPr>
          <a:xfrm>
            <a:off x="1092039" y="6290846"/>
            <a:ext cx="2795958" cy="338554"/>
          </a:xfrm>
          <a:prstGeom prst="rect">
            <a:avLst/>
          </a:prstGeom>
        </p:spPr>
        <p:txBody>
          <a:bodyPr wrap="none">
            <a:spAutoFit/>
          </a:bodyPr>
          <a:lstStyle/>
          <a:p>
            <a:pPr algn="l" rtl="0">
              <a:defRPr/>
            </a:pPr>
            <a:r>
              <a:rPr lang="ar-SA" sz="1600" b="1" dirty="0">
                <a:solidFill>
                  <a:prstClr val="white"/>
                </a:solidFill>
              </a:rPr>
              <a:t>عمادة التعلم الإلكتروني والتعليم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xmlns="" val="34272777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144000" cy="5334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17204" y="5964270"/>
            <a:ext cx="773723" cy="712470"/>
          </a:xfrm>
          <a:prstGeom prst="rect">
            <a:avLst/>
          </a:prstGeom>
        </p:spPr>
      </p:pic>
      <p:sp>
        <p:nvSpPr>
          <p:cNvPr id="19" name="Rectangle 18"/>
          <p:cNvSpPr/>
          <p:nvPr/>
        </p:nvSpPr>
        <p:spPr>
          <a:xfrm>
            <a:off x="844062" y="658100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p:nvSpPr>
        <p:spPr>
          <a:xfrm>
            <a:off x="1092039" y="6290846"/>
            <a:ext cx="2795958" cy="338554"/>
          </a:xfrm>
          <a:prstGeom prst="rect">
            <a:avLst/>
          </a:prstGeom>
        </p:spPr>
        <p:txBody>
          <a:bodyPr wrap="none">
            <a:spAutoFit/>
          </a:bodyPr>
          <a:lstStyle/>
          <a:p>
            <a:pPr algn="l" rtl="0">
              <a:defRPr/>
            </a:pPr>
            <a:r>
              <a:rPr lang="ar-SA" sz="1600" b="1" dirty="0">
                <a:solidFill>
                  <a:prstClr val="white"/>
                </a:solidFill>
              </a:rPr>
              <a:t>عمادة التعلم الإلكتروني والتعليم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xmlns="" val="31992449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28"/>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6" name="Rectangle 5"/>
          <p:cNvSpPr/>
          <p:nvPr/>
        </p:nvSpPr>
        <p:spPr>
          <a:xfrm>
            <a:off x="0" y="-228600"/>
            <a:ext cx="9144000" cy="3429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275386" y="4800600"/>
            <a:ext cx="3768969" cy="1066800"/>
          </a:xfrm>
          <a:prstGeom prst="rect">
            <a:avLst/>
          </a:prstGeom>
          <a:noFill/>
          <a:ln w="9525">
            <a:noFill/>
            <a:miter lim="800000"/>
            <a:headEnd/>
            <a:tailEnd/>
          </a:ln>
        </p:spPr>
        <p:txBody>
          <a:bodyPr/>
          <a:lstStyle/>
          <a:p>
            <a:pPr algn="ctr" rtl="0" fontAlgn="base">
              <a:spcBef>
                <a:spcPct val="20000"/>
              </a:spcBef>
              <a:spcAft>
                <a:spcPct val="0"/>
              </a:spcAft>
              <a:buFont typeface="Arial" pitchFamily="34" charset="0"/>
              <a:buNone/>
            </a:pPr>
            <a:r>
              <a:rPr lang="ar-SA" sz="2400" b="1" dirty="0">
                <a:solidFill>
                  <a:srgbClr val="313B4A"/>
                </a:solidFill>
              </a:rPr>
              <a:t>جامعة الملك فيصل</a:t>
            </a:r>
          </a:p>
          <a:p>
            <a:pPr algn="ctr" rtl="0" fontAlgn="base">
              <a:spcBef>
                <a:spcPct val="20000"/>
              </a:spcBef>
              <a:spcAft>
                <a:spcPct val="0"/>
              </a:spcAft>
              <a:buFont typeface="Arial" pitchFamily="34" charset="0"/>
              <a:buNone/>
            </a:pPr>
            <a:r>
              <a:rPr lang="ar-SA" sz="2400" b="1" dirty="0">
                <a:solidFill>
                  <a:srgbClr val="313B4A"/>
                </a:solidFill>
              </a:rPr>
              <a:t>عمادة التعلم الإلكتروني والتعليم عن بعد</a:t>
            </a:r>
            <a:endParaRPr lang="en-US" sz="2400" b="1" dirty="0">
              <a:solidFill>
                <a:srgbClr val="313B4A"/>
              </a:solidFill>
              <a:cs typeface="Arial" pitchFamily="34" charset="0"/>
            </a:endParaRPr>
          </a:p>
          <a:p>
            <a:pPr algn="ctr" rtl="0" fontAlgn="base">
              <a:spcBef>
                <a:spcPct val="20000"/>
              </a:spcBef>
              <a:spcAft>
                <a:spcPct val="0"/>
              </a:spcAft>
              <a:buFont typeface="Arial" pitchFamily="34" charset="0"/>
              <a:buNone/>
            </a:pPr>
            <a:r>
              <a:rPr lang="ar-SA" sz="2400" dirty="0">
                <a:solidFill>
                  <a:srgbClr val="313B4A"/>
                </a:solidFill>
              </a:rPr>
              <a:t>	</a:t>
            </a:r>
            <a:endParaRPr lang="en-US" sz="2400" dirty="0">
              <a:solidFill>
                <a:srgbClr val="313B4A"/>
              </a:solidFill>
              <a:cs typeface="Arial" pitchFamily="34" charset="0"/>
            </a:endParaRPr>
          </a:p>
        </p:txBody>
      </p:sp>
      <p:grpSp>
        <p:nvGrpSpPr>
          <p:cNvPr id="5128" name="Group 7"/>
          <p:cNvGrpSpPr>
            <a:grpSpLocks/>
          </p:cNvGrpSpPr>
          <p:nvPr/>
        </p:nvGrpSpPr>
        <p:grpSpPr bwMode="auto">
          <a:xfrm>
            <a:off x="5994889" y="1981203"/>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5130" name="Title 1"/>
          <p:cNvSpPr txBox="1">
            <a:spLocks/>
          </p:cNvSpPr>
          <p:nvPr/>
        </p:nvSpPr>
        <p:spPr bwMode="auto">
          <a:xfrm>
            <a:off x="351693" y="2971800"/>
            <a:ext cx="4706815" cy="2590800"/>
          </a:xfrm>
          <a:prstGeom prst="rect">
            <a:avLst/>
          </a:prstGeom>
          <a:noFill/>
          <a:ln w="9525">
            <a:noFill/>
            <a:miter lim="800000"/>
            <a:headEnd/>
            <a:tailEnd/>
          </a:ln>
        </p:spPr>
        <p:txBody>
          <a:bodyPr anchor="ctr"/>
          <a:lstStyle/>
          <a:p>
            <a:pPr algn="ctr" fontAlgn="base">
              <a:spcBef>
                <a:spcPct val="0"/>
              </a:spcBef>
              <a:spcAft>
                <a:spcPct val="0"/>
              </a:spcAft>
            </a:pPr>
            <a:r>
              <a:rPr lang="ar-EG" sz="3700" b="1" dirty="0">
                <a:solidFill>
                  <a:srgbClr val="FF0000"/>
                </a:solidFill>
                <a:latin typeface="AYM Wadiy S_U normal."/>
                <a:cs typeface="Times New Roman" pitchFamily="18" charset="0"/>
              </a:rPr>
              <a:t>اسم المقرر</a:t>
            </a:r>
            <a:endParaRPr lang="ar-SA" sz="3700" b="1" dirty="0">
              <a:solidFill>
                <a:srgbClr val="FF0000"/>
              </a:solidFill>
              <a:latin typeface="AYM Wadiy S_U normal."/>
              <a:cs typeface="Times New Roman" pitchFamily="18" charset="0"/>
            </a:endParaRPr>
          </a:p>
          <a:p>
            <a:pPr algn="ctr" fontAlgn="base">
              <a:spcBef>
                <a:spcPct val="0"/>
              </a:spcBef>
              <a:spcAft>
                <a:spcPct val="0"/>
              </a:spcAft>
            </a:pPr>
            <a:r>
              <a:rPr lang="ar-SA" sz="2800" b="1" dirty="0">
                <a:solidFill>
                  <a:srgbClr val="313B4A"/>
                </a:solidFill>
                <a:cs typeface="Times New Roman" pitchFamily="18" charset="0"/>
              </a:rPr>
              <a:t>العقيدة الإسلامية والمذاهب المعاصرة</a:t>
            </a:r>
          </a:p>
          <a:p>
            <a:pPr algn="ctr" rtl="0" fontAlgn="base">
              <a:spcBef>
                <a:spcPct val="0"/>
              </a:spcBef>
              <a:spcAft>
                <a:spcPct val="0"/>
              </a:spcAft>
            </a:pPr>
            <a:r>
              <a:rPr lang="en-US" sz="2800" b="1" dirty="0">
                <a:solidFill>
                  <a:srgbClr val="313B4A"/>
                </a:solidFill>
                <a:cs typeface="Times New Roman" pitchFamily="18" charset="0"/>
              </a:rPr>
              <a:t>Course Name </a:t>
            </a:r>
          </a:p>
          <a:p>
            <a:pPr algn="ctr" fontAlgn="base">
              <a:spcBef>
                <a:spcPct val="0"/>
              </a:spcBef>
              <a:spcAft>
                <a:spcPct val="0"/>
              </a:spcAft>
            </a:pPr>
            <a:r>
              <a:rPr lang="ar-SA" sz="3700" b="1" dirty="0">
                <a:solidFill>
                  <a:srgbClr val="FF0000"/>
                </a:solidFill>
                <a:latin typeface="AYM Wadiy S_U normal."/>
                <a:cs typeface="Times New Roman" pitchFamily="18" charset="0"/>
              </a:rPr>
              <a:t>استاذ المقرر</a:t>
            </a:r>
          </a:p>
          <a:p>
            <a:pPr algn="ctr" fontAlgn="base">
              <a:spcBef>
                <a:spcPct val="0"/>
              </a:spcBef>
              <a:spcAft>
                <a:spcPct val="0"/>
              </a:spcAft>
            </a:pPr>
            <a:r>
              <a:rPr lang="ar-SA" sz="2800" b="1" dirty="0">
                <a:solidFill>
                  <a:srgbClr val="313B4A"/>
                </a:solidFill>
                <a:cs typeface="Times New Roman" pitchFamily="18" charset="0"/>
              </a:rPr>
              <a:t>د/ محمد بن عبد الحميد </a:t>
            </a:r>
            <a:r>
              <a:rPr lang="ar-SA" sz="2800" b="1" dirty="0" err="1">
                <a:solidFill>
                  <a:srgbClr val="313B4A"/>
                </a:solidFill>
                <a:cs typeface="Times New Roman" pitchFamily="18" charset="0"/>
              </a:rPr>
              <a:t>القطاونة</a:t>
            </a:r>
            <a:r>
              <a:rPr lang="ar-SA" sz="2800" b="1" dirty="0">
                <a:solidFill>
                  <a:srgbClr val="313B4A"/>
                </a:solidFill>
                <a:cs typeface="Times New Roman" pitchFamily="18" charset="0"/>
              </a:rPr>
              <a:t> </a:t>
            </a:r>
            <a:endParaRPr lang="en-US" sz="2800" b="1" dirty="0">
              <a:solidFill>
                <a:srgbClr val="313B4A"/>
              </a:solidFill>
              <a:cs typeface="Arial" pitchFamily="34" charset="0"/>
            </a:endParaRPr>
          </a:p>
        </p:txBody>
      </p:sp>
      <p:sp>
        <p:nvSpPr>
          <p:cNvPr id="5131" name="Slide Number Placeholder 10"/>
          <p:cNvSpPr txBox="1">
            <a:spLocks/>
          </p:cNvSpPr>
          <p:nvPr/>
        </p:nvSpPr>
        <p:spPr bwMode="auto">
          <a:xfrm>
            <a:off x="351692" y="6405566"/>
            <a:ext cx="2133600" cy="365125"/>
          </a:xfrm>
          <a:prstGeom prst="rect">
            <a:avLst/>
          </a:prstGeom>
          <a:noFill/>
          <a:ln w="9525">
            <a:noFill/>
            <a:miter lim="800000"/>
            <a:headEnd/>
            <a:tailEnd/>
          </a:ln>
        </p:spPr>
        <p:txBody>
          <a:bodyPr anchor="ctr"/>
          <a:lstStyle/>
          <a:p>
            <a:pPr rtl="0" fontAlgn="base">
              <a:spcBef>
                <a:spcPct val="0"/>
              </a:spcBef>
              <a:spcAft>
                <a:spcPct val="0"/>
              </a:spcAft>
            </a:pPr>
            <a:fld id="{BD304080-26AE-472C-BC30-C39120F3D8A0}" type="slidenum">
              <a:rPr lang="ar-SA" sz="1200">
                <a:solidFill>
                  <a:prstClr val="white"/>
                </a:solidFill>
              </a:rPr>
              <a:pPr rtl="0" fontAlgn="base">
                <a:spcBef>
                  <a:spcPct val="0"/>
                </a:spcBef>
                <a:spcAft>
                  <a:spcPct val="0"/>
                </a:spcAft>
              </a:pPr>
              <a:t>1</a:t>
            </a:fld>
            <a:endParaRPr lang="en-US" sz="1200" dirty="0">
              <a:solidFill>
                <a:prstClr val="white"/>
              </a:solidFill>
              <a:cs typeface="Arial" pitchFamily="34" charset="0"/>
            </a:endParaRPr>
          </a:p>
        </p:txBody>
      </p:sp>
      <p:sp>
        <p:nvSpPr>
          <p:cNvPr id="14" name="Subtitle 2"/>
          <p:cNvSpPr txBox="1">
            <a:spLocks/>
          </p:cNvSpPr>
          <p:nvPr/>
        </p:nvSpPr>
        <p:spPr bwMode="auto">
          <a:xfrm>
            <a:off x="5310555" y="5893596"/>
            <a:ext cx="3768969"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FF0000"/>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FF0000"/>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a:t>
            </a:fld>
            <a:endParaRPr lang="en-US" dirty="0">
              <a:solidFill>
                <a:prstClr val="white"/>
              </a:solidFill>
            </a:endParaRPr>
          </a:p>
        </p:txBody>
      </p:sp>
    </p:spTree>
    <p:extLst>
      <p:ext uri="{BB962C8B-B14F-4D97-AF65-F5344CB8AC3E}">
        <p14:creationId xmlns:p14="http://schemas.microsoft.com/office/powerpoint/2010/main" xmlns="" val="15012988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03385" y="2133603"/>
            <a:ext cx="7772400" cy="1470025"/>
          </a:xfrm>
        </p:spPr>
        <p:txBody>
          <a:bodyPr/>
          <a:lstStyle/>
          <a:p>
            <a:pPr fontAlgn="auto">
              <a:spcAft>
                <a:spcPts val="0"/>
              </a:spcAft>
              <a:defRPr/>
            </a:pPr>
            <a:r>
              <a:rPr lang="ar-EG" b="1" dirty="0" smtClean="0">
                <a:solidFill>
                  <a:srgbClr val="FF0000"/>
                </a:solidFill>
                <a:effectLst>
                  <a:outerShdw blurRad="38100" dist="38100" dir="2700000" algn="tl">
                    <a:srgbClr val="000000">
                      <a:alpha val="43137"/>
                    </a:srgbClr>
                  </a:outerShdw>
                </a:effectLst>
                <a:cs typeface="Arial" pitchFamily="34" charset="0"/>
              </a:rPr>
              <a:t>المحاضرة</a:t>
            </a:r>
            <a:r>
              <a:rPr lang="ar-SA" b="1" dirty="0" smtClean="0">
                <a:solidFill>
                  <a:srgbClr val="FF0000"/>
                </a:solidFill>
                <a:effectLst>
                  <a:outerShdw blurRad="38100" dist="38100" dir="2700000" algn="tl">
                    <a:srgbClr val="000000">
                      <a:alpha val="43137"/>
                    </a:srgbClr>
                  </a:outerShdw>
                </a:effectLst>
                <a:cs typeface="Arial" pitchFamily="34" charset="0"/>
              </a:rPr>
              <a:t> </a:t>
            </a:r>
            <a:r>
              <a:rPr lang="ar-SA" b="1" spc="50" dirty="0" smtClean="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rPr>
              <a:t>الثانية عشر</a:t>
            </a:r>
            <a:endParaRPr lang="en-US" b="1" spc="50" dirty="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Subtitle 5"/>
          <p:cNvSpPr txBox="1">
            <a:spLocks/>
          </p:cNvSpPr>
          <p:nvPr/>
        </p:nvSpPr>
        <p:spPr bwMode="auto">
          <a:xfrm>
            <a:off x="991772" y="4191000"/>
            <a:ext cx="8194431"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2</a:t>
            </a:fld>
            <a:endParaRPr lang="en-US" dirty="0">
              <a:solidFill>
                <a:prstClr val="white"/>
              </a:solidFill>
            </a:endParaRPr>
          </a:p>
        </p:txBody>
      </p:sp>
    </p:spTree>
    <p:extLst>
      <p:ext uri="{BB962C8B-B14F-4D97-AF65-F5344CB8AC3E}">
        <p14:creationId xmlns:p14="http://schemas.microsoft.com/office/powerpoint/2010/main" xmlns="" val="571143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R="2070100">
              <a:lnSpc>
                <a:spcPct val="115000"/>
              </a:lnSpc>
              <a:spcBef>
                <a:spcPts val="1000"/>
              </a:spcBef>
              <a:spcAft>
                <a:spcPts val="0"/>
              </a:spcAft>
            </a:pPr>
            <a:r>
              <a:rPr lang="ar-SA" b="1" dirty="0">
                <a:latin typeface="Al-Mateen" panose="02060803050605020204" pitchFamily="18" charset="-78"/>
                <a:ea typeface="Times New Roman" panose="02020603050405020304" pitchFamily="18" charset="0"/>
                <a:cs typeface="Al-Mateen" panose="02060803050605020204" pitchFamily="18" charset="-78"/>
              </a:rPr>
              <a:t>المبحث الخامس </a:t>
            </a:r>
            <a:r>
              <a:rPr lang="ar-SA" b="1" dirty="0" smtClean="0">
                <a:latin typeface="Al-Mateen" panose="02060803050605020204" pitchFamily="18" charset="-78"/>
                <a:ea typeface="Times New Roman" panose="02020603050405020304" pitchFamily="18" charset="0"/>
                <a:cs typeface="Al-Mateen" panose="02060803050605020204" pitchFamily="18" charset="-78"/>
              </a:rPr>
              <a:t>: الماسونية</a:t>
            </a:r>
            <a:endParaRPr lang="ar-SA" dirty="0">
              <a:latin typeface="Al-Mateen" panose="02060803050605020204" pitchFamily="18" charset="-78"/>
              <a:cs typeface="Al-Mateen" panose="02060803050605020204" pitchFamily="18" charset="-78"/>
            </a:endParaRPr>
          </a:p>
        </p:txBody>
      </p:sp>
      <p:sp>
        <p:nvSpPr>
          <p:cNvPr id="3" name="عنصر نائب للمحتوى 2"/>
          <p:cNvSpPr>
            <a:spLocks noGrp="1"/>
          </p:cNvSpPr>
          <p:nvPr>
            <p:ph idx="1"/>
          </p:nvPr>
        </p:nvSpPr>
        <p:spPr>
          <a:xfrm>
            <a:off x="267811" y="1417643"/>
            <a:ext cx="8647990" cy="4525963"/>
          </a:xfrm>
        </p:spPr>
        <p:txBody>
          <a:bodyPr/>
          <a:lstStyle/>
          <a:p>
            <a:pPr marL="0" indent="252095" algn="just">
              <a:lnSpc>
                <a:spcPct val="115000"/>
              </a:lnSpc>
              <a:spcBef>
                <a:spcPts val="1200"/>
              </a:spcBef>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إن الأمة الإسلامية منذ نشأتها تواجه تحديات مستمرة من قبل خصومها وأعدائها الذين يريدون ان يطفؤوا نور الله، وأن يخرجوا الأمة عن منهج الإسلام، ومهاجمة كيانها وعقيدتها وشريعتها ووحدتها، كما يعملون على إعاقة نهضتها واستعادتها لمجدها، وخاصة في عصرنا الحديث الذي ظهرت فيه مذاهب وأفكار وجمعيات كثيرة تعمل سرا وعلانية على تفتيت الأمة والطعن في شخصيتها وهويتها.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ومن أهم هذه الجمعيات المعنية بحديثنا نجد الحركة الماسونية التي تعمل منذ أمد ليس بالقصير على بث أفكار ظاهرها فيه الرحمة وباطنها مليء بالإلحاد والكفر والتحريف، وتعمل من خلال جمعيات وأنشطة وتعاليم كلها تصب في إطار تحقيق سيطرة الصهيونية واليهودية على الأمة وعلى العالم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وفي هذه المحاضرة نحاول أن نتعرف على الماسونية، ونشأتها وأسباب هذه النشأة، وأسسها، وتاريخها، وأنشطتها ورموزها، لنكون على بينة لما يتعرض له وعينا الإسلامي من تشويه من قبل الماسونية، وما تتعرض له الأمة من مؤامرات من قبل هذه الحركة والجمعية اليهودية السرية الخطيرة في مبادئها وأهدافها وأنشطتها</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indent="25209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تعريف مجمل بالماسونية </a:t>
            </a:r>
            <a:r>
              <a:rPr lang="en-US" sz="1800" b="1" dirty="0">
                <a:solidFill>
                  <a:schemeClr val="tx1"/>
                </a:solidFill>
                <a:latin typeface="Al-Mateen" panose="02060803050605020204" pitchFamily="18" charset="-78"/>
                <a:ea typeface="Times New Roman" panose="02020603050405020304" pitchFamily="18" charset="0"/>
                <a:cs typeface="Al-Mateen" panose="02060803050605020204" pitchFamily="18" charset="-78"/>
              </a:rPr>
              <a:t>:</a:t>
            </a:r>
          </a:p>
          <a:p>
            <a:pPr marL="0" indent="252095" algn="just">
              <a:lnSpc>
                <a:spcPct val="115000"/>
              </a:lnSpc>
              <a:spcAft>
                <a:spcPts val="0"/>
              </a:spcAft>
            </a:pPr>
            <a:r>
              <a:rPr lang="en-US" sz="1800" dirty="0" smtClean="0">
                <a:solidFill>
                  <a:srgbClr val="000000"/>
                </a:solidFill>
                <a:latin typeface="Lotus Linotype" panose="02000000000000000000" pitchFamily="2" charset="-78"/>
                <a:ea typeface="Calibri" panose="020F0502020204030204" pitchFamily="34" charset="0"/>
                <a:cs typeface="Arial" panose="020B0604020202020204" pitchFamily="34" charset="0"/>
              </a:rPr>
              <a:t>“</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الماسونية</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حركة خطيرة ما أن يُطرح اسمها حتى يثور القلق في نفس المستمع، وما أن تذكر حتى ترى الجلساء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يبدأون</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بتعداد مؤامراتها ومكائدها، ويظهرون الحيرة من أمر هذه الحركة، التي اعتمدت السرية إخفاءً لحقيقة أهدافها. ولعل ذلك لأن يهود الذين حاربوا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الأنبياء</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3</a:t>
            </a:fld>
            <a:endParaRPr lang="en-US" dirty="0">
              <a:solidFill>
                <a:prstClr val="white"/>
              </a:solidFill>
            </a:endParaRPr>
          </a:p>
        </p:txBody>
      </p:sp>
    </p:spTree>
    <p:extLst>
      <p:ext uri="{BB962C8B-B14F-4D97-AF65-F5344CB8AC3E}">
        <p14:creationId xmlns:p14="http://schemas.microsoft.com/office/powerpoint/2010/main" xmlns="" val="2466368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1354" y="1341439"/>
            <a:ext cx="8647990" cy="4525963"/>
          </a:xfrm>
        </p:spPr>
        <p:txBody>
          <a:bodyPr/>
          <a:lstStyle/>
          <a:p>
            <a:pPr marL="0" lvl="0" indent="25209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والرسل، وظنوا أنهم الشعب المختار، وأن ما سواهم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كوييم</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أي أغبياء ضالون يوجهونهم كيف يشاؤون، ويصل بهم المستوى للقول: إن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الكوييم</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هم حيوانات بصورة بشر، أرادوا أن تكون الماسونية من جملة الأقنعة التي تستتر مخططاتهم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وراءها</a:t>
            </a:r>
            <a:r>
              <a:rPr lang="ar-SA" sz="1800" dirty="0" smtClean="0">
                <a:latin typeface="Calibri" panose="020F0502020204030204" pitchFamily="34" charset="0"/>
                <a:ea typeface="Calibri" panose="020F0502020204030204" pitchFamily="34" charset="0"/>
                <a:cs typeface="Arial" panose="020B0604020202020204" pitchFamily="34" charset="0"/>
              </a:rPr>
              <a:t> .</a:t>
            </a:r>
          </a:p>
          <a:p>
            <a:pPr marL="0" lvl="0" indent="252095" algn="just">
              <a:lnSpc>
                <a:spcPct val="115000"/>
              </a:lnSpc>
              <a:spcAft>
                <a:spcPts val="0"/>
              </a:spcAft>
            </a:pPr>
            <a:endParaRPr lang="ar-SA" sz="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وكلمة "ماسونية" من الكلمة الانجليزية (</a:t>
            </a:r>
            <a:r>
              <a:rPr lang="en-US" sz="1400" dirty="0">
                <a:latin typeface="Traditional Arabic" panose="02020603050405020304" pitchFamily="18" charset="-78"/>
                <a:ea typeface="Calibri" panose="020F0502020204030204" pitchFamily="34" charset="0"/>
                <a:cs typeface="Arial" panose="020B0604020202020204" pitchFamily="34" charset="0"/>
              </a:rPr>
              <a:t>Mason</a:t>
            </a:r>
            <a:r>
              <a:rPr lang="ar-SA" sz="1800" dirty="0">
                <a:latin typeface="Calibri" panose="020F0502020204030204" pitchFamily="34" charset="0"/>
                <a:ea typeface="Calibri" panose="020F0502020204030204" pitchFamily="34" charset="0"/>
                <a:cs typeface="Lotus Linotype" panose="02000000000000000000" pitchFamily="2" charset="-78"/>
              </a:rPr>
              <a:t>) وهي تعني "البنَّاء"، ثم تضاف كلمة (</a:t>
            </a:r>
            <a:r>
              <a:rPr lang="en-US" sz="1400" dirty="0">
                <a:latin typeface="Traditional Arabic" panose="02020603050405020304" pitchFamily="18" charset="-78"/>
                <a:ea typeface="Calibri" panose="020F0502020204030204" pitchFamily="34" charset="0"/>
                <a:cs typeface="Arial" panose="020B0604020202020204" pitchFamily="34" charset="0"/>
              </a:rPr>
              <a:t>Free</a:t>
            </a:r>
            <a:r>
              <a:rPr lang="ar-SA" sz="1800" dirty="0">
                <a:latin typeface="Calibri" panose="020F0502020204030204" pitchFamily="34" charset="0"/>
                <a:ea typeface="Calibri" panose="020F0502020204030204" pitchFamily="34" charset="0"/>
                <a:cs typeface="Lotus Linotype" panose="02000000000000000000" pitchFamily="2" charset="-78"/>
              </a:rPr>
              <a:t>) بمعنى "حر" وتعني "البنّاء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الحر«</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 </a:t>
            </a:r>
            <a:r>
              <a:rPr lang="ar-SA" sz="1800" dirty="0">
                <a:latin typeface="Calibri" panose="020F0502020204030204" pitchFamily="34" charset="0"/>
                <a:ea typeface="Calibri" panose="020F0502020204030204" pitchFamily="34" charset="0"/>
                <a:cs typeface="Lotus Linotype" panose="02000000000000000000" pitchFamily="2" charset="-78"/>
              </a:rPr>
              <a:t>وقد ترجمت الكلمتان إلى اللغة العربية بكلمة: الماسونية أو </a:t>
            </a:r>
            <a:r>
              <a:rPr lang="ar-SA" sz="1800" dirty="0" err="1">
                <a:latin typeface="Calibri" panose="020F0502020204030204" pitchFamily="34" charset="0"/>
                <a:ea typeface="Calibri" panose="020F0502020204030204" pitchFamily="34" charset="0"/>
                <a:cs typeface="Lotus Linotype" panose="02000000000000000000" pitchFamily="2" charset="-78"/>
              </a:rPr>
              <a:t>الفرماسونية</a:t>
            </a:r>
            <a:r>
              <a:rPr lang="ar-SA" sz="1800" dirty="0">
                <a:latin typeface="Calibri" panose="020F0502020204030204" pitchFamily="34" charset="0"/>
                <a:ea typeface="Calibri" panose="020F0502020204030204" pitchFamily="34" charset="0"/>
                <a:cs typeface="Lotus Linotype" panose="02000000000000000000" pitchFamily="2" charset="-78"/>
              </a:rPr>
              <a:t> أو </a:t>
            </a:r>
            <a:r>
              <a:rPr lang="ar-SA" sz="1800" dirty="0" err="1">
                <a:latin typeface="Calibri" panose="020F0502020204030204" pitchFamily="34" charset="0"/>
                <a:ea typeface="Calibri" panose="020F0502020204030204" pitchFamily="34" charset="0"/>
                <a:cs typeface="Lotus Linotype" panose="02000000000000000000" pitchFamily="2" charset="-78"/>
              </a:rPr>
              <a:t>الفرمسون</a:t>
            </a:r>
            <a:r>
              <a:rPr lang="ar-SA" sz="1800" dirty="0">
                <a:latin typeface="Calibri" panose="020F0502020204030204" pitchFamily="34" charset="0"/>
                <a:ea typeface="Calibri" panose="020F0502020204030204" pitchFamily="34" charset="0"/>
                <a:cs typeface="Lotus Linotype" panose="02000000000000000000" pitchFamily="2" charset="-78"/>
              </a:rPr>
              <a:t> كما تلفظ في بلاد الشام، أو </a:t>
            </a:r>
            <a:r>
              <a:rPr lang="ar-SA" sz="1800" dirty="0" err="1">
                <a:latin typeface="Calibri" panose="020F0502020204030204" pitchFamily="34" charset="0"/>
                <a:ea typeface="Calibri" panose="020F0502020204030204" pitchFamily="34" charset="0"/>
                <a:cs typeface="Lotus Linotype" panose="02000000000000000000" pitchFamily="2" charset="-78"/>
              </a:rPr>
              <a:t>الفرمصون</a:t>
            </a:r>
            <a:r>
              <a:rPr lang="ar-SA" sz="1800" dirty="0">
                <a:latin typeface="Calibri" panose="020F0502020204030204" pitchFamily="34" charset="0"/>
                <a:ea typeface="Calibri" panose="020F0502020204030204" pitchFamily="34" charset="0"/>
                <a:cs typeface="Lotus Linotype" panose="02000000000000000000" pitchFamily="2" charset="-78"/>
              </a:rPr>
              <a:t> كما تلفظ في العراق. فالماسونية لغة إذاً : </a:t>
            </a:r>
            <a:r>
              <a:rPr lang="ar-SA" sz="1800" dirty="0" err="1">
                <a:latin typeface="Calibri" panose="020F0502020204030204" pitchFamily="34" charset="0"/>
                <a:ea typeface="Calibri" panose="020F0502020204030204" pitchFamily="34" charset="0"/>
                <a:cs typeface="Lotus Linotype" panose="02000000000000000000" pitchFamily="2" charset="-78"/>
              </a:rPr>
              <a:t>البناءون</a:t>
            </a:r>
            <a:r>
              <a:rPr lang="ar-SA" sz="1800" dirty="0">
                <a:latin typeface="Calibri" panose="020F0502020204030204" pitchFamily="34" charset="0"/>
                <a:ea typeface="Calibri" panose="020F0502020204030204" pitchFamily="34" charset="0"/>
                <a:cs typeface="Lotus Linotype" panose="02000000000000000000" pitchFamily="2" charset="-78"/>
              </a:rPr>
              <a:t> الأحرار أو البِنَاء الحر. </a:t>
            </a:r>
            <a:r>
              <a:rPr lang="ar-SA" sz="1800" dirty="0" err="1">
                <a:latin typeface="Calibri" panose="020F0502020204030204" pitchFamily="34" charset="0"/>
                <a:ea typeface="Calibri" panose="020F0502020204030204" pitchFamily="34" charset="0"/>
                <a:cs typeface="Lotus Linotype" panose="02000000000000000000" pitchFamily="2" charset="-78"/>
              </a:rPr>
              <a:t>والبناءون</a:t>
            </a:r>
            <a:r>
              <a:rPr lang="ar-SA" sz="1800" dirty="0">
                <a:latin typeface="Calibri" panose="020F0502020204030204" pitchFamily="34" charset="0"/>
                <a:ea typeface="Calibri" panose="020F0502020204030204" pitchFamily="34" charset="0"/>
                <a:cs typeface="Lotus Linotype" panose="02000000000000000000" pitchFamily="2" charset="-78"/>
              </a:rPr>
              <a:t> الأحرار هم الذين بنوا هيكل </a:t>
            </a:r>
            <a:r>
              <a:rPr lang="ar-SA" sz="1800" dirty="0" smtClean="0">
                <a:latin typeface="Calibri" panose="020F0502020204030204" pitchFamily="34" charset="0"/>
                <a:ea typeface="Calibri" panose="020F0502020204030204" pitchFamily="34" charset="0"/>
                <a:cs typeface="Lotus Linotype" panose="02000000000000000000" pitchFamily="2" charset="-78"/>
              </a:rPr>
              <a:t>سليمان</a:t>
            </a:r>
            <a:r>
              <a:rPr lang="ar-SA" sz="1600" dirty="0">
                <a:latin typeface="Calibri" panose="020F0502020204030204" pitchFamily="34" charset="0"/>
                <a:ea typeface="Calibri" panose="020F0502020204030204" pitchFamily="34" charset="0"/>
                <a:cs typeface="ATraditional Arabic" pitchFamily="2" charset="-78"/>
              </a:rPr>
              <a:t> </a:t>
            </a:r>
            <a:r>
              <a:rPr lang="ar-SA" sz="1600" dirty="0" smtClean="0">
                <a:latin typeface="Calibri" panose="020F0502020204030204" pitchFamily="34" charset="0"/>
                <a:ea typeface="Calibri" panose="020F0502020204030204" pitchFamily="34" charset="0"/>
                <a:cs typeface="ATraditional Arabic" pitchFamily="2" charset="-78"/>
              </a:rPr>
              <a:t>.</a:t>
            </a:r>
            <a:endParaRPr lang="ar-SA" sz="1800" dirty="0" smtClean="0">
              <a:latin typeface="Calibri" panose="020F0502020204030204" pitchFamily="34" charset="0"/>
              <a:ea typeface="Calibri" panose="020F0502020204030204" pitchFamily="34" charset="0"/>
              <a:cs typeface="Lotus Linotype" panose="02000000000000000000" pitchFamily="2" charset="-78"/>
            </a:endParaRPr>
          </a:p>
          <a:p>
            <a:pPr marL="0" indent="25209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2000" b="1" dirty="0">
                <a:latin typeface="Al-Mateen" panose="02060803050605020204" pitchFamily="18" charset="-78"/>
                <a:ea typeface="Times New Roman" panose="02020603050405020304" pitchFamily="18" charset="0"/>
                <a:cs typeface="Al-Mateen" panose="02060803050605020204" pitchFamily="18" charset="-78"/>
              </a:rPr>
              <a:t>الماسونية في الاصطلاح</a:t>
            </a:r>
            <a:r>
              <a:rPr lang="en-US" sz="2000" b="1" dirty="0">
                <a:latin typeface="Al-Mateen" panose="02060803050605020204" pitchFamily="18" charset="-78"/>
                <a:ea typeface="Times New Roman" panose="02020603050405020304" pitchFamily="18" charset="0"/>
                <a:cs typeface="Al-Mateen" panose="02060803050605020204" pitchFamily="18" charset="-78"/>
              </a:rPr>
              <a:t> : </a:t>
            </a:r>
          </a:p>
          <a:p>
            <a:pPr marL="0" indent="252095" algn="just">
              <a:lnSpc>
                <a:spcPct val="115000"/>
              </a:lnSpc>
              <a:spcAft>
                <a:spcPts val="0"/>
              </a:spcAft>
            </a:pPr>
            <a:r>
              <a:rPr lang="ar-SA" sz="1400" dirty="0">
                <a:latin typeface="Calibri" panose="020F0502020204030204" pitchFamily="34" charset="0"/>
                <a:ea typeface="Calibri" panose="020F0502020204030204" pitchFamily="34" charset="0"/>
                <a:cs typeface="Lotus Linotype" panose="02000000000000000000" pitchFamily="2" charset="-78"/>
              </a:rPr>
              <a:t>يمكن تعريفها بأنها: جمعية تحوي صنفاً من الناس ينتمون إلى مذاهب وديانات وجنسيات وأوطان مختلفة تضم الملحد والمؤمن والشيوعي والديمقراطي والدكتاتوري والعلماني والقومي والوطني والعربي وغير الغربي والمسلم واليهودي والنصراني والعامل ورب العمل تجمعهم غاية واحدة يعملون لها. ولا يعلم حقيقتها إلا آحاد. </a:t>
            </a:r>
            <a:endParaRPr lang="en-US" sz="11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400" dirty="0">
                <a:latin typeface="Calibri" panose="020F0502020204030204" pitchFamily="34" charset="0"/>
                <a:ea typeface="Calibri" panose="020F0502020204030204" pitchFamily="34" charset="0"/>
                <a:cs typeface="Lotus Linotype" panose="02000000000000000000" pitchFamily="2" charset="-78"/>
              </a:rPr>
              <a:t>ولهذا نجد نشاط الماسونية العالمية </a:t>
            </a:r>
            <a:r>
              <a:rPr lang="ar-SA" sz="1400" dirty="0" err="1">
                <a:latin typeface="Calibri" panose="020F0502020204030204" pitchFamily="34" charset="0"/>
                <a:ea typeface="Calibri" panose="020F0502020204030204" pitchFamily="34" charset="0"/>
                <a:cs typeface="Lotus Linotype" panose="02000000000000000000" pitchFamily="2" charset="-78"/>
              </a:rPr>
              <a:t>محوطاً</a:t>
            </a:r>
            <a:r>
              <a:rPr lang="ar-SA" sz="1400" dirty="0">
                <a:latin typeface="Calibri" panose="020F0502020204030204" pitchFamily="34" charset="0"/>
                <a:ea typeface="Calibri" panose="020F0502020204030204" pitchFamily="34" charset="0"/>
                <a:cs typeface="Lotus Linotype" panose="02000000000000000000" pitchFamily="2" charset="-78"/>
              </a:rPr>
              <a:t> بالسرية والكتمان الشديد، لدرجة أنّ جميع المؤرِّخين بلا استثناء قد ساوَرهم الشك في تاريخ هذا النشاط الماسوني؛ فلم نجد مؤرِّخًا يتّفق مع مؤرِّخ آخَر حول تحديد النشأة التاريخية للنشاط الماسوني العالمي، ولا لِمن يعتبر أوّل مَن مارس هذا النشاط أو نظّمه أو أعدّ له، وإنما هي كلها آراء تقريبية؛ لأن مِن شرط النشاط الماسوني نفسه هو الكتمان والسرية وعدم الإعلان، حتى إننا </a:t>
            </a:r>
            <a:r>
              <a:rPr lang="ar-SA" sz="1400" dirty="0" smtClean="0">
                <a:latin typeface="Calibri" panose="020F0502020204030204" pitchFamily="34" charset="0"/>
                <a:ea typeface="Calibri" panose="020F0502020204030204" pitchFamily="34" charset="0"/>
                <a:cs typeface="Lotus Linotype" panose="02000000000000000000" pitchFamily="2" charset="-78"/>
              </a:rPr>
              <a:t>نجد</a:t>
            </a: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4</a:t>
            </a:fld>
            <a:endParaRPr lang="en-US" dirty="0">
              <a:solidFill>
                <a:prstClr val="white"/>
              </a:solidFill>
            </a:endParaRPr>
          </a:p>
        </p:txBody>
      </p:sp>
    </p:spTree>
    <p:extLst>
      <p:ext uri="{BB962C8B-B14F-4D97-AF65-F5344CB8AC3E}">
        <p14:creationId xmlns:p14="http://schemas.microsoft.com/office/powerpoint/2010/main" xmlns="" val="328111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371605"/>
            <a:ext cx="8651631" cy="4525963"/>
          </a:xfrm>
        </p:spPr>
        <p:txBody>
          <a:bodyPr/>
          <a:lstStyle/>
          <a:p>
            <a:pPr marL="0" lv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الماسونيِّين الملتحقين بالمحافل الماسونية أنفسهم لا يطّلعون على أسرار الماسونية إلا بعد أن يجتازوا مراحل عدّة، وينتقلوا من مرحلة إلى مرحلة حتى يسمح لهم بالإفصاح عن بعض الأسرار التي تتعامل بها الماسونية. ومن هنا نجد أنّ الكتمان والسرية والتخوّف يمثِّل الغلاف الجوي لهذا النشاط الماسوني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lvl="0" indent="252095" algn="just">
              <a:lnSpc>
                <a:spcPct val="115000"/>
              </a:lnSpc>
              <a:spcAft>
                <a:spcPts val="0"/>
              </a:spcAft>
            </a:pPr>
            <a:endParaRPr lang="ar-SA" sz="800" dirty="0">
              <a:latin typeface="Calibri" panose="020F0502020204030204" pitchFamily="34" charset="0"/>
              <a:ea typeface="Calibri" panose="020F0502020204030204" pitchFamily="34" charset="0"/>
              <a:cs typeface="Lotus Linotype" panose="02000000000000000000" pitchFamily="2" charset="-78"/>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والجمعيات الماسونية سرية، بمعنى أن طقوسها وبعض الاشارات الأخرى فيها سرية، ومن ينضم على الحركة يقسم على ألا يكشفها. ولا تسمح الحركة الماسونية لأي شخص بالانضمام إليها، وإنما يتم تجنيد الأعضاء عن طريق توصية أحد العاملين... كما أن المحافل تخفي بعض الطقوس عن الأعضاء الجدد إلى حين التأكد من </a:t>
            </a:r>
            <a:r>
              <a:rPr lang="ar-SA" sz="1800" dirty="0" smtClean="0">
                <a:latin typeface="Calibri" panose="020F0502020204030204" pitchFamily="34" charset="0"/>
                <a:ea typeface="Calibri" panose="020F0502020204030204" pitchFamily="34" charset="0"/>
                <a:cs typeface="Lotus Linotype" panose="02000000000000000000" pitchFamily="2" charset="-78"/>
              </a:rPr>
              <a:t>ولائهم</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وإذا كانت الماسونية تعتمد السرية فهذا أمر بديهي لأنه أسلوب اعتمدته كل الحركات المخرّبة على امتداد التاريخ، فهو يسترها عن أعين الملاحقة والرقابة، ويعطيها إمكانات هائلة للتزوير وتبديل الطروحات والمواقف، وذلك يساعد في استقطاب </a:t>
            </a:r>
            <a:r>
              <a:rPr lang="ar-SA" sz="1800" dirty="0" err="1">
                <a:solidFill>
                  <a:srgbClr val="000000"/>
                </a:solidFill>
                <a:latin typeface="Calibri" panose="020F0502020204030204" pitchFamily="34" charset="0"/>
                <a:ea typeface="Calibri" panose="020F0502020204030204" pitchFamily="34" charset="0"/>
                <a:cs typeface="Lotus Linotype" panose="02000000000000000000" pitchFamily="2" charset="-78"/>
              </a:rPr>
              <a:t>الأتابع</a:t>
            </a: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 لأن عدم وجود أهداف معلنة واضحة يسمح لدعاتها لأن يستخدموا مع كل شخص، أرادوا تضليله، أساليب ومفاهيم تناسب أهواءه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وتطلعاته</a:t>
            </a:r>
            <a:r>
              <a:rPr lang="ar-SA" sz="1800" dirty="0">
                <a:latin typeface="Calibri" panose="020F0502020204030204" pitchFamily="34" charset="0"/>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ATraditional Arabic"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252095" algn="just">
              <a:lnSpc>
                <a:spcPct val="115000"/>
              </a:lnSpc>
              <a:spcAft>
                <a:spcPts val="0"/>
              </a:spcAft>
            </a:pPr>
            <a:endParaRPr lang="en-US" sz="1400" dirty="0" smtClean="0">
              <a:latin typeface="Calibri" panose="020F0502020204030204" pitchFamily="34" charset="0"/>
              <a:ea typeface="Calibri" panose="020F0502020204030204" pitchFamily="34" charset="0"/>
              <a:cs typeface="Arial" panose="020B0604020202020204" pitchFamily="34" charset="0"/>
            </a:endParaRPr>
          </a:p>
          <a:p>
            <a:pPr algn="just">
              <a:spcBef>
                <a:spcPts val="1000"/>
              </a:spcBef>
              <a:spcAft>
                <a:spcPts val="0"/>
              </a:spcAft>
            </a:pPr>
            <a:r>
              <a:rPr lang="ar-SA" sz="2000" b="1" dirty="0">
                <a:latin typeface="Al-Mateen" panose="02060803050605020204" pitchFamily="18" charset="-78"/>
                <a:ea typeface="Times New Roman" panose="02020603050405020304" pitchFamily="18" charset="0"/>
                <a:cs typeface="Al-Mateen" panose="02060803050605020204" pitchFamily="18" charset="-78"/>
              </a:rPr>
              <a:t>درجات الماسونية</a:t>
            </a:r>
            <a:r>
              <a:rPr lang="en-US" sz="2000" b="1" dirty="0">
                <a:latin typeface="Al-Mateen" panose="02060803050605020204" pitchFamily="18" charset="-78"/>
                <a:ea typeface="Times New Roman" panose="02020603050405020304" pitchFamily="18" charset="0"/>
                <a:cs typeface="Al-Mateen" panose="02060803050605020204" pitchFamily="18" charset="-78"/>
              </a:rPr>
              <a:t>:</a:t>
            </a:r>
          </a:p>
          <a:p>
            <a:r>
              <a:rPr lang="ar-SA" sz="1800" dirty="0">
                <a:ea typeface="Calibri" panose="020F0502020204030204" pitchFamily="34" charset="0"/>
                <a:cs typeface="Lotus Linotype" panose="02000000000000000000" pitchFamily="2" charset="-78"/>
              </a:rPr>
              <a:t>وبما أن الماسونية حركة وجمعية سرية، فقد اعتمدت نظام الدرجات ؛ فمقدار المعلومات التي يعرفها المنتسب الجديد تختلف عن التي يعرفها المنتسب القديم في انتسابه أو درجته</a:t>
            </a:r>
            <a:endParaRPr lang="en-US" sz="1800"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5</a:t>
            </a:fld>
            <a:endParaRPr lang="en-US" dirty="0">
              <a:solidFill>
                <a:prstClr val="white"/>
              </a:solidFill>
            </a:endParaRPr>
          </a:p>
        </p:txBody>
      </p:sp>
    </p:spTree>
    <p:extLst>
      <p:ext uri="{BB962C8B-B14F-4D97-AF65-F5344CB8AC3E}">
        <p14:creationId xmlns:p14="http://schemas.microsoft.com/office/powerpoint/2010/main" xmlns="" val="3619555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2" y="1371605"/>
            <a:ext cx="8546123" cy="4525963"/>
          </a:xfrm>
        </p:spPr>
        <p:txBody>
          <a:bodyPr/>
          <a:lstStyle/>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ففي البداية اقتصرت على درجات ثلاث .. ثم أخذت تقفز إلى أربع، فسبع فعشر درجات؛ وتحافظ على الهدف نفسه وتحتفظ بالكتمان والحروف والرموز والأعداد والطلاسم .. لقد تعددت الدرجات قبل عهد أندرسن، وأخذت بالتفاوت لكن رجحنا الاصطلاح </a:t>
            </a:r>
            <a:r>
              <a:rPr lang="ar-SA" sz="1800" dirty="0" err="1">
                <a:latin typeface="Calibri" panose="020F0502020204030204" pitchFamily="34" charset="0"/>
                <a:ea typeface="Calibri" panose="020F0502020204030204" pitchFamily="34" charset="0"/>
                <a:cs typeface="Lotus Linotype" panose="02000000000000000000" pitchFamily="2" charset="-78"/>
              </a:rPr>
              <a:t>الايكوسي</a:t>
            </a:r>
            <a:r>
              <a:rPr lang="ar-SA" sz="1800" dirty="0">
                <a:latin typeface="Calibri" panose="020F0502020204030204" pitchFamily="34" charset="0"/>
                <a:ea typeface="Calibri" panose="020F0502020204030204" pitchFamily="34" charset="0"/>
                <a:cs typeface="Lotus Linotype" panose="02000000000000000000" pitchFamily="2" charset="-78"/>
              </a:rPr>
              <a:t> الذي يراها 33 و يمنحها من الأولى حتى الثالثة فالثامنة عشرة فالثلاثين حتى الثالثة والثلاثين، تكريساً ويمنح ما بقي تلقيناً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وتنقسم درجات الماسونية إلى ثلاثة </a:t>
            </a:r>
            <a:r>
              <a:rPr lang="ar-SA" sz="1800" dirty="0" smtClean="0">
                <a:latin typeface="Calibri" panose="020F0502020204030204" pitchFamily="34" charset="0"/>
                <a:ea typeface="Calibri" panose="020F0502020204030204" pitchFamily="34" charset="0"/>
                <a:cs typeface="Lotus Linotype" panose="02000000000000000000" pitchFamily="2" charset="-78"/>
              </a:rPr>
              <a:t>أقسام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spcBef>
                <a:spcPts val="1200"/>
              </a:spcBef>
              <a:spcAft>
                <a:spcPts val="0"/>
              </a:spcAft>
              <a:buFont typeface="+mj-lt"/>
              <a:buAutoNum type="arabicPeriod"/>
              <a:tabLst>
                <a:tab pos="504825" algn="l"/>
              </a:tabLst>
            </a:pPr>
            <a:r>
              <a:rPr lang="ar-SA" sz="1800" b="1" dirty="0">
                <a:cs typeface="Lotus Linotype" panose="02000000000000000000" pitchFamily="2" charset="-78"/>
              </a:rPr>
              <a:t>الماسونية الرمزية العامة (ابتدائية رمزية) :</a:t>
            </a:r>
            <a:r>
              <a:rPr lang="ar-SA" sz="1800" dirty="0">
                <a:cs typeface="Lotus Linotype" panose="02000000000000000000" pitchFamily="2" charset="-78"/>
              </a:rPr>
              <a:t> وهي مجموع الناس وتحتوي ثلاثة وثلاثين درجة. وتلاميذها ابتدائيون يجهلون الأهداف: وهي ذات ثلاث وثلاثين درجة، تكثر الرموز في جميع درجاتها، ولا يرتقي أعضاؤها هذه الدرجات إلا بعد امتحانات مختلفة، وهي منتشرة في الأقطار العربية، وقسم من البلاد الأوربية والأمريكية، وأعضاؤها يشكلون السواد الأعظم من الحركة الماسونية ويتحدثون بالرموز والطلاسم والألفاظ السرية، ولهم في اجتماعاتهم مراتب وقلائد وأوسمة ولا تقبل في عضويتها من لا يعتقد بالله وخلود النفس.</a:t>
            </a:r>
            <a:endParaRPr lang="en-US" sz="1800" dirty="0"/>
          </a:p>
          <a:p>
            <a:pPr marL="0"/>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6</a:t>
            </a:fld>
            <a:endParaRPr lang="en-US" dirty="0">
              <a:solidFill>
                <a:prstClr val="white"/>
              </a:solidFill>
            </a:endParaRPr>
          </a:p>
        </p:txBody>
      </p:sp>
    </p:spTree>
    <p:extLst>
      <p:ext uri="{BB962C8B-B14F-4D97-AF65-F5344CB8AC3E}">
        <p14:creationId xmlns:p14="http://schemas.microsoft.com/office/powerpoint/2010/main" xmlns="" val="2829807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398593"/>
            <a:ext cx="8577652" cy="4525963"/>
          </a:xfrm>
        </p:spPr>
        <p:txBody>
          <a:bodyPr/>
          <a:lstStyle/>
          <a:p>
            <a:pPr lvl="0" algn="just">
              <a:spcBef>
                <a:spcPts val="1200"/>
              </a:spcBef>
              <a:spcAft>
                <a:spcPts val="0"/>
              </a:spcAft>
              <a:buFont typeface="+mj-lt"/>
              <a:buAutoNum type="arabicPeriod"/>
              <a:tabLst>
                <a:tab pos="504825" algn="l"/>
              </a:tabLst>
            </a:pPr>
            <a:r>
              <a:rPr lang="ar-SA" sz="1800" b="1" dirty="0">
                <a:cs typeface="Lotus Linotype" panose="02000000000000000000" pitchFamily="2" charset="-78"/>
              </a:rPr>
              <a:t>الماسونية الملوكية (متوسطة ملوكية) :</a:t>
            </a:r>
            <a:r>
              <a:rPr lang="ar-SA" sz="1800" dirty="0">
                <a:cs typeface="Lotus Linotype" panose="02000000000000000000" pitchFamily="2" charset="-78"/>
              </a:rPr>
              <a:t> ولا يسمح لغير اليهود بدخولها عدا من وصل إلى أعلى مراتب الرمزية. يعرف تلاميذها بعض الأهداف البعيدة، وهي بتعاليمها ودرجاتها وغاياتها تقدس ما ورد في التوراة، وتحترم الدين اليهودي، وتعمل على تجديد المملكة اليهودية في فلسطين، وإعـادة بناء هيكل سـليمان، وترتبـط الماسونية الملوكيـة بالماسونية الرمزية ارتباطاً خفيـاً لا يعلمه سوى الراسخون في تاريخ الماسونيات الثلاث، ولا يدخل في هذه الفرقة إلا من تنكر لدينه ووطنه وأمته، وجرَّد ولاءه لصالح اليهودية. وأعضاؤها قليلون في الأقطار العربية وأكثرهم في فلسطين.</a:t>
            </a:r>
            <a:endParaRPr lang="en-US" sz="1800" dirty="0"/>
          </a:p>
          <a:p>
            <a:pPr lvl="0" algn="just">
              <a:lnSpc>
                <a:spcPct val="115000"/>
              </a:lnSpc>
              <a:spcAft>
                <a:spcPts val="0"/>
              </a:spcAft>
              <a:buFont typeface="+mj-lt"/>
              <a:buAutoNum type="arabicPeriod"/>
              <a:tabLst>
                <a:tab pos="504825" algn="l"/>
              </a:tabLst>
            </a:pPr>
            <a:r>
              <a:rPr lang="ar-SA" sz="1800" b="1" dirty="0" smtClean="0">
                <a:ea typeface="Calibri" panose="020F0502020204030204" pitchFamily="34" charset="0"/>
                <a:cs typeface="Lotus Linotype" panose="02000000000000000000" pitchFamily="2" charset="-78"/>
              </a:rPr>
              <a:t>الماسونية الكونية (كونية أو مدرسة عالمية) :</a:t>
            </a:r>
            <a:r>
              <a:rPr lang="ar-SA" sz="1800" dirty="0" smtClean="0">
                <a:ea typeface="Calibri" panose="020F0502020204030204" pitchFamily="34" charset="0"/>
                <a:cs typeface="Lotus Linotype" panose="02000000000000000000" pitchFamily="2" charset="-78"/>
              </a:rPr>
              <a:t> أعضاؤها جميعاً يهود ويلقب الرئيس بالحكيم ويديرون دفة الأمور. وهذه تضم حكماء إسرائيل وورثة السر، وهم الذين يتصرفون بالمحافل عن طريق الشروق، تصرفاً يعود على اليهـود وحدهم بالمصلحة ويطلقـون على الابتدائيين من جميع الأمم عمياناً صغاراً وعـلى الملوكيين عمياناً كباراً. ووظيفتهم استخدام الفرقتين السابقتين، لإنشاء الدولة اليهودية العالمية من خلال إشاعة الفوضى والفتن </a:t>
            </a:r>
            <a:r>
              <a:rPr lang="ar-SA" sz="1800" dirty="0">
                <a:latin typeface="Calibri" panose="020F0502020204030204" pitchFamily="34" charset="0"/>
                <a:ea typeface="Calibri" panose="020F0502020204030204" pitchFamily="34" charset="0"/>
                <a:cs typeface="Lotus Linotype" panose="02000000000000000000" pitchFamily="2" charset="-78"/>
              </a:rPr>
              <a:t>والحروب، وسلطان أعضائها فوق الأباطرة والملوك والرؤساء لأنهم يتحكمون فيهم، وزعماء الصهيونية العالمية هم من الماسونية الكونية، وقد وردت شهادات ماسونية تؤكد كون أعضاء هذه الفرقة من اليهود </a:t>
            </a:r>
            <a:r>
              <a:rPr lang="ar-SA" sz="1800" dirty="0" smtClean="0">
                <a:latin typeface="Calibri" panose="020F0502020204030204" pitchFamily="34" charset="0"/>
                <a:ea typeface="Calibri" panose="020F0502020204030204" pitchFamily="34" charset="0"/>
                <a:cs typeface="Lotus Linotype" panose="02000000000000000000" pitchFamily="2" charset="-78"/>
              </a:rPr>
              <a:t>فقط .</a:t>
            </a:r>
          </a:p>
          <a:p>
            <a:pPr algn="just">
              <a:spcBef>
                <a:spcPts val="1000"/>
              </a:spcBef>
              <a:spcAft>
                <a:spcPts val="0"/>
              </a:spcAft>
            </a:pPr>
            <a:r>
              <a:rPr lang="ar-SA" sz="2000" b="1" dirty="0" smtClean="0">
                <a:latin typeface="Al-Mateen" panose="02060803050605020204" pitchFamily="18" charset="-78"/>
                <a:ea typeface="Times New Roman" panose="02020603050405020304" pitchFamily="18" charset="0"/>
                <a:cs typeface="Al-Mateen" panose="02060803050605020204" pitchFamily="18" charset="-78"/>
              </a:rPr>
              <a:t>نشأة </a:t>
            </a:r>
            <a:r>
              <a:rPr lang="ar-SA" sz="2000" b="1" dirty="0">
                <a:latin typeface="Al-Mateen" panose="02060803050605020204" pitchFamily="18" charset="-78"/>
                <a:ea typeface="Times New Roman" panose="02020603050405020304" pitchFamily="18" charset="0"/>
                <a:cs typeface="Al-Mateen" panose="02060803050605020204" pitchFamily="18" charset="-78"/>
              </a:rPr>
              <a:t>الماسونية وأسبابها</a:t>
            </a:r>
            <a:endParaRPr lang="en-US" sz="2000" b="1" dirty="0">
              <a:latin typeface="Al-Mateen" panose="02060803050605020204" pitchFamily="18" charset="-78"/>
              <a:ea typeface="Times New Roman" panose="02020603050405020304" pitchFamily="18" charset="0"/>
              <a:cs typeface="Al-Mateen" panose="02060803050605020204" pitchFamily="18" charset="-78"/>
            </a:endParaRPr>
          </a:p>
          <a:p>
            <a:pPr marL="0" algn="just">
              <a:spcAft>
                <a:spcPts val="0"/>
              </a:spcAft>
            </a:pPr>
            <a:r>
              <a:rPr lang="ar-SA" sz="1600" dirty="0">
                <a:ea typeface="Calibri" panose="020F0502020204030204" pitchFamily="34" charset="0"/>
                <a:cs typeface="Lotus Linotype" panose="02000000000000000000" pitchFamily="2" charset="-78"/>
              </a:rPr>
              <a:t>الباحث في أصل الماسونية يجد خلافاً في تحديد تاريخ نشأتها، نظراً لقدمها وتحولاتها وتغير مسمياتها. ولما أضفاه اليهود على الماسونية من أسرار وطلاسم وغموض في جميع أدوارها ومراحلها، فإن المؤرخين قد اختلفت آراؤهم وتباينت أقوالهم في أصل الماسونية وبدء </a:t>
            </a:r>
            <a:r>
              <a:rPr lang="ar-SA" sz="1600" dirty="0" smtClean="0">
                <a:ea typeface="Calibri" panose="020F0502020204030204" pitchFamily="34" charset="0"/>
                <a:cs typeface="Lotus Linotype" panose="02000000000000000000" pitchFamily="2" charset="-78"/>
              </a:rPr>
              <a:t>نشأتها</a:t>
            </a:r>
            <a:endParaRPr lang="ar-SA" sz="16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7</a:t>
            </a:fld>
            <a:endParaRPr lang="en-US" dirty="0">
              <a:solidFill>
                <a:prstClr val="white"/>
              </a:solidFill>
            </a:endParaRPr>
          </a:p>
        </p:txBody>
      </p:sp>
    </p:spTree>
    <p:extLst>
      <p:ext uri="{BB962C8B-B14F-4D97-AF65-F5344CB8AC3E}">
        <p14:creationId xmlns:p14="http://schemas.microsoft.com/office/powerpoint/2010/main" xmlns="" val="1454574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1354" y="1417643"/>
            <a:ext cx="8647990" cy="4525963"/>
          </a:xfrm>
        </p:spPr>
        <p:txBody>
          <a:bodyPr/>
          <a:lstStyle/>
          <a:p>
            <a:pPr marL="0" lvl="0" algn="just">
              <a:spcAft>
                <a:spcPts val="0"/>
              </a:spcAft>
            </a:pPr>
            <a:r>
              <a:rPr lang="ar-SA" sz="1800" dirty="0">
                <a:ea typeface="Calibri" panose="020F0502020204030204" pitchFamily="34" charset="0"/>
                <a:cs typeface="Lotus Linotype" panose="02000000000000000000" pitchFamily="2" charset="-78"/>
              </a:rPr>
              <a:t>والاسم الأساسي </a:t>
            </a:r>
            <a:r>
              <a:rPr lang="ar-SA" sz="1800" dirty="0" smtClean="0">
                <a:ea typeface="Calibri" panose="020F0502020204030204" pitchFamily="34" charset="0"/>
                <a:cs typeface="Lotus Linotype" panose="02000000000000000000" pitchFamily="2" charset="-78"/>
              </a:rPr>
              <a:t>لها</a:t>
            </a:r>
            <a:r>
              <a:rPr lang="ar-SA" sz="1800" dirty="0">
                <a:latin typeface="Calibri" panose="020F0502020204030204" pitchFamily="34" charset="0"/>
                <a:ea typeface="Calibri" panose="020F0502020204030204" pitchFamily="34" charset="0"/>
                <a:cs typeface="ATraditional Arabic" pitchFamily="2" charset="-78"/>
              </a:rPr>
              <a:t> </a:t>
            </a:r>
            <a:r>
              <a:rPr lang="ar-SA" sz="1800" dirty="0" smtClean="0">
                <a:ea typeface="Calibri" panose="020F0502020204030204" pitchFamily="34" charset="0"/>
                <a:cs typeface="Lotus Linotype" panose="02000000000000000000" pitchFamily="2" charset="-78"/>
              </a:rPr>
              <a:t>. </a:t>
            </a:r>
            <a:r>
              <a:rPr lang="ar-SA" sz="1800" dirty="0">
                <a:ea typeface="Calibri" panose="020F0502020204030204" pitchFamily="34" charset="0"/>
                <a:cs typeface="Lotus Linotype" panose="02000000000000000000" pitchFamily="2" charset="-78"/>
              </a:rPr>
              <a:t>ولقد ذهب الباحث المؤرخ محمد عبد الله عنان إلى أن الماسونية من أقدم الجمعيات السرية الهدّامة التي مازالت قائمة حتى عصرنا الحاضر، وأن منشأها ما زال غامضاً </a:t>
            </a:r>
            <a:r>
              <a:rPr lang="ar-SA" sz="1800" dirty="0" smtClean="0">
                <a:ea typeface="Calibri" panose="020F0502020204030204" pitchFamily="34" charset="0"/>
                <a:cs typeface="Lotus Linotype" panose="02000000000000000000" pitchFamily="2" charset="-78"/>
              </a:rPr>
              <a:t>مجهولاً .</a:t>
            </a:r>
            <a:endParaRPr lang="ar-SA" sz="1800" dirty="0"/>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وإن القراءة المتأنية لتاريخ الحركة الماسونية في الكتب، التي خطّها مناصروها والمنتسبون إليها، أو خصومها، لا توصلنا الى جواب شاف واضح عن حقيقة هذه الجمعية السرية، لا بل قل الجمعيات المتعددة النظم والمفاهيم التي لا يربطها سوى خيط رفيع شكلاً هو التسمية "ماسونية"، ويربطها، من حيث الجوهر، رابط مستتر، هو الإفساد وخدمة يهود والحركة الصهيونية</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ولقد بالغ كثيرون من الماسون في الحديث عن تاريخ حركتهم عندما حاولوا أن يربطوها تاريخياً بكل جمعية سرية، أو جمعية بناء قامت في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التاريخ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algn="just">
              <a:spcAft>
                <a:spcPts val="0"/>
              </a:spcAft>
            </a:pPr>
            <a:r>
              <a:rPr lang="ar-SA" sz="1800" dirty="0" smtClean="0">
                <a:ea typeface="Calibri" panose="020F0502020204030204" pitchFamily="34" charset="0"/>
                <a:cs typeface="Lotus Linotype" panose="02000000000000000000" pitchFamily="2" charset="-78"/>
              </a:rPr>
              <a:t>                                   وذهب </a:t>
            </a:r>
            <a:r>
              <a:rPr lang="ar-SA" sz="1800" dirty="0">
                <a:ea typeface="Calibri" panose="020F0502020204030204" pitchFamily="34" charset="0"/>
                <a:cs typeface="Lotus Linotype" panose="02000000000000000000" pitchFamily="2" charset="-78"/>
              </a:rPr>
              <a:t>بعض الباحثين في الماسونية، إلى أن مؤسسها هو والي الرومان على فلسطين، </a:t>
            </a:r>
            <a:r>
              <a:rPr lang="ar-SA" sz="1800" dirty="0" err="1">
                <a:ea typeface="Calibri" panose="020F0502020204030204" pitchFamily="34" charset="0"/>
                <a:cs typeface="Lotus Linotype" panose="02000000000000000000" pitchFamily="2" charset="-78"/>
              </a:rPr>
              <a:t>هيرودوس</a:t>
            </a:r>
            <a:r>
              <a:rPr lang="ar-SA" sz="1800" dirty="0">
                <a:ea typeface="Calibri" panose="020F0502020204030204" pitchFamily="34" charset="0"/>
                <a:cs typeface="Lotus Linotype" panose="02000000000000000000" pitchFamily="2" charset="-78"/>
              </a:rPr>
              <a:t> </a:t>
            </a:r>
            <a:r>
              <a:rPr lang="ar-SA" sz="1800" dirty="0" err="1">
                <a:ea typeface="Calibri" panose="020F0502020204030204" pitchFamily="34" charset="0"/>
                <a:cs typeface="Lotus Linotype" panose="02000000000000000000" pitchFamily="2" charset="-78"/>
              </a:rPr>
              <a:t>أكريبا</a:t>
            </a:r>
            <a:r>
              <a:rPr lang="ar-SA" sz="1800" dirty="0">
                <a:ea typeface="Calibri" panose="020F0502020204030204" pitchFamily="34" charset="0"/>
                <a:cs typeface="Lotus Linotype" panose="02000000000000000000" pitchFamily="2" charset="-78"/>
              </a:rPr>
              <a:t> من عام 37</a:t>
            </a:r>
            <a:r>
              <a:rPr lang="en-US" sz="1800" dirty="0">
                <a:latin typeface="Sakkal Majalla" panose="02000000000000000000" pitchFamily="2" charset="-78"/>
                <a:ea typeface="Calibri" panose="020F0502020204030204" pitchFamily="34" charset="0"/>
              </a:rPr>
              <a:t>–</a:t>
            </a:r>
            <a:r>
              <a:rPr lang="ar-SA" sz="1800" dirty="0">
                <a:ea typeface="Calibri" panose="020F0502020204030204" pitchFamily="34" charset="0"/>
                <a:cs typeface="Lotus Linotype" panose="02000000000000000000" pitchFamily="2" charset="-78"/>
              </a:rPr>
              <a:t>44م. وكان اسم هذه المنظمة في زمنه "القوة الخفية"، وقد ساعده في تأسيسها اثنان من العاملين في بلاطه، وهما </a:t>
            </a:r>
            <a:r>
              <a:rPr lang="ar-SA" sz="1800" dirty="0" err="1">
                <a:ea typeface="Calibri" panose="020F0502020204030204" pitchFamily="34" charset="0"/>
                <a:cs typeface="Lotus Linotype" panose="02000000000000000000" pitchFamily="2" charset="-78"/>
              </a:rPr>
              <a:t>حيروم</a:t>
            </a:r>
            <a:r>
              <a:rPr lang="ar-SA" sz="1800" dirty="0">
                <a:ea typeface="Calibri" panose="020F0502020204030204" pitchFamily="34" charset="0"/>
                <a:cs typeface="Lotus Linotype" panose="02000000000000000000" pitchFamily="2" charset="-78"/>
              </a:rPr>
              <a:t> </a:t>
            </a:r>
            <a:r>
              <a:rPr lang="ar-SA" sz="1800" dirty="0" err="1">
                <a:ea typeface="Calibri" panose="020F0502020204030204" pitchFamily="34" charset="0"/>
                <a:cs typeface="Lotus Linotype" panose="02000000000000000000" pitchFamily="2" charset="-78"/>
              </a:rPr>
              <a:t>آبيود</a:t>
            </a:r>
            <a:r>
              <a:rPr lang="ar-SA" sz="1800" dirty="0">
                <a:ea typeface="Calibri" panose="020F0502020204030204" pitchFamily="34" charset="0"/>
                <a:cs typeface="Lotus Linotype" panose="02000000000000000000" pitchFamily="2" charset="-78"/>
              </a:rPr>
              <a:t> وموآب </a:t>
            </a:r>
            <a:r>
              <a:rPr lang="ar-SA" sz="1800" dirty="0" err="1">
                <a:ea typeface="Calibri" panose="020F0502020204030204" pitchFamily="34" charset="0"/>
                <a:cs typeface="Lotus Linotype" panose="02000000000000000000" pitchFamily="2" charset="-78"/>
              </a:rPr>
              <a:t>لاوى</a:t>
            </a:r>
            <a:r>
              <a:rPr lang="ar-SA" sz="1800" dirty="0">
                <a:ea typeface="Calibri" panose="020F0502020204030204" pitchFamily="34" charset="0"/>
                <a:cs typeface="Lotus Linotype" panose="02000000000000000000" pitchFamily="2" charset="-78"/>
              </a:rPr>
              <a:t>، وكان هدفها: القضاء على المسيحية عبر التنكيل بالنصارى واغتيالهم وتشريدهم، ومنع دينهم من الانتشار، ومن ثمّ إرجاع العالم إلى اليهودية</a:t>
            </a:r>
            <a:r>
              <a:rPr lang="ar-SA" sz="1800" dirty="0" smtClean="0">
                <a:ea typeface="Calibri" panose="020F0502020204030204" pitchFamily="34" charset="0"/>
                <a:cs typeface="Lotus Linotype" panose="02000000000000000000" pitchFamily="2" charset="-78"/>
              </a:rPr>
              <a:t>.</a:t>
            </a:r>
            <a:r>
              <a:rPr lang="ar-SA" sz="1800" dirty="0" smtClean="0">
                <a:latin typeface="Calibri" panose="020F0502020204030204" pitchFamily="34" charset="0"/>
                <a:ea typeface="Calibri" panose="020F0502020204030204" pitchFamily="34" charset="0"/>
                <a:cs typeface="ATraditional Arabic" pitchFamily="2" charset="-78"/>
              </a:rPr>
              <a:t> </a:t>
            </a:r>
            <a:r>
              <a:rPr lang="ar-SA" sz="1800" dirty="0" smtClean="0">
                <a:ea typeface="Calibri" panose="020F0502020204030204" pitchFamily="34" charset="0"/>
                <a:cs typeface="Lotus Linotype" panose="02000000000000000000" pitchFamily="2" charset="-78"/>
              </a:rPr>
              <a:t>وإن </a:t>
            </a:r>
            <a:r>
              <a:rPr lang="ar-SA" sz="1800" dirty="0">
                <a:ea typeface="Calibri" panose="020F0502020204030204" pitchFamily="34" charset="0"/>
                <a:cs typeface="Lotus Linotype" panose="02000000000000000000" pitchFamily="2" charset="-78"/>
              </a:rPr>
              <a:t>صح هذا فالماسونية يهودية الأصل والنشأة، ومحافلها اليوم صورة عن محافل اليهود </a:t>
            </a:r>
            <a:r>
              <a:rPr lang="ar-SA" sz="1800" dirty="0" smtClean="0">
                <a:ea typeface="Calibri" panose="020F0502020204030204" pitchFamily="34" charset="0"/>
                <a:cs typeface="Lotus Linotype" panose="02000000000000000000" pitchFamily="2" charset="-78"/>
              </a:rPr>
              <a:t>القديمة</a:t>
            </a:r>
            <a:r>
              <a:rPr lang="ar-SA" sz="1800" dirty="0" smtClean="0">
                <a:latin typeface="Calibri" panose="020F0502020204030204" pitchFamily="34" charset="0"/>
                <a:ea typeface="Calibri" panose="020F0502020204030204" pitchFamily="34" charset="0"/>
                <a:cs typeface="ATraditional Arabic" pitchFamily="2" charset="-78"/>
              </a:rPr>
              <a:t> .</a:t>
            </a:r>
          </a:p>
          <a:p>
            <a:pPr marL="0"/>
            <a:endParaRPr lang="ar-SA" sz="800" dirty="0" smtClean="0"/>
          </a:p>
          <a:p>
            <a:pPr marL="0"/>
            <a:r>
              <a:rPr lang="ar-SA" sz="1800" dirty="0" smtClean="0">
                <a:solidFill>
                  <a:srgbClr val="000000"/>
                </a:solidFill>
                <a:ea typeface="Times New Roman" panose="02020603050405020304" pitchFamily="18" charset="0"/>
                <a:cs typeface="Lotus Linotype" panose="02000000000000000000" pitchFamily="2" charset="-78"/>
              </a:rPr>
              <a:t>               إن </a:t>
            </a:r>
            <a:r>
              <a:rPr lang="ar-SA" sz="1800" dirty="0">
                <a:solidFill>
                  <a:srgbClr val="000000"/>
                </a:solidFill>
                <a:ea typeface="Times New Roman" panose="02020603050405020304" pitchFamily="18" charset="0"/>
                <a:cs typeface="Lotus Linotype" panose="02000000000000000000" pitchFamily="2" charset="-78"/>
              </a:rPr>
              <a:t>الحقيقة التي تجمع عليها كل المصادر أن نشأة الماسونية كانت في مطلع القرن الثامن عشر، وهو العصر الذي كانت أوروبا تتخبط فيه بين التيارات الفكرية ونشأة الأحزاب، والتجمعات بشعارات الإصلاح الديني، أو السياسي، أو الثقافي، أو الاجتماعي أو سواها، لذلك لا داعي للذهاب بعيداً قبل هذا التاريخ للبحث في المسار التاريخي للماسونية، فهي لا تعدو كونها كغيرها من الحركات التي </a:t>
            </a:r>
            <a:r>
              <a:rPr lang="ar-SA" sz="1800" dirty="0" smtClean="0">
                <a:solidFill>
                  <a:srgbClr val="000000"/>
                </a:solidFill>
                <a:ea typeface="Times New Roman" panose="02020603050405020304" pitchFamily="18" charset="0"/>
                <a:cs typeface="Lotus Linotype" panose="02000000000000000000" pitchFamily="2" charset="-78"/>
              </a:rPr>
              <a:t>نشأة في تلك الحقبة في أوروبا بعد الثورة الصناعية </a:t>
            </a:r>
            <a:r>
              <a:rPr lang="ar-SA" sz="1800" dirty="0">
                <a:solidFill>
                  <a:srgbClr val="000000"/>
                </a:solidFill>
                <a:ea typeface="Times New Roman" panose="02020603050405020304" pitchFamily="18" charset="0"/>
                <a:cs typeface="Lotus Linotype" panose="02000000000000000000" pitchFamily="2" charset="-78"/>
              </a:rPr>
              <a:t>لهدف أو آخر، ولكن الماسونية، كما سنوضح لاحقاً أو كما بات أكيداً، واحدة من الحركات التي أسسها يهود </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8</a:t>
            </a:fld>
            <a:endParaRPr lang="en-US" dirty="0">
              <a:solidFill>
                <a:prstClr val="white"/>
              </a:solidFill>
            </a:endParaRPr>
          </a:p>
        </p:txBody>
      </p:sp>
    </p:spTree>
    <p:extLst>
      <p:ext uri="{BB962C8B-B14F-4D97-AF65-F5344CB8AC3E}">
        <p14:creationId xmlns:p14="http://schemas.microsoft.com/office/powerpoint/2010/main" xmlns="" val="1641891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1354" y="1371605"/>
            <a:ext cx="8647990" cy="4525963"/>
          </a:xfrm>
        </p:spPr>
        <p:txBody>
          <a:bodyPr/>
          <a:lstStyle/>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تواصلاً مع تاريخهم المشتهر بالمكائد والمؤامرات. </a:t>
            </a:r>
            <a:r>
              <a:rPr lang="ar-SA" sz="1800" dirty="0">
                <a:latin typeface="Calibri" panose="020F0502020204030204" pitchFamily="34" charset="0"/>
                <a:ea typeface="Calibri" panose="020F0502020204030204" pitchFamily="34" charset="0"/>
                <a:cs typeface="Lotus Linotype" panose="02000000000000000000" pitchFamily="2" charset="-78"/>
              </a:rPr>
              <a:t>ولعل أول المحافل الماسونية ظهورا كان في بريطانيا سنة 1717م  ثم في فرنسا سنة 1728م، ثم تلته المحافل الأخرى في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العالم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Calibri" panose="020F0502020204030204" pitchFamily="34" charset="0"/>
                <a:cs typeface="Lotus Linotype" panose="02000000000000000000" pitchFamily="2" charset="-78"/>
              </a:rPr>
              <a:t>إن هذا الاستعراض يعطي دليلاً كافياً على وهمية الكثير من المعلومات المطروحة حول هذه الحركة، ويحملنا على القول بأنها لا تعدو كونها ككل الجمعيات السرية الهدامة التي تعتمد المنهج الباطني، والتي تعتمد الحيلة والمكيدة لزيادة أتباعها، وذلك باتباع أسلوب تعدد الطرح بما يناسب الموقع والشخص. في الحركات الباطنية يعتمد مع كل شخص أسلوب يناسب أهواءه، وهكذا الحال في </a:t>
            </a:r>
            <a:r>
              <a:rPr lang="ar-SA" sz="1800" dirty="0" smtClean="0">
                <a:solidFill>
                  <a:srgbClr val="000000"/>
                </a:solidFill>
                <a:latin typeface="Calibri" panose="020F0502020204030204" pitchFamily="34" charset="0"/>
                <a:ea typeface="Calibri" panose="020F0502020204030204" pitchFamily="34" charset="0"/>
                <a:cs typeface="Lotus Linotype" panose="02000000000000000000" pitchFamily="2" charset="-78"/>
              </a:rPr>
              <a:t>الماسو</a:t>
            </a:r>
            <a:r>
              <a:rPr lang="ar-SA" sz="1800" dirty="0" smtClean="0">
                <a:solidFill>
                  <a:srgbClr val="000000"/>
                </a:solidFill>
                <a:latin typeface="Cambria" panose="02040503050406030204" pitchFamily="18" charset="0"/>
                <a:ea typeface="Calibri" panose="020F0502020204030204" pitchFamily="34" charset="0"/>
                <a:cs typeface="Lotus Linotype" panose="02000000000000000000" pitchFamily="2" charset="-78"/>
              </a:rPr>
              <a:t>ني</a:t>
            </a:r>
            <a:r>
              <a:rPr lang="ar-SA" sz="1800" dirty="0">
                <a:latin typeface="Cambria" panose="02040503050406030204" pitchFamily="18" charset="0"/>
                <a:ea typeface="Calibri" panose="020F0502020204030204" pitchFamily="34" charset="0"/>
                <a:cs typeface="ATraditional Arabic" pitchFamily="2" charset="-78"/>
              </a:rPr>
              <a:t> </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algn="just">
              <a:spcBef>
                <a:spcPts val="1000"/>
              </a:spcBef>
              <a:spcAft>
                <a:spcPts val="0"/>
              </a:spcAft>
            </a:pPr>
            <a:r>
              <a:rPr lang="ar-SA" sz="1800" b="1" dirty="0">
                <a:latin typeface="Lotus Linotype" panose="02000000000000000000" pitchFamily="2" charset="-78"/>
                <a:ea typeface="Times New Roman" panose="02020603050405020304" pitchFamily="18" charset="0"/>
                <a:cs typeface="Lotus Linotype" panose="02000000000000000000" pitchFamily="2" charset="-78"/>
              </a:rPr>
              <a:t>أهم الأسس التي تقوم عليها الماسونية</a:t>
            </a:r>
            <a:r>
              <a:rPr lang="en-US" sz="1800" b="1" dirty="0">
                <a:latin typeface="Lotus Linotype" panose="02000000000000000000" pitchFamily="2" charset="-78"/>
                <a:ea typeface="Times New Roman" panose="02020603050405020304" pitchFamily="18" charset="0"/>
                <a:cs typeface="Lotus Linotype" panose="02000000000000000000" pitchFamily="2" charset="-78"/>
              </a:rPr>
              <a:t>:</a:t>
            </a: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تقوم الماسونية على مبادئ عديدة لعلنا نقسمها إلى قسمين: أولاً- الرموز وطريقة الانتساب، وثانياً الشعائر؛</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lnSpc>
                <a:spcPct val="115000"/>
              </a:lnSpc>
              <a:spcAft>
                <a:spcPts val="0"/>
              </a:spcAft>
              <a:buFont typeface="+mj-cs"/>
              <a:buAutoNum type="arabic1Minus"/>
            </a:pPr>
            <a:r>
              <a:rPr lang="ar-SA" sz="1800" b="1" u="sng"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طريقة الانتساب والرموز:</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لا يوجد ثمة توافق بين المحافل الماسونية على مراسم الانتساب للماسونية، وعلى ترتيب الأدوات الرمزية داخل المحافل، ولكن هناك خيطاً رفيعاً يجمعها، ويشكل القاسم المشترك لها جميعاً</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a:t>
            </a:r>
          </a:p>
          <a:p>
            <a:pPr marL="0" indent="252095" algn="just">
              <a:lnSpc>
                <a:spcPct val="115000"/>
              </a:lnSpc>
              <a:spcAft>
                <a:spcPts val="0"/>
              </a:spcAft>
            </a:pPr>
            <a:r>
              <a:rPr lang="ar-SA" sz="1800" dirty="0">
                <a:solidFill>
                  <a:srgbClr val="000000"/>
                </a:solidFill>
                <a:ea typeface="Times New Roman" panose="02020603050405020304" pitchFamily="18" charset="0"/>
                <a:cs typeface="Lotus Linotype" panose="02000000000000000000" pitchFamily="2" charset="-78"/>
              </a:rPr>
              <a:t>إن موضوع الانتساب للماسونية له مستلزماته، ومنها حفلة إدخاله للمرة الأولى الى المحفل بأسلوب يحمل على الغرابة والاستهجان، حيث </a:t>
            </a:r>
            <a:r>
              <a:rPr lang="en-US" sz="1800" dirty="0">
                <a:solidFill>
                  <a:srgbClr val="000000"/>
                </a:solidFill>
                <a:ea typeface="Times New Roman" panose="02020603050405020304" pitchFamily="18" charset="0"/>
                <a:cs typeface="Lotus Linotype" panose="02000000000000000000" pitchFamily="2" charset="-78"/>
              </a:rPr>
              <a:t>"</a:t>
            </a:r>
            <a:r>
              <a:rPr lang="ar-SA" sz="1800" dirty="0">
                <a:solidFill>
                  <a:srgbClr val="000000"/>
                </a:solidFill>
                <a:ea typeface="Times New Roman" panose="02020603050405020304" pitchFamily="18" charset="0"/>
                <a:cs typeface="Lotus Linotype" panose="02000000000000000000" pitchFamily="2" charset="-78"/>
              </a:rPr>
              <a:t>يمر العضو الجديد، لدى تكريسه، بعملية مخيفة، ولكنها سخيفة وربما مضحكة .. ففي غرفة انتظار خارج المحفل، يجرد المرشح عن جميع المواد المعدنية التي يحملها. . . وعلى المرشح أن يشمر </a:t>
            </a:r>
            <a:r>
              <a:rPr lang="ar-SA" sz="1800" dirty="0" smtClean="0">
                <a:solidFill>
                  <a:srgbClr val="000000"/>
                </a:solidFill>
                <a:ea typeface="Times New Roman" panose="02020603050405020304" pitchFamily="18" charset="0"/>
                <a:cs typeface="Lotus Linotype" panose="02000000000000000000" pitchFamily="2" charset="-78"/>
              </a:rPr>
              <a:t>عن </a:t>
            </a:r>
            <a:r>
              <a:rPr lang="ar-SA" sz="1800" dirty="0">
                <a:solidFill>
                  <a:srgbClr val="000000"/>
                </a:solidFill>
                <a:ea typeface="Times New Roman" panose="02020603050405020304" pitchFamily="18" charset="0"/>
                <a:cs typeface="Lotus Linotype" panose="02000000000000000000" pitchFamily="2" charset="-78"/>
              </a:rPr>
              <a:t>ساقه اليسرى بأن يلفّ سرواله إلى ما فوق الركبة، وأن يخلع حذاءه الأيمن </a:t>
            </a:r>
            <a:r>
              <a:rPr lang="ar-SA" sz="1800" dirty="0" smtClean="0">
                <a:solidFill>
                  <a:srgbClr val="000000"/>
                </a:solidFill>
                <a:ea typeface="Times New Roman" panose="02020603050405020304" pitchFamily="18" charset="0"/>
                <a:cs typeface="Lotus Linotype" panose="02000000000000000000" pitchFamily="2" charset="-78"/>
              </a:rPr>
              <a:t>ويلبس</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9</a:t>
            </a:fld>
            <a:endParaRPr lang="en-US" dirty="0">
              <a:solidFill>
                <a:prstClr val="white"/>
              </a:solidFill>
            </a:endParaRPr>
          </a:p>
        </p:txBody>
      </p:sp>
    </p:spTree>
    <p:extLst>
      <p:ext uri="{BB962C8B-B14F-4D97-AF65-F5344CB8AC3E}">
        <p14:creationId xmlns:p14="http://schemas.microsoft.com/office/powerpoint/2010/main" xmlns="" val="2556213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371605"/>
            <a:ext cx="8721969" cy="4525963"/>
          </a:xfrm>
        </p:spPr>
        <p:txBody>
          <a:bodyPr/>
          <a:lstStyle/>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بمكانه نعلاً مما يُلبس في البيت أو مع لباس النوم. وعليه كذلك أن يخلع سترته، ويفتح قميصه بحيث يكون صدره مفتوحاً تماماً من الجهة اليمنى. ويُعصب رأس المرشح بعصابة سوداء تغطي عينيه، ويُلف حول عنقه حبل غليظ طويل أشبه بحبل المشنقة ويقاد بهذه الصورة الى الداخل</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 . .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وأول ما يقابل المرشح عند دخوله المحفل، أو بالأصح اقتياده اليه، هو "حارس المحفل</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وهو الموظف الذي يقف في باب المحفل وبيده سيف مسلول ليحول دون دخول غير المرغوب في دخولهم. وتبدأ طقوس النقر بمطرقة خاصة، ويقاد المرشح الى داخل المحفل، حيث يوجّه الى صدره العاري خنجر يمسّه مساً خفيفاً، ويُجري المرشح حواراً مع الأستاذ حول الدوافع التي جعلته يسعى للانتماء الى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المحفل«</a:t>
            </a:r>
            <a:r>
              <a:rPr lang="ar-SA" sz="1800" dirty="0" smtClean="0">
                <a:latin typeface="Calibri" panose="020F0502020204030204" pitchFamily="34" charset="0"/>
                <a:ea typeface="Times New Roman" panose="02020603050405020304" pitchFamily="18" charset="0"/>
                <a:cs typeface="ATraditional Arabic" pitchFamily="2" charset="-78"/>
              </a:rPr>
              <a:t>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إن هذه الطريقة المسرحية، التي يخضع لها العضو الجديد، كافية لخلق الوساوس في ذهنه بحيث لو فكر لوقت طويل بها لما أمكنه أن يفهم كل حركة أمر بها رغم </a:t>
            </a:r>
            <a:r>
              <a:rPr lang="ar-SA" sz="1800" dirty="0" err="1">
                <a:solidFill>
                  <a:srgbClr val="000000"/>
                </a:solidFill>
                <a:latin typeface="Calibri" panose="020F0502020204030204" pitchFamily="34" charset="0"/>
                <a:ea typeface="Times New Roman" panose="02020603050405020304" pitchFamily="18" charset="0"/>
                <a:cs typeface="Lotus Linotype" panose="02000000000000000000" pitchFamily="2" charset="-78"/>
              </a:rPr>
              <a:t>تفاهيتها</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فلماذا تُعصب عيناه مثلاً؟ ولماذا يخلع نعله الأيمن دون الأيسر؟ ولماذا يفتح قميصه؟ ولماذا .. . ؟ ولماذا؟ . . .إنها الخديعة والمكائد لتثبيت انتماء من تمكنوا من إضلاله بتقديم طلب انتساب لحركتهم الخطرة</a:t>
            </a:r>
            <a:r>
              <a:rPr lang="en-US" sz="1800" dirty="0" smtClean="0">
                <a:solidFill>
                  <a:srgbClr val="000000"/>
                </a:solidFill>
                <a:latin typeface="Lotus Linotype" panose="02000000000000000000" pitchFamily="2" charset="-78"/>
                <a:ea typeface="Times New Roman" panose="02020603050405020304" pitchFamily="18" charset="0"/>
                <a:cs typeface="Arial" panose="020B0604020202020204" pitchFamily="34" charset="0"/>
              </a:rPr>
              <a:t>.</a:t>
            </a:r>
            <a:endParaRPr lang="ar-SA" sz="1800" dirty="0" smtClean="0">
              <a:solidFill>
                <a:srgbClr val="000000"/>
              </a:solidFill>
              <a:latin typeface="Lotus Linotype" panose="02000000000000000000" pitchFamily="2" charset="-78"/>
              <a:ea typeface="Times New Roman" panose="02020603050405020304" pitchFamily="18" charset="0"/>
              <a:cs typeface="Arial" panose="020B0604020202020204" pitchFamily="34" charset="0"/>
            </a:endParaRPr>
          </a:p>
          <a:p>
            <a:pPr marL="0" indent="25209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والمنتسب للماسونية يجب أن يتقدم بطلب خطي، عن طريق ماسوني قديم، إلى المحفل الذي يريد الانضمام إليه، ولا يقبل قبل أن يزكيه الكفيل ناقل الطلب، وله صيغة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محدد</a:t>
            </a:r>
            <a:r>
              <a:rPr lang="ar-SA" sz="1800" dirty="0" smtClean="0">
                <a:solidFill>
                  <a:srgbClr val="000000"/>
                </a:solidFill>
                <a:latin typeface="Cambria" panose="02040503050406030204" pitchFamily="18" charset="0"/>
                <a:ea typeface="Times New Roman" panose="02020603050405020304" pitchFamily="18" charset="0"/>
                <a:cs typeface="Lotus Linotype" panose="02000000000000000000" pitchFamily="2" charset="-78"/>
              </a:rPr>
              <a:t>ة</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 .</a:t>
            </a:r>
          </a:p>
          <a:p>
            <a:pPr marL="0" indent="252095" algn="just">
              <a:lnSpc>
                <a:spcPct val="115000"/>
              </a:lnSpc>
              <a:spcAft>
                <a:spcPts val="0"/>
              </a:spcAft>
            </a:pPr>
            <a:endParaRPr lang="ar-SA" sz="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بعد تقديم الطلب والتزكية، ودخول المنتسب الجديد إلى المحفل بطريقة تحمل طابع مسرحية مرعبة لحمله على المواظبة والسرية والطاعة في خدمة الماسونية </a:t>
            </a:r>
            <a:r>
              <a:rPr lang="ar-SA" sz="1800" dirty="0">
                <a:solidFill>
                  <a:srgbClr val="000000"/>
                </a:solidFill>
                <a:latin typeface="Calibri" panose="020F0502020204030204" pitchFamily="34" charset="0"/>
                <a:ea typeface="Times New Roman" panose="02020603050405020304" pitchFamily="18" charset="0"/>
                <a:cs typeface="Sakkal Majalla" panose="02000000000000000000" pitchFamily="2" charset="-78"/>
              </a:rPr>
              <a:t>–</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الصهيونية، يأتي دور اليمين التي يؤديها داخل المحفل، والسيف على رقبته.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10</a:t>
            </a:fld>
            <a:endParaRPr lang="en-US" dirty="0">
              <a:solidFill>
                <a:prstClr val="white"/>
              </a:solidFill>
            </a:endParaRPr>
          </a:p>
        </p:txBody>
      </p:sp>
    </p:spTree>
    <p:extLst>
      <p:ext uri="{BB962C8B-B14F-4D97-AF65-F5344CB8AC3E}">
        <p14:creationId xmlns:p14="http://schemas.microsoft.com/office/powerpoint/2010/main" xmlns="" val="34568981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398593"/>
            <a:ext cx="8577652" cy="4525963"/>
          </a:xfrm>
        </p:spPr>
        <p:txBody>
          <a:bodyPr/>
          <a:lstStyle/>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يستخدم الماسون، في </a:t>
            </a:r>
            <a:r>
              <a:rPr lang="ar-SA" sz="1800" dirty="0" err="1">
                <a:solidFill>
                  <a:srgbClr val="000000"/>
                </a:solidFill>
                <a:latin typeface="Calibri" panose="020F0502020204030204" pitchFamily="34" charset="0"/>
                <a:ea typeface="Times New Roman" panose="02020603050405020304" pitchFamily="18" charset="0"/>
                <a:cs typeface="Lotus Linotype" panose="02000000000000000000" pitchFamily="2" charset="-78"/>
              </a:rPr>
              <a:t>أدبياتهم</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ورموزهم، كلمة محفل يدلّون بها على أماكن اجتماعاتهم السرية، ويشيرون بهذه الكلمة بشكل مموّه للهيكل لأنهم أرادوا أن يتعاهدوا على إعادة بناء هيكل سليمان في القدس</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والمحفل في دستور الماسونية، والتزاماً بأهدافها في إعادة بناء هيكل سليمان تحقيقاً لأطماع العدو الإسرائيلي، في أرض فلسطين والقدس خاصة، يجب أن يكون تصميمه الهندسي مماثلاً لوضع هيكل سليمان، وبذلك يضفي الماسون على محافلهم صفة من القداسة لتحريك الوجدان المؤسس على عقيدة خاطئة عند أتباعهم، كما هي حال يهود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تماماً</a:t>
            </a:r>
            <a:r>
              <a:rPr lang="ar-SA" sz="1800" dirty="0" smtClean="0">
                <a:latin typeface="ATraditional Arabic" pitchFamily="2" charset="-78"/>
                <a:ea typeface="Calibri" panose="020F0502020204030204" pitchFamily="34" charset="0"/>
                <a:cs typeface="ATraditional Arabic" pitchFamily="2" charset="-78"/>
              </a:rPr>
              <a:t>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وكذلك من بين محتويات المحفل : المطرقة. كما أن من بين المقتنيات في المحافل: الكتاب، وهو التوراة، ويقصد به الماسون أنه النور الذي يبدد الظلام من أمام أعينهم، وهو المعين في ضبط أحكام الإيمان عندهم كما يعتقدون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إن رمزية الأدوات ليست واحدة عند الجميع، وهذا هو حال كل الحركات السرية الهدامة، حيث تترك هذه الرمزية مساحة واسعة للمناورة على من يريدون تضليله حيث يفسرون له الأمور وفق ما يهوى وما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يحب</a:t>
            </a:r>
            <a:r>
              <a:rPr lang="ar-SA" sz="1800" dirty="0">
                <a:latin typeface="Calibri" panose="020F0502020204030204" pitchFamily="34" charset="0"/>
                <a:ea typeface="Times New Roman" panose="02020603050405020304" pitchFamily="18" charset="0"/>
                <a:cs typeface="ATraditional Arabic" pitchFamily="2" charset="-78"/>
              </a:rPr>
              <a:t> </a:t>
            </a:r>
            <a:r>
              <a:rPr lang="ar-SA" sz="1800" dirty="0" smtClean="0">
                <a:latin typeface="Calibri" panose="020F0502020204030204" pitchFamily="34" charset="0"/>
                <a:ea typeface="Times New Roman" panose="02020603050405020304" pitchFamily="18" charset="0"/>
                <a:cs typeface="ATraditional Arabic"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لقد استعرضنا بعض التفسيرات الرمزية لأدوات وحركات يستخدمها الماسونيون في سلامهم وسلوكهم ومحافلهم وعضويتهم، ولكن، ليس مفهوم ما ترمز اليه الأدوات واحداً بسبب تعدد المحافل ومناهجها، ولغرض آخر هو موافقة الأمزجة المتعددة لمن يريدون التغرير بهم، وإيهامهم أنهم عرّفوهم بعض الأسرار والرموز وبقيت أخرى </a:t>
            </a:r>
            <a:r>
              <a:rPr lang="ar-SA" sz="1800" dirty="0" err="1">
                <a:solidFill>
                  <a:srgbClr val="000000"/>
                </a:solidFill>
                <a:latin typeface="Calibri" panose="020F0502020204030204" pitchFamily="34" charset="0"/>
                <a:ea typeface="Times New Roman" panose="02020603050405020304" pitchFamily="18" charset="0"/>
                <a:cs typeface="Lotus Linotype" panose="02000000000000000000" pitchFamily="2" charset="-78"/>
              </a:rPr>
              <a:t>سيتعرفونها</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بالتدريج</a:t>
            </a:r>
            <a:r>
              <a:rPr lang="en-US" sz="1800" dirty="0" smtClean="0">
                <a:solidFill>
                  <a:srgbClr val="000000"/>
                </a:solidFill>
                <a:latin typeface="Lotus Linotype" panose="02000000000000000000" pitchFamily="2" charset="-78"/>
                <a:ea typeface="Times New Roman" panose="02020603050405020304" pitchFamily="18" charset="0"/>
                <a:cs typeface="Arial" panose="020B0604020202020204" pitchFamily="34" charset="0"/>
              </a:rPr>
              <a:t>.</a:t>
            </a:r>
            <a:endParaRPr lang="en-US"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11</a:t>
            </a:fld>
            <a:endParaRPr lang="en-US" dirty="0">
              <a:solidFill>
                <a:prstClr val="white"/>
              </a:solidFill>
            </a:endParaRPr>
          </a:p>
        </p:txBody>
      </p:sp>
    </p:spTree>
    <p:extLst>
      <p:ext uri="{BB962C8B-B14F-4D97-AF65-F5344CB8AC3E}">
        <p14:creationId xmlns:p14="http://schemas.microsoft.com/office/powerpoint/2010/main" xmlns="" val="804878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436693"/>
            <a:ext cx="8577652" cy="4525963"/>
          </a:xfrm>
        </p:spPr>
        <p:txBody>
          <a:bodyPr/>
          <a:lstStyle/>
          <a:p>
            <a:pPr marL="0" lv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إنما حقيقة الأمر، كما يقول الماسونيون أنفسهم، هي أن ما أباحوه ليس أكثر من صور جزئية مشوهة تدفع بعض الأشخاص باتجاههم لاستطلاع حقيقة حركاتهم فيتورطون معهم ويضلّون السبيل. </a:t>
            </a:r>
            <a:endPar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lvl="0" indent="252095" algn="just">
              <a:lnSpc>
                <a:spcPct val="115000"/>
              </a:lnSpc>
              <a:spcAft>
                <a:spcPts val="0"/>
              </a:spcAft>
            </a:pPr>
            <a:endPar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endParaRPr>
          </a:p>
          <a:p>
            <a:pPr marL="0" indent="252095" algn="just">
              <a:lnSpc>
                <a:spcPct val="115000"/>
              </a:lnSpc>
              <a:spcAft>
                <a:spcPts val="0"/>
              </a:spcAft>
            </a:pPr>
            <a:r>
              <a:rPr lang="ar-SA" sz="2000" b="1" dirty="0">
                <a:solidFill>
                  <a:srgbClr val="000000"/>
                </a:solidFill>
                <a:latin typeface="Al-Mateen" panose="02060803050605020204" pitchFamily="18" charset="-78"/>
                <a:ea typeface="Times New Roman" panose="02020603050405020304" pitchFamily="18" charset="0"/>
                <a:cs typeface="Al-Mateen" panose="02060803050605020204" pitchFamily="18" charset="-78"/>
              </a:rPr>
              <a:t>ب- الشعائر:</a:t>
            </a:r>
            <a:endParaRPr lang="en-US" sz="1600" dirty="0">
              <a:latin typeface="Al-Mateen" panose="02060803050605020204" pitchFamily="18" charset="-78"/>
              <a:ea typeface="Calibri" panose="020F0502020204030204" pitchFamily="34" charset="0"/>
              <a:cs typeface="Al-Mateen" panose="02060803050605020204" pitchFamily="18" charset="-78"/>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والشعائر العائدة للدرجة الأولى، أي للمبتدئ، هي معروفة أكثر من سواها. أما الشعائر المتعلقة بالدرجة الثانية، أي للرفيق، فلم تطبع أبداً، والنصوص المتداولة عنها مبتذلة وساذجة. والشعائر العائدة للدرجة الثالثة هي معروفة بصورة مبهمة ... وكذلك تلك التي تتعلق بممارسة وظيفة الأستاذ الأعظم، وهي أعلى رتبة في الماسونية، فلم ولن يكشف النقاب عنها أبداً. من هنا يتبين لنا أن الماسونية الممارسة ما تزال لتحتفظ بالكثير من الأسرار على الرغم من أنها اشتهرت بأنها كشفت جميع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أسرارها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فالماسونيون لم يكشفوا من أسرارهم إلا القليل </a:t>
            </a:r>
            <a:r>
              <a:rPr lang="ar-SA" sz="1800" dirty="0" err="1">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المجتزأ</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وأبقوا الجوانب الهامة غامضة طيّ الكتمان، وهذا أمر بديهي، ولو فعلوا غير ذلك لما صدقناهم لأن الحركة الماسونية أنشئت لأهداف معادية للدين، للقومية، للوطنية، للقيم، للأخلاق، ولذلك ليس من مصلحتها أن تكشف خططها فتسهل بذلك محاربتها، وإفشال ما ترسمه من مؤامرات</a:t>
            </a:r>
            <a:r>
              <a:rPr lang="en-US" sz="1800" dirty="0">
                <a:solidFill>
                  <a:srgbClr val="000000"/>
                </a:solidFill>
                <a:latin typeface="Lotus Linotype" panose="02000000000000000000" pitchFamily="2" charset="-78"/>
                <a:ea typeface="Times New Roman" panose="02020603050405020304" pitchFamily="18" charset="0"/>
                <a:cs typeface="Arial" panose="020B0604020202020204" pitchFamily="34" charset="0"/>
              </a:rPr>
              <a:t>.</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لهذا السبب نقول، لمن ظنوا أن الماسونية حركة للسلام والإصلاح الاجتماعي: إنكم واهمون أو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متآمرون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lvl="0"/>
            <a:endParaRPr lang="ar-SA" sz="1800" dirty="0"/>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12</a:t>
            </a:fld>
            <a:endParaRPr lang="en-US" dirty="0">
              <a:solidFill>
                <a:prstClr val="white"/>
              </a:solidFill>
            </a:endParaRPr>
          </a:p>
        </p:txBody>
      </p:sp>
    </p:spTree>
    <p:extLst>
      <p:ext uri="{BB962C8B-B14F-4D97-AF65-F5344CB8AC3E}">
        <p14:creationId xmlns:p14="http://schemas.microsoft.com/office/powerpoint/2010/main" xmlns="" val="235016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1356" y="1371605"/>
            <a:ext cx="8721969" cy="4525963"/>
          </a:xfrm>
        </p:spPr>
        <p:txBody>
          <a:bodyPr/>
          <a:lstStyle/>
          <a:p>
            <a:pPr marL="0" lv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وما يبيّن بشكل أكثر صراحة الموقف المستهتر بالدين عند الماسون النص التالي على لسان أحد الماسونيين: </a:t>
            </a:r>
            <a:r>
              <a:rPr lang="ar-SA" sz="1800" dirty="0" smtClean="0">
                <a:solidFill>
                  <a:srgbClr val="000000"/>
                </a:solidFill>
                <a:latin typeface="Lotus Linotype" panose="02000000000000000000" pitchFamily="2" charset="-78"/>
                <a:ea typeface="Times New Roman" panose="02020603050405020304" pitchFamily="18" charset="0"/>
                <a:cs typeface="Arial" panose="020B0604020202020204" pitchFamily="34" charset="0"/>
              </a:rPr>
              <a:t>« إ</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ننا </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إذا سمحنا ليهودي أو لمسلم أو لكاثوليكي أو </a:t>
            </a:r>
            <a:r>
              <a:rPr lang="ar-SA" sz="1800" dirty="0" err="1">
                <a:solidFill>
                  <a:srgbClr val="000000"/>
                </a:solidFill>
                <a:latin typeface="Calibri" panose="020F0502020204030204" pitchFamily="34" charset="0"/>
                <a:ea typeface="Times New Roman" panose="02020603050405020304" pitchFamily="18" charset="0"/>
                <a:cs typeface="Lotus Linotype" panose="02000000000000000000" pitchFamily="2" charset="-78"/>
              </a:rPr>
              <a:t>لبروتستاني</a:t>
            </a: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 بالدخول في أحد هياكل الماسونية، فإنما ذلك يتم على شرط أن الداخل يتجرّد عن أضاليله السابقة، ويجحد خرافاته، وأوهامه التي خدع بها في شبابه فيصير رجلاً جديداً، فلو بقي على ما كان لا يستفيد البتة من محافلنا </a:t>
            </a:r>
            <a:r>
              <a:rPr lang="ar-SA" sz="1800" dirty="0" smtClean="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الماسونية»</a:t>
            </a:r>
            <a:r>
              <a:rPr lang="ar-SA" sz="1800" dirty="0" smtClean="0">
                <a:latin typeface="ATraditional Arabic" pitchFamily="2" charset="-78"/>
                <a:ea typeface="Calibri" panose="020F0502020204030204" pitchFamily="34" charset="0"/>
                <a:cs typeface="ATraditional Arabic" pitchFamily="2" charset="-78"/>
              </a:rPr>
              <a:t>.</a:t>
            </a:r>
          </a:p>
          <a:p>
            <a:pPr marL="0" lvl="0" indent="25209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marL="0"/>
            <a:r>
              <a:rPr lang="ar-SA" sz="1800" dirty="0">
                <a:solidFill>
                  <a:srgbClr val="000000"/>
                </a:solidFill>
                <a:ea typeface="Times New Roman" panose="02020603050405020304" pitchFamily="18" charset="0"/>
                <a:cs typeface="Lotus Linotype" panose="02000000000000000000" pitchFamily="2" charset="-78"/>
              </a:rPr>
              <a:t>وإذا ما عرف القارئ بأن اليهود هم الذين حاربوا المسيحية والإسلام، وآذوا رسل الله تعالى، وأنبياءه  </a:t>
            </a:r>
            <a:r>
              <a:rPr lang="ar-SA" sz="1800" dirty="0">
                <a:solidFill>
                  <a:srgbClr val="000000"/>
                </a:solidFill>
                <a:latin typeface="Lotus Linotype" panose="02000000000000000000" pitchFamily="2" charset="-78"/>
                <a:ea typeface="Times New Roman" panose="02020603050405020304" pitchFamily="18" charset="0"/>
                <a:cs typeface="ATraditional Arabic" pitchFamily="2" charset="-78"/>
              </a:rPr>
              <a:t>ﭺ</a:t>
            </a:r>
            <a:r>
              <a:rPr lang="ar-SA" sz="1800" dirty="0">
                <a:solidFill>
                  <a:srgbClr val="000000"/>
                </a:solidFill>
                <a:ea typeface="Times New Roman" panose="02020603050405020304" pitchFamily="18" charset="0"/>
                <a:cs typeface="Lotus Linotype" panose="02000000000000000000" pitchFamily="2" charset="-78"/>
              </a:rPr>
              <a:t>، لينشروا الفساد وعبادة المال والمادة، وإذا ما عرف القارئ بأن أرضنا العربية هي مهد رسالات السماء، وأننا حملنا الدعوة الدينية للعالم أجمع لكي ننقل المجتمعات الى رحاب الإيمان بالله الواحد، مما يساهم في نشر الخلق القويم والفضيلة والصلاح، يعلم عندها المرء بأن الماسونية مشروع معدّ لتحقيق أهداف الصهيونية والاستعمار، وأولها إفساد الأثر الذي تركه الدين في تنظيم المجتمعات وسيادة الفضائل </a:t>
            </a:r>
            <a:r>
              <a:rPr lang="ar-SA" sz="1800" dirty="0" smtClean="0">
                <a:solidFill>
                  <a:srgbClr val="000000"/>
                </a:solidFill>
                <a:ea typeface="Times New Roman" panose="02020603050405020304" pitchFamily="18" charset="0"/>
                <a:cs typeface="Lotus Linotype" panose="02000000000000000000" pitchFamily="2" charset="-78"/>
              </a:rPr>
              <a:t>فيها</a:t>
            </a:r>
            <a:r>
              <a:rPr lang="ar-SA" sz="1800" dirty="0" smtClean="0">
                <a:latin typeface="Calibri" panose="020F0502020204030204" pitchFamily="34" charset="0"/>
                <a:ea typeface="Times New Roman" panose="02020603050405020304" pitchFamily="18" charset="0"/>
                <a:cs typeface="ATraditional Arabic" pitchFamily="2" charset="-78"/>
              </a:rPr>
              <a:t> .</a:t>
            </a:r>
          </a:p>
          <a:p>
            <a:pPr marL="0"/>
            <a:endParaRPr lang="ar-SA" sz="800" dirty="0">
              <a:latin typeface="Calibri" panose="020F0502020204030204" pitchFamily="34" charset="0"/>
              <a:cs typeface="ATraditional Arabic" pitchFamily="2" charset="-78"/>
            </a:endParaRPr>
          </a:p>
          <a:p>
            <a:pPr marL="0" algn="just">
              <a:spcBef>
                <a:spcPts val="1000"/>
              </a:spcBef>
              <a:spcAft>
                <a:spcPts val="0"/>
              </a:spcAft>
            </a:pPr>
            <a:r>
              <a:rPr lang="ar-SA" sz="2000" dirty="0">
                <a:latin typeface="Al-Mateen" panose="02060803050605020204" pitchFamily="18" charset="-78"/>
                <a:ea typeface="Times New Roman" panose="02020603050405020304" pitchFamily="18" charset="0"/>
                <a:cs typeface="Al-Mateen" panose="02060803050605020204" pitchFamily="18" charset="-78"/>
              </a:rPr>
              <a:t>نشاط الماسونية</a:t>
            </a:r>
            <a:r>
              <a:rPr lang="en-US" sz="2000" dirty="0">
                <a:latin typeface="Al-Mateen" panose="02060803050605020204" pitchFamily="18" charset="-78"/>
                <a:ea typeface="Times New Roman" panose="02020603050405020304" pitchFamily="18" charset="0"/>
                <a:cs typeface="Al-Mateen" panose="02060803050605020204" pitchFamily="18" charset="-78"/>
              </a:rPr>
              <a:t>:</a:t>
            </a:r>
          </a:p>
          <a:p>
            <a:pPr marL="0" indent="252095" algn="just">
              <a:lnSpc>
                <a:spcPct val="115000"/>
              </a:lnSpc>
              <a:spcAft>
                <a:spcPts val="0"/>
              </a:spcAft>
            </a:pPr>
            <a:r>
              <a:rPr lang="ar-SA" sz="1800" dirty="0">
                <a:solidFill>
                  <a:srgbClr val="000000"/>
                </a:solidFill>
                <a:latin typeface="Calibri" panose="020F0502020204030204" pitchFamily="34" charset="0"/>
                <a:ea typeface="Times New Roman" panose="02020603050405020304" pitchFamily="18" charset="0"/>
                <a:cs typeface="Lotus Linotype" panose="02000000000000000000" pitchFamily="2" charset="-78"/>
              </a:rPr>
              <a:t>الماسونية حركة تشكل أداة بيد الصهيونية والاستعمار، </a:t>
            </a:r>
            <a:r>
              <a:rPr lang="ar-SA" sz="1800" dirty="0">
                <a:latin typeface="Calibri" panose="020F0502020204030204" pitchFamily="34" charset="0"/>
                <a:ea typeface="Calibri" panose="020F0502020204030204" pitchFamily="34" charset="0"/>
                <a:cs typeface="Lotus Linotype" panose="02000000000000000000" pitchFamily="2" charset="-78"/>
              </a:rPr>
              <a:t>ولقد اتضح بما لا يدع مجالاً للشك أن هنالك علاقة وثيقة بين الاستعمار البريطاني </a:t>
            </a:r>
            <a:r>
              <a:rPr lang="ar-SA" sz="1800" dirty="0">
                <a:latin typeface="Calibri" panose="020F0502020204030204" pitchFamily="34" charset="0"/>
                <a:ea typeface="Calibri" panose="020F0502020204030204" pitchFamily="34" charset="0"/>
                <a:cs typeface="Sakkal Majalla" panose="02000000000000000000" pitchFamily="2" charset="-78"/>
              </a:rPr>
              <a:t>–</a:t>
            </a:r>
            <a:r>
              <a:rPr lang="ar-SA" sz="1800" dirty="0">
                <a:latin typeface="Calibri" panose="020F0502020204030204" pitchFamily="34" charset="0"/>
                <a:ea typeface="Calibri" panose="020F0502020204030204" pitchFamily="34" charset="0"/>
                <a:cs typeface="Lotus Linotype" panose="02000000000000000000" pitchFamily="2" charset="-78"/>
              </a:rPr>
              <a:t> الفرنسي للدول العربية، وانتشار الماسونية في تلك الدول، ولا أدل على ذلك من أن المحافل الماسونية في سوريا ولبنان كانت تابعة "للشرق الأعظم" الفرنسي، فيما أن المحافل الماسونية في العراق والأردن وفلسطين والكويت والبحرين كانت تابعة "للمحفل الأكبر" الإنجليزي، فيما عدا مصر التي شهدت الاستعمارين الفرنسي والانجليزي ومعهما محافل "للشرق الأعظم" و "للمحفل </a:t>
            </a:r>
            <a:r>
              <a:rPr lang="ar-SA" sz="1800" dirty="0" smtClean="0">
                <a:latin typeface="Calibri" panose="020F0502020204030204" pitchFamily="34" charset="0"/>
                <a:ea typeface="Calibri" panose="020F0502020204030204" pitchFamily="34" charset="0"/>
                <a:cs typeface="Lotus Linotype" panose="02000000000000000000" pitchFamily="2" charset="-78"/>
              </a:rPr>
              <a:t>الأكبر « .</a:t>
            </a:r>
          </a:p>
          <a:p>
            <a:pPr marL="0"/>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13</a:t>
            </a:fld>
            <a:endParaRPr lang="en-US" dirty="0">
              <a:solidFill>
                <a:prstClr val="white"/>
              </a:solidFill>
            </a:endParaRPr>
          </a:p>
        </p:txBody>
      </p:sp>
    </p:spTree>
    <p:extLst>
      <p:ext uri="{BB962C8B-B14F-4D97-AF65-F5344CB8AC3E}">
        <p14:creationId xmlns:p14="http://schemas.microsoft.com/office/powerpoint/2010/main" xmlns="" val="30692544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417643"/>
            <a:ext cx="8577652" cy="4525963"/>
          </a:xfrm>
        </p:spPr>
        <p:txBody>
          <a:bodyPr/>
          <a:lstStyle/>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كما أن الماسونية من أقوى المنظمات السرية انتشاراً ونفوذاً، فمحافلها توجد في كل العالم تقريباً، ولها في معظم الدول مراكز ومحافل، يكون رئيس المحفل الفخري أو الفعلي في الغالب الزعيم أو الرئيس للدولة، وقد استقطبت المحافل الماسونية في البلاد العربية الشخصيات السياسية والأدبية والصحفية والاجتماعية والعسكرية البارزة، ذات المكانة والتأثير في المجتمع، ولقد أصبح هؤلاء كالدمى في يد الماسونية ينفذون سياساتها وتعليماتها خوفاً على أنفسهم وعلى </a:t>
            </a:r>
            <a:r>
              <a:rPr lang="ar-SA" sz="1800" dirty="0" smtClean="0">
                <a:latin typeface="Calibri" panose="020F0502020204030204" pitchFamily="34" charset="0"/>
                <a:ea typeface="Calibri" panose="020F0502020204030204" pitchFamily="34" charset="0"/>
                <a:cs typeface="Lotus Linotype" panose="02000000000000000000" pitchFamily="2" charset="-78"/>
              </a:rPr>
              <a:t>كراسيهم </a:t>
            </a:r>
            <a:r>
              <a:rPr lang="ar-SA" sz="1800" dirty="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800" dirty="0">
                <a:latin typeface="Calibri" panose="020F0502020204030204" pitchFamily="34" charset="0"/>
                <a:ea typeface="Calibri" panose="020F0502020204030204" pitchFamily="34" charset="0"/>
                <a:cs typeface="Lotus Linotype" panose="02000000000000000000" pitchFamily="2" charset="-78"/>
              </a:rPr>
              <a:t> </a:t>
            </a:r>
            <a:r>
              <a:rPr lang="en-US" sz="800" dirty="0">
                <a:latin typeface="Lotus Linotype" panose="02000000000000000000" pitchFamily="2" charset="-78"/>
                <a:ea typeface="Calibri" panose="020F0502020204030204" pitchFamily="34" charset="0"/>
                <a:cs typeface="Arial" panose="020B0604020202020204" pitchFamily="34" charset="0"/>
              </a:rPr>
              <a:t> </a:t>
            </a:r>
            <a:endParaRPr lang="en-US" sz="800" dirty="0">
              <a:latin typeface="Calibri" panose="020F0502020204030204" pitchFamily="34" charset="0"/>
              <a:ea typeface="Calibri" panose="020F0502020204030204" pitchFamily="34" charset="0"/>
              <a:cs typeface="Arial" panose="020B0604020202020204" pitchFamily="34" charset="0"/>
            </a:endParaRPr>
          </a:p>
          <a:p>
            <a:pPr marL="0" lvl="0" algn="just">
              <a:spcAft>
                <a:spcPts val="0"/>
              </a:spcAft>
              <a:buFont typeface="+mj-cs"/>
              <a:buAutoNum type="arabic1Minus"/>
            </a:pPr>
            <a:r>
              <a:rPr lang="ar-SA" sz="1800" b="1" dirty="0">
                <a:latin typeface="Al-Mateen" panose="02060803050605020204" pitchFamily="18" charset="-78"/>
                <a:cs typeface="Al-Mateen" panose="02060803050605020204" pitchFamily="18" charset="-78"/>
              </a:rPr>
              <a:t>نوادي </a:t>
            </a:r>
            <a:r>
              <a:rPr lang="ar-SA" sz="1800" b="1" dirty="0" smtClean="0">
                <a:latin typeface="Al-Mateen" panose="02060803050605020204" pitchFamily="18" charset="-78"/>
                <a:cs typeface="Al-Mateen" panose="02060803050605020204" pitchFamily="18" charset="-78"/>
              </a:rPr>
              <a:t>الروتاري:</a:t>
            </a:r>
            <a:endParaRPr lang="en-US" sz="1800" dirty="0">
              <a:latin typeface="Al-Mateen" panose="02060803050605020204" pitchFamily="18" charset="-78"/>
              <a:cs typeface="Al-Mateen" panose="02060803050605020204" pitchFamily="18" charset="-78"/>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هي منظمة عالمية لها إدارة معروفة ذات عضوية يشترك بها العضو اختياراً من قبل إدارة النادي ويرشح من قبل الأعضاء ويؤدي الأخوة الإنسانية وغيرها، والغرض الخفي هو تجنيد الإنسانية لخدمة الصهيونية ويختار الشخص على أساسين:</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lnSpc>
                <a:spcPct val="115000"/>
              </a:lnSpc>
              <a:spcAft>
                <a:spcPts val="0"/>
              </a:spcAft>
              <a:buFont typeface="+mj-lt"/>
              <a:buAutoNum type="arabicPeriod"/>
              <a:tabLst>
                <a:tab pos="514350" algn="l"/>
              </a:tabLst>
            </a:pPr>
            <a:r>
              <a:rPr lang="ar-SA" sz="1800" dirty="0">
                <a:latin typeface="Calibri" panose="020F0502020204030204" pitchFamily="34" charset="0"/>
                <a:ea typeface="Calibri" panose="020F0502020204030204" pitchFamily="34" charset="0"/>
                <a:cs typeface="Lotus Linotype" panose="02000000000000000000" pitchFamily="2" charset="-78"/>
              </a:rPr>
              <a:t>أن يكون مشهوراً وذا مركز اجتماعي أو علمي أو اقتصادي أو صاحب منصب.</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algn="just">
              <a:lnSpc>
                <a:spcPct val="115000"/>
              </a:lnSpc>
              <a:spcAft>
                <a:spcPts val="0"/>
              </a:spcAft>
              <a:buFont typeface="+mj-lt"/>
              <a:buAutoNum type="arabicPeriod"/>
              <a:tabLst>
                <a:tab pos="514350" algn="l"/>
              </a:tabLst>
            </a:pPr>
            <a:r>
              <a:rPr lang="ar-SA" sz="1800" dirty="0">
                <a:latin typeface="Calibri" panose="020F0502020204030204" pitchFamily="34" charset="0"/>
                <a:ea typeface="Calibri" panose="020F0502020204030204" pitchFamily="34" charset="0"/>
                <a:cs typeface="Lotus Linotype" panose="02000000000000000000" pitchFamily="2" charset="-78"/>
              </a:rPr>
              <a:t>أن يكون ذا منفعة أو مصلحة مرتبة مستقبلاً .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وقد حذرت الفتاوى الشرعية من هذه النوادي وحرمت الانضمام إليها.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b="1" u="sng" dirty="0">
                <a:latin typeface="Calibri" panose="020F0502020204030204" pitchFamily="34" charset="0"/>
                <a:ea typeface="Calibri" panose="020F0502020204030204" pitchFamily="34" charset="0"/>
                <a:cs typeface="Lotus Linotype" panose="02000000000000000000" pitchFamily="2" charset="-78"/>
              </a:rPr>
              <a:t>نوادي </a:t>
            </a:r>
            <a:r>
              <a:rPr lang="ar-SA" sz="1800" b="1" u="sng" dirty="0" err="1">
                <a:latin typeface="Calibri" panose="020F0502020204030204" pitchFamily="34" charset="0"/>
                <a:ea typeface="Calibri" panose="020F0502020204030204" pitchFamily="34" charset="0"/>
                <a:cs typeface="Lotus Linotype" panose="02000000000000000000" pitchFamily="2" charset="-78"/>
              </a:rPr>
              <a:t>الليونز</a:t>
            </a:r>
            <a:r>
              <a:rPr lang="ar-SA" sz="1800" b="1" u="sng" dirty="0">
                <a:latin typeface="Calibri" panose="020F0502020204030204" pitchFamily="34" charset="0"/>
                <a:ea typeface="Calibri" panose="020F0502020204030204" pitchFamily="34" charset="0"/>
                <a:cs typeface="Lotus Linotype" panose="02000000000000000000" pitchFamily="2" charset="-78"/>
              </a:rPr>
              <a:t> (أو الأسود</a:t>
            </a:r>
            <a:r>
              <a:rPr lang="ar-SA" sz="1800" b="1" u="sng" dirty="0" smtClean="0">
                <a:latin typeface="Calibri" panose="020F0502020204030204" pitchFamily="34" charset="0"/>
                <a:ea typeface="Calibri" panose="020F0502020204030204" pitchFamily="34" charset="0"/>
                <a:cs typeface="Lotus Linotype" panose="02000000000000000000" pitchFamily="2" charset="-78"/>
              </a:rPr>
              <a:t>):</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هي نوادي ذات صبغة اجتماعية وحرفية واقتصادية وتركز اهتمامها على الأعمال الخيرية الظاهرية ولكنها في الحقيقية أصبع من </a:t>
            </a:r>
            <a:r>
              <a:rPr lang="ar-SA" sz="1800" dirty="0" smtClean="0">
                <a:latin typeface="Calibri" panose="020F0502020204030204" pitchFamily="34" charset="0"/>
                <a:ea typeface="Calibri" panose="020F0502020204030204" pitchFamily="34" charset="0"/>
                <a:cs typeface="Lotus Linotype" panose="02000000000000000000" pitchFamily="2" charset="-78"/>
              </a:rPr>
              <a:t>أصابع</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14</a:t>
            </a:fld>
            <a:endParaRPr lang="en-US" dirty="0">
              <a:solidFill>
                <a:prstClr val="white"/>
              </a:solidFill>
            </a:endParaRPr>
          </a:p>
        </p:txBody>
      </p:sp>
    </p:spTree>
    <p:extLst>
      <p:ext uri="{BB962C8B-B14F-4D97-AF65-F5344CB8AC3E}">
        <p14:creationId xmlns:p14="http://schemas.microsoft.com/office/powerpoint/2010/main" xmlns="" val="3691460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1692" y="1398593"/>
            <a:ext cx="8577652" cy="4525963"/>
          </a:xfrm>
        </p:spPr>
        <p:txBody>
          <a:bodyPr/>
          <a:lstStyle/>
          <a:p>
            <a:pPr marL="0" lv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الماسونية العالمية، ولها إدارة معروفة ومحددة المهام مثل الروتاري، يختار </a:t>
            </a:r>
            <a:r>
              <a:rPr lang="ar-SA" sz="1800" dirty="0" err="1">
                <a:latin typeface="Calibri" panose="020F0502020204030204" pitchFamily="34" charset="0"/>
                <a:ea typeface="Calibri" panose="020F0502020204030204" pitchFamily="34" charset="0"/>
                <a:cs typeface="Lotus Linotype" panose="02000000000000000000" pitchFamily="2" charset="-78"/>
              </a:rPr>
              <a:t>أعضاؤءها</a:t>
            </a:r>
            <a:r>
              <a:rPr lang="ar-SA" sz="1800" dirty="0">
                <a:latin typeface="Calibri" panose="020F0502020204030204" pitchFamily="34" charset="0"/>
                <a:ea typeface="Calibri" panose="020F0502020204030204" pitchFamily="34" charset="0"/>
                <a:cs typeface="Lotus Linotype" panose="02000000000000000000" pitchFamily="2" charset="-78"/>
              </a:rPr>
              <a:t> من أصحاب النفوذ، ملوك.. وزراء وزارات، أباطرة مال... الخ. وليست أحسن حالاً من سابقتها بل الهدف واحد، والفتاوى فيها واحدة</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lvl="0" indent="252095" algn="just">
              <a:lnSpc>
                <a:spcPct val="115000"/>
              </a:lnSpc>
              <a:spcAft>
                <a:spcPts val="0"/>
              </a:spcAft>
            </a:pPr>
            <a:endParaRPr lang="en-US" sz="800" dirty="0">
              <a:latin typeface="Calibri" panose="020F0502020204030204" pitchFamily="34" charset="0"/>
              <a:ea typeface="Calibri" panose="020F0502020204030204" pitchFamily="34" charset="0"/>
              <a:cs typeface="Arial" panose="020B0604020202020204" pitchFamily="34" charset="0"/>
            </a:endParaRPr>
          </a:p>
          <a:p>
            <a:pPr algn="just">
              <a:spcBef>
                <a:spcPts val="1000"/>
              </a:spcBef>
              <a:spcAft>
                <a:spcPts val="0"/>
              </a:spcAft>
            </a:pPr>
            <a:r>
              <a:rPr lang="ar-SA" sz="2000" dirty="0">
                <a:latin typeface="Al-Mateen" panose="02060803050605020204" pitchFamily="18" charset="-78"/>
                <a:ea typeface="Times New Roman" panose="02020603050405020304" pitchFamily="18" charset="0"/>
                <a:cs typeface="Al-Mateen" panose="02060803050605020204" pitchFamily="18" charset="-78"/>
              </a:rPr>
              <a:t>حكم الإسلام في الماسونية </a:t>
            </a:r>
            <a:r>
              <a:rPr lang="en-US" sz="2000" dirty="0">
                <a:latin typeface="Al-Mateen" panose="02060803050605020204" pitchFamily="18" charset="-78"/>
                <a:ea typeface="Times New Roman" panose="02020603050405020304" pitchFamily="18" charset="0"/>
                <a:cs typeface="Al-Mateen" panose="02060803050605020204" pitchFamily="18" charset="-78"/>
              </a:rPr>
              <a:t>:</a:t>
            </a:r>
          </a:p>
          <a:p>
            <a:pPr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صدرت كثير من الفتاوى الشرعية لعلماء المسلمين بتحريم الانتماء إلى الماسونية؛ كما في المؤتمر الإسلامي بمكة المكرمة (1974م)، وفتوى المملكة الأردنية الهاشمية (1964م)، وفتوى الأزهر الشريف (1985م)، والمجمع الشيعي (1986م)، والمجمع الفقهي بمكة (1978م) وقرار جامعة الدول العربية (1977م). ونورد هنا </a:t>
            </a:r>
            <a:r>
              <a:rPr lang="ar-SA" sz="1800" b="1" dirty="0">
                <a:latin typeface="Calibri" panose="020F0502020204030204" pitchFamily="34" charset="0"/>
                <a:ea typeface="Calibri" panose="020F0502020204030204" pitchFamily="34" charset="0"/>
                <a:cs typeface="Lotus Linotype" panose="02000000000000000000" pitchFamily="2" charset="-78"/>
              </a:rPr>
              <a:t>"قرار المجمع الفقهي بشأن الماسونية " كما يلي:</a:t>
            </a:r>
            <a:endParaRPr lang="en-US" sz="1400" dirty="0">
              <a:latin typeface="Calibri" panose="020F0502020204030204" pitchFamily="34" charset="0"/>
              <a:ea typeface="Calibri" panose="020F0502020204030204" pitchFamily="34" charset="0"/>
              <a:cs typeface="Arial" panose="020B0604020202020204" pitchFamily="34" charset="0"/>
            </a:endParaRPr>
          </a:p>
          <a:p>
            <a:pPr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نظر المجمع الفقهي في دورته الأولى المنعقدة بمكة المكرمة في العاشر من شعبان 1398</a:t>
            </a:r>
            <a:r>
              <a:rPr lang="ar-SA" sz="2400" dirty="0">
                <a:latin typeface="Cambria" panose="02040503050406030204" pitchFamily="18" charset="0"/>
                <a:ea typeface="Calibri" panose="020F0502020204030204" pitchFamily="34" charset="0"/>
                <a:cs typeface="ATraditional Arabic" pitchFamily="2" charset="-78"/>
              </a:rPr>
              <a:t>ç</a:t>
            </a:r>
            <a:r>
              <a:rPr lang="ar-SA" sz="1800" dirty="0">
                <a:latin typeface="Calibri" panose="020F0502020204030204" pitchFamily="34" charset="0"/>
                <a:ea typeface="Calibri" panose="020F0502020204030204" pitchFamily="34" charset="0"/>
                <a:cs typeface="Lotus Linotype" panose="02000000000000000000" pitchFamily="2" charset="-78"/>
              </a:rPr>
              <a:t> الموافق 15/7/1978م في قضية الماسونية والمنتسبين إليها وحكم الشريعة الإسلامية في ذلك. وقد قام أعضاء المجمع بدراسة وافية عن هذه المنظمة الخطيرة، وطالع ما كتب عنها من قديم وجديد، وما نشر من وثائقها نفسها فيما كتبه ونشره أعضاؤها وبعض أقطابها، من مؤلفات، ومن مقالات، في المجلات التي تنطق باسمها.</a:t>
            </a:r>
            <a:endParaRPr lang="en-US" sz="1400" dirty="0">
              <a:latin typeface="Calibri" panose="020F0502020204030204" pitchFamily="34" charset="0"/>
              <a:ea typeface="Calibri" panose="020F0502020204030204" pitchFamily="34" charset="0"/>
              <a:cs typeface="Arial" panose="020B0604020202020204" pitchFamily="34" charset="0"/>
            </a:endParaRPr>
          </a:p>
          <a:p>
            <a:pPr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وقد تبين للمجمع بصورة لا تقبل الريب من مجموع ما اطلع عليه من كتابات ونصوص ما يلي:</a:t>
            </a:r>
            <a:endParaRPr lang="en-US" sz="1400" dirty="0">
              <a:latin typeface="Calibri" panose="020F0502020204030204" pitchFamily="34" charset="0"/>
              <a:ea typeface="Calibri" panose="020F0502020204030204" pitchFamily="34" charset="0"/>
              <a:cs typeface="Arial" panose="020B0604020202020204" pitchFamily="34" charset="0"/>
            </a:endParaRPr>
          </a:p>
          <a:p>
            <a:r>
              <a:rPr lang="ar-SA" sz="1800" dirty="0">
                <a:ea typeface="Calibri" panose="020F0502020204030204" pitchFamily="34" charset="0"/>
                <a:cs typeface="Lotus Linotype" panose="02000000000000000000" pitchFamily="2" charset="-78"/>
              </a:rPr>
              <a:t>1- إن الماسونية منظمة سرية تخفي تنظيمها تارة وتعلنه تارة بحسب ظروف الزمان والمكان، ولكن مبادئها </a:t>
            </a:r>
            <a:endParaRPr lang="ar-SA" sz="1800" dirty="0" smtClean="0"/>
          </a:p>
          <a:p>
            <a:pPr marL="0" lvl="0"/>
            <a:endParaRPr lang="ar-SA" sz="1800" dirty="0"/>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15</a:t>
            </a:fld>
            <a:endParaRPr lang="en-US" dirty="0">
              <a:solidFill>
                <a:prstClr val="white"/>
              </a:solidFill>
            </a:endParaRPr>
          </a:p>
        </p:txBody>
      </p:sp>
    </p:spTree>
    <p:extLst>
      <p:ext uri="{BB962C8B-B14F-4D97-AF65-F5344CB8AC3E}">
        <p14:creationId xmlns:p14="http://schemas.microsoft.com/office/powerpoint/2010/main" xmlns="" val="2104629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417643"/>
            <a:ext cx="8472144" cy="4525963"/>
          </a:xfrm>
        </p:spPr>
        <p:txBody>
          <a:bodyPr/>
          <a:lstStyle/>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الحقيقية التي تقوم عليها، هي سرية في جميع الأحوال، محجوب علمها حتى على أعضائها إلا خواص الخواص الذي يصلون بالتجارب العديدة إلى مراتب عليا فيها.</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2- أنها تبني صلة أعضائها بعضهم ببعض في جميع بقاع الأرض على أساس ظاهري للتمويه على المغفلين، وهو الإخاء الإنساني المزعوم بين جميع الداخلين في تنظيمها، دون تمييز بين مختلف العقائد والنحل والمذاهب.</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3- أنها تجذب الأشخاص إليها ممن يهمها ضمهم إلى تنظيمها بطريق الإغراء بالمنفعة الشخصية على أساس أن كل أخٍ ماسوني مجند في عون كل أخٍ ماسوني آخر في أي بقعة من بقاع الأرض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4- أن الدخول فيها يقوم على أساس احتفال بانتساب عضو جديد تحت مراسم وأشكال رمزية إرهابية لإرهاب العضو إذا خالف تعليماتها والأوامر التي تصدر إليه بطريق التسلسل في الرتبة.</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5- أن الأعضاء المغفلين يتركون أحراراً في ممارسة عباداتهم الدينية، وتستفيد من توجيههم وتكليفهم في الحدود التي يصلحون لها ويبقون في مراتب دنيا، أما الملاحدة أو المستعدون للإلحاد فترتقي مراتبهم تدريجياً في ضوء التجارب والامتحانات المتكررة للعضو على حسب استعدادهم لخدمة مخططاتها ومبادئها الخطيرة.</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6- أنها ذات أهداف سياسية ولها في معظم الانقلابات السياسية والعسكرية والتغيرات الخطيرة ضلع وأصابع ظاهرة أو خفية.</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7- أنها في أصلها وأساس تنظيمها يهودية الجذور، ويهودية الإدارة العليا العالمية السرية، وصهيونية النشاط</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endParaRPr lang="ar-SA" sz="18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16</a:t>
            </a:fld>
            <a:endParaRPr lang="en-US" dirty="0">
              <a:solidFill>
                <a:prstClr val="white"/>
              </a:solidFill>
            </a:endParaRPr>
          </a:p>
        </p:txBody>
      </p:sp>
    </p:spTree>
    <p:extLst>
      <p:ext uri="{BB962C8B-B14F-4D97-AF65-F5344CB8AC3E}">
        <p14:creationId xmlns:p14="http://schemas.microsoft.com/office/powerpoint/2010/main" xmlns="" val="756534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22033" y="1417643"/>
            <a:ext cx="8507313" cy="4525963"/>
          </a:xfrm>
        </p:spPr>
        <p:txBody>
          <a:bodyPr/>
          <a:lstStyle/>
          <a:p>
            <a:pPr marL="0" lvl="0" indent="252095" algn="just">
              <a:lnSpc>
                <a:spcPct val="115000"/>
              </a:lnSpc>
              <a:spcAft>
                <a:spcPts val="0"/>
              </a:spcAft>
            </a:pPr>
            <a:r>
              <a:rPr lang="ar-SA" sz="1800" dirty="0" smtClean="0">
                <a:latin typeface="Calibri" panose="020F0502020204030204" pitchFamily="34" charset="0"/>
                <a:ea typeface="Calibri" panose="020F0502020204030204" pitchFamily="34" charset="0"/>
                <a:cs typeface="Lotus Linotype" panose="02000000000000000000" pitchFamily="2" charset="-78"/>
              </a:rPr>
              <a:t>8- </a:t>
            </a:r>
            <a:r>
              <a:rPr lang="ar-SA" sz="1800" dirty="0">
                <a:latin typeface="Calibri" panose="020F0502020204030204" pitchFamily="34" charset="0"/>
                <a:ea typeface="Calibri" panose="020F0502020204030204" pitchFamily="34" charset="0"/>
                <a:cs typeface="Lotus Linotype" panose="02000000000000000000" pitchFamily="2" charset="-78"/>
              </a:rPr>
              <a:t>أنها في أهدافها الحقيقية السرية ضد الأديان جميعاً لتهديمها بصورة عامة وتهديم الإسلام في نفوس أبنائه بصورة خاصة.</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9- أنها تحرص على اختيار المنتسبين إليها من ذوي المكانة المالية والسياسية أو الاجتماعية أو العلمية أو أية مكانة يمكن أن تستغل نفوذاً لأصحابها في مجتمعاتهم، ولا يهمها انتساب من ليس لهم مكانة يمكن استغلالها ولذلك، تحرص كل الحرص على ضم الملوك والرؤساء والوزراء وكبار موظفي الدولة ونحوهم.</a:t>
            </a:r>
            <a:endParaRPr lang="en-US" sz="1800" dirty="0">
              <a:latin typeface="Calibri" panose="020F0502020204030204" pitchFamily="34" charset="0"/>
              <a:ea typeface="Calibri" panose="020F0502020204030204" pitchFamily="34" charset="0"/>
              <a:cs typeface="Arial" panose="020B0604020202020204" pitchFamily="34" charset="0"/>
            </a:endParaRPr>
          </a:p>
          <a:p>
            <a:pPr marL="0" lv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10- أنها ذات فروع تأخذ أسماء أخرى تمويهاً، وتحويلاً للأنظار لكي تستطيع ممارسة نشاطاتها تحت مختلف الأسماء، إذا لقيت مقاومة لاسم الماسونية في محيط ما، وتلك الفروع المستورة بأسماء مختلفة من أبرزها: منظمة الأسود، والروتاري، </a:t>
            </a:r>
            <a:r>
              <a:rPr lang="ar-SA" sz="1800" dirty="0" err="1">
                <a:latin typeface="Calibri" panose="020F0502020204030204" pitchFamily="34" charset="0"/>
                <a:ea typeface="Calibri" panose="020F0502020204030204" pitchFamily="34" charset="0"/>
                <a:cs typeface="Lotus Linotype" panose="02000000000000000000" pitchFamily="2" charset="-78"/>
              </a:rPr>
              <a:t>والليونز</a:t>
            </a:r>
            <a:r>
              <a:rPr lang="ar-SA" sz="1800" dirty="0">
                <a:latin typeface="Calibri" panose="020F0502020204030204" pitchFamily="34" charset="0"/>
                <a:ea typeface="Calibri" panose="020F0502020204030204" pitchFamily="34" charset="0"/>
                <a:cs typeface="Lotus Linotype" panose="02000000000000000000" pitchFamily="2" charset="-78"/>
              </a:rPr>
              <a:t>، إلى غير ذلك من المبادئ والنشاطات الخبيثة التي تتنافى تنافياً كلياً مع قواعد الإسلام وتناقضه مناقضة كلية</a:t>
            </a:r>
            <a:r>
              <a:rPr lang="ar-SA" sz="1800" dirty="0" smtClean="0">
                <a:latin typeface="Calibri" panose="020F0502020204030204" pitchFamily="34" charset="0"/>
                <a:ea typeface="Calibri" panose="020F0502020204030204" pitchFamily="34" charset="0"/>
                <a:cs typeface="Lotus Linotype" panose="02000000000000000000" pitchFamily="2" charset="-78"/>
              </a:rPr>
              <a:t>.</a:t>
            </a:r>
          </a:p>
          <a:p>
            <a:pPr marL="0" indent="252095" algn="just">
              <a:lnSpc>
                <a:spcPct val="115000"/>
              </a:lnSpc>
              <a:spcAft>
                <a:spcPts val="0"/>
              </a:spcAft>
            </a:pPr>
            <a:r>
              <a:rPr lang="ar-SA" sz="1800" dirty="0">
                <a:latin typeface="Calibri" panose="020F0502020204030204" pitchFamily="34" charset="0"/>
                <a:ea typeface="Calibri" panose="020F0502020204030204" pitchFamily="34" charset="0"/>
                <a:cs typeface="Lotus Linotype" panose="02000000000000000000" pitchFamily="2" charset="-78"/>
              </a:rPr>
              <a:t>وقد تبين للمجمع بصورة واضحة العلاقة الوثيقة للماسونية باليهودية الصهيونية العالمية، وبذلك استطاعت أن تسيطر على نشاطات كثير من المسئولين في البلاد العربية وغيرها في موضوع قضية فلسطين. وتحول بينهم وبين كثير من واجباتهم في هذه القضية المصيرية العظمى لمصلحة اليهود والصهيونية العالمية.</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a:r>
              <a:rPr lang="ar-SA" sz="1800" dirty="0">
                <a:ea typeface="Calibri" panose="020F0502020204030204" pitchFamily="34" charset="0"/>
                <a:cs typeface="Lotus Linotype" panose="02000000000000000000" pitchFamily="2" charset="-78"/>
              </a:rPr>
              <a:t>	لذلك ولكثير من المعلومات الأخرى التفصيلية عن نشاط الماسونية، وخطورتها العظمى، </a:t>
            </a:r>
            <a:r>
              <a:rPr lang="ar-SA" sz="1800" dirty="0" err="1">
                <a:ea typeface="Calibri" panose="020F0502020204030204" pitchFamily="34" charset="0"/>
                <a:cs typeface="Lotus Linotype" panose="02000000000000000000" pitchFamily="2" charset="-78"/>
              </a:rPr>
              <a:t>وتلبيساتها</a:t>
            </a:r>
            <a:r>
              <a:rPr lang="ar-SA" sz="1800" dirty="0">
                <a:ea typeface="Calibri" panose="020F0502020204030204" pitchFamily="34" charset="0"/>
                <a:cs typeface="Lotus Linotype" panose="02000000000000000000" pitchFamily="2" charset="-78"/>
              </a:rPr>
              <a:t> الخبيثة، وأهدافها الماكرة يقرر المجمع الفقهي اعتبار الماسونية من أخطر المنظمات الهدامة على الإسلام والمسلمين وأن من ينتسب إليها على علم بحقيقتها وأهدافها فهو كافر بالإسلام مجانب لأهله"</a:t>
            </a:r>
            <a:endParaRPr lang="en-US" sz="1800" dirty="0" smtClean="0">
              <a:latin typeface="Calibri" panose="020F0502020204030204" pitchFamily="34" charset="0"/>
              <a:ea typeface="Calibri" panose="020F0502020204030204" pitchFamily="34" charset="0"/>
              <a:cs typeface="Arial" panose="020B0604020202020204" pitchFamily="34" charset="0"/>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solidFill>
                  <a:prstClr val="white"/>
                </a:solidFill>
              </a:rPr>
              <a:pPr>
                <a:defRPr/>
              </a:pPr>
              <a:t>17</a:t>
            </a:fld>
            <a:endParaRPr lang="en-US" dirty="0">
              <a:solidFill>
                <a:prstClr val="white"/>
              </a:solidFill>
            </a:endParaRPr>
          </a:p>
        </p:txBody>
      </p:sp>
    </p:spTree>
    <p:extLst>
      <p:ext uri="{BB962C8B-B14F-4D97-AF65-F5344CB8AC3E}">
        <p14:creationId xmlns:p14="http://schemas.microsoft.com/office/powerpoint/2010/main" xmlns="" val="26585863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0431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grpSp>
        <p:nvGrpSpPr>
          <p:cNvPr id="17412" name="Group 5"/>
          <p:cNvGrpSpPr>
            <a:grpSpLocks/>
          </p:cNvGrpSpPr>
          <p:nvPr/>
        </p:nvGrpSpPr>
        <p:grpSpPr bwMode="auto">
          <a:xfrm>
            <a:off x="6040317" y="216694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3" y="3352800"/>
            <a:ext cx="2602523" cy="1200150"/>
          </a:xfrm>
          <a:prstGeom prst="rect">
            <a:avLst/>
          </a:prstGeom>
          <a:noFill/>
          <a:ln w="9525">
            <a:noFill/>
            <a:miter lim="800000"/>
            <a:headEnd/>
            <a:tailEnd/>
          </a:ln>
        </p:spPr>
        <p:txBody>
          <a:bodyPr>
            <a:spAutoFit/>
          </a:bodyPr>
          <a:lstStyle/>
          <a:p>
            <a:pPr algn="l" rtl="0" fontAlgn="base">
              <a:spcBef>
                <a:spcPct val="0"/>
              </a:spcBef>
              <a:spcAft>
                <a:spcPct val="0"/>
              </a:spcAft>
            </a:pPr>
            <a:r>
              <a:rPr lang="ar-EG" sz="7200" dirty="0">
                <a:solidFill>
                  <a:prstClr val="white"/>
                </a:solidFill>
              </a:rPr>
              <a:t>بحمد الله</a:t>
            </a:r>
            <a:endParaRPr lang="en-US" sz="7200" dirty="0">
              <a:solidFill>
                <a:prstClr val="white"/>
              </a:solidFill>
              <a:cs typeface="Arial" pitchFamily="34" charset="0"/>
            </a:endParaRPr>
          </a:p>
        </p:txBody>
      </p:sp>
      <p:sp>
        <p:nvSpPr>
          <p:cNvPr id="17414" name="Freeform 6"/>
          <p:cNvSpPr>
            <a:spLocks noEditPoints="1"/>
          </p:cNvSpPr>
          <p:nvPr/>
        </p:nvSpPr>
        <p:spPr bwMode="auto">
          <a:xfrm>
            <a:off x="3165231" y="2209805"/>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pPr fontAlgn="base">
              <a:spcBef>
                <a:spcPct val="0"/>
              </a:spcBef>
              <a:spcAft>
                <a:spcPct val="0"/>
              </a:spcAft>
            </a:pPr>
            <a:endParaRPr lang="ar-SA">
              <a:solidFill>
                <a:prstClr val="black"/>
              </a:solidFill>
              <a:latin typeface="Arial" pitchFamily="34" charset="0"/>
            </a:endParaRPr>
          </a:p>
        </p:txBody>
      </p:sp>
      <p:sp>
        <p:nvSpPr>
          <p:cNvPr id="10" name="Oval 9"/>
          <p:cNvSpPr/>
          <p:nvPr/>
        </p:nvSpPr>
        <p:spPr>
          <a:xfrm>
            <a:off x="792774" y="2215545"/>
            <a:ext cx="2231780"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01496" y="2581896"/>
            <a:ext cx="1741704" cy="1609109"/>
          </a:xfrm>
          <a:prstGeom prst="rect">
            <a:avLst/>
          </a:prstGeom>
        </p:spPr>
      </p:pic>
    </p:spTree>
    <p:extLst>
      <p:ext uri="{BB962C8B-B14F-4D97-AF65-F5344CB8AC3E}">
        <p14:creationId xmlns:p14="http://schemas.microsoft.com/office/powerpoint/2010/main" xmlns="" val="21840821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2.xml><?xml version="1.0" encoding="utf-8"?>
<a:theme xmlns:a="http://schemas.openxmlformats.org/drawingml/2006/main" name="فورم لكلية الاداب">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_Template1.potx" id="{8D38B697-CDE3-428C-B4A2-8EAF6F80AA67}" vid="{AD1376BE-9B19-495B-9D41-620BFFCFC79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3269</Words>
  <Application>Microsoft Office PowerPoint</Application>
  <PresentationFormat>عرض على الشاشة (3:4)‏</PresentationFormat>
  <Paragraphs>121</Paragraphs>
  <Slides>18</Slides>
  <Notes>1</Notes>
  <HiddenSlides>0</HiddenSlides>
  <MMClips>0</MMClips>
  <ScaleCrop>false</ScaleCrop>
  <HeadingPairs>
    <vt:vector size="4" baseType="variant">
      <vt:variant>
        <vt:lpstr>سمة</vt:lpstr>
      </vt:variant>
      <vt:variant>
        <vt:i4>2</vt:i4>
      </vt:variant>
      <vt:variant>
        <vt:lpstr>عناوين الشرائح</vt:lpstr>
      </vt:variant>
      <vt:variant>
        <vt:i4>18</vt:i4>
      </vt:variant>
    </vt:vector>
  </HeadingPairs>
  <TitlesOfParts>
    <vt:vector size="20" baseType="lpstr">
      <vt:lpstr>1_فورم لكلية الاداب</vt:lpstr>
      <vt:lpstr>فورم لكلية الاداب</vt:lpstr>
      <vt:lpstr>الشريحة 1</vt:lpstr>
      <vt:lpstr>المحاضرة الثانية عشر</vt:lpstr>
      <vt:lpstr>المبحث الخامس : الماسونية</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Mohammad Abdulhmid Alqatawneh</dc:creator>
  <cp:lastModifiedBy>Raffaello</cp:lastModifiedBy>
  <cp:revision>3</cp:revision>
  <dcterms:created xsi:type="dcterms:W3CDTF">2014-09-29T19:49:37Z</dcterms:created>
  <dcterms:modified xsi:type="dcterms:W3CDTF">2014-12-24T13:43:34Z</dcterms:modified>
</cp:coreProperties>
</file>