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4" d="100"/>
          <a:sy n="84" d="100"/>
        </p:scale>
        <p:origin x="-73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A39B7A5-3471-4F55-A14D-EF3F78B07F2A}" type="datetimeFigureOut">
              <a:rPr lang="ar-SA" smtClean="0"/>
              <a:t>17/11/31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A3C319F-364F-4255-8377-B0251A5C88D8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mtClean="0"/>
              <a:t>ترجمة المحاضرة الثانية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لمادة الانجليزي </a:t>
            </a:r>
          </a:p>
          <a:p>
            <a:r>
              <a:rPr lang="ar-SA" dirty="0" smtClean="0"/>
              <a:t>المستوى الأول 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مهارات ألقرائه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Reading Skill/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Scanning</a:t>
            </a:r>
            <a:endParaRPr lang="ar-SA" dirty="0" smtClean="0"/>
          </a:p>
          <a:p>
            <a:r>
              <a:rPr lang="ar-SA" dirty="0" smtClean="0"/>
              <a:t>معناها وهو البحث عن معلومات محدده وأجوبه مختصره في القطعة (تاريخ اسم مدينه او شخص او عدد)وهي للأسئله مثل متى واين ومن</a:t>
            </a:r>
          </a:p>
          <a:p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Skimming</a:t>
            </a:r>
            <a:endParaRPr lang="ar-SA" dirty="0" smtClean="0"/>
          </a:p>
          <a:p>
            <a:r>
              <a:rPr lang="ar-SA" dirty="0" smtClean="0"/>
              <a:t>معناها البحث عن تفاصيل حدث ما وتكون للأسئلة مثل لماذا وكيف وما رأيك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544616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Previewing Vocabulary</a:t>
            </a:r>
            <a:endParaRPr lang="ar-SA" dirty="0" smtClean="0"/>
          </a:p>
          <a:p>
            <a:r>
              <a:rPr lang="ar-SA" dirty="0" smtClean="0"/>
              <a:t>وهذا </a:t>
            </a:r>
            <a:r>
              <a:rPr lang="ar-SA" dirty="0" smtClean="0"/>
              <a:t>تمرين يساعد على تعلم وفهم المعنى المضاد للكلمات وكذالك يعتبر مراجعه للكلمات التي أعطيت في المحاضرة السابقة</a:t>
            </a:r>
          </a:p>
          <a:p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Revising some structures</a:t>
            </a:r>
          </a:p>
          <a:p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وهناك أيضا بعض التمارين التي ستساعدنا في تطبيق بعض القواعد التي شرحت في المحاضرة السابقة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Writing : Jumbled sentences 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وهناك أيضا بعض التمارين التي ستساعدنا على كتابة بعض الجمل الإنشائية البسيطة  </a:t>
            </a:r>
          </a:p>
          <a:p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Read the following essay ,then answer the questions that follow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اقرأ القطعة التالية ثم جاوب الأسئلة التابعة لها </a:t>
            </a:r>
          </a:p>
          <a:p>
            <a:r>
              <a:rPr lang="ar-SA" dirty="0" smtClean="0"/>
              <a:t>(القطعة التالية ستساعدنا على تطبيق المهارات التي سبق ذكرها سأقوم بترجمة القطعة ترجمه مفصله )</a:t>
            </a:r>
          </a:p>
          <a:p>
            <a:r>
              <a:rPr lang="en-US" dirty="0" smtClean="0"/>
              <a:t>My name is Elena Sanchez. I am from Mexico, but now I live in California. I'm a student </a:t>
            </a:r>
            <a:r>
              <a:rPr lang="en-US" b="1" u="heavy" dirty="0" smtClean="0"/>
              <a:t>here</a:t>
            </a:r>
            <a:r>
              <a:rPr lang="en-US" dirty="0" smtClean="0"/>
              <a:t> in English language classes at a small college.</a:t>
            </a:r>
          </a:p>
          <a:p>
            <a:r>
              <a:rPr lang="ar-SA" dirty="0" smtClean="0"/>
              <a:t>اسمي </a:t>
            </a:r>
            <a:r>
              <a:rPr lang="ar-SA" dirty="0" err="1" smtClean="0"/>
              <a:t>الن</a:t>
            </a:r>
            <a:r>
              <a:rPr lang="ar-SA" dirty="0" smtClean="0"/>
              <a:t> </a:t>
            </a:r>
            <a:r>
              <a:rPr lang="ar-SA" dirty="0" err="1" smtClean="0"/>
              <a:t>سانشيز</a:t>
            </a:r>
            <a:r>
              <a:rPr lang="ar-SA" dirty="0" smtClean="0"/>
              <a:t> .أنا من المكسيك ,ولكن الأن اعش في كالفورنيا .انا طالبه </a:t>
            </a:r>
            <a:r>
              <a:rPr lang="ar-SA" u="sng" dirty="0" smtClean="0"/>
              <a:t>هنا</a:t>
            </a:r>
            <a:r>
              <a:rPr lang="ar-SA" dirty="0" smtClean="0"/>
              <a:t> في فصل الغه الأنجليزيه في جامعه صغيره.</a:t>
            </a:r>
            <a:endParaRPr lang="ar-SA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260648"/>
            <a:ext cx="8686800" cy="633670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 live in an apartment building. It's on the corner of Olive Street and Sycamore Avenue. My address is 2201 Olive Street. There's a big olive tree in front of the building. There's a park across the street. There are a lot of oak trees in the park. The trees are beautiful in the </a:t>
            </a:r>
            <a:r>
              <a:rPr lang="ar-SA" dirty="0" smtClean="0"/>
              <a:t>   </a:t>
            </a:r>
            <a:r>
              <a:rPr lang="en-US" dirty="0" smtClean="0"/>
              <a:t>summer.</a:t>
            </a:r>
          </a:p>
          <a:p>
            <a:r>
              <a:rPr lang="ar-SA" dirty="0" smtClean="0"/>
              <a:t>أنا أعيش في مبنى سكني. </a:t>
            </a:r>
            <a:r>
              <a:rPr lang="ar-SA" dirty="0" smtClean="0"/>
              <a:t>يقع في زاوية </a:t>
            </a:r>
            <a:r>
              <a:rPr lang="ar-SA" dirty="0" smtClean="0"/>
              <a:t>شارع الزيتون </a:t>
            </a:r>
            <a:r>
              <a:rPr lang="ar-SA" dirty="0" err="1" smtClean="0"/>
              <a:t>و</a:t>
            </a:r>
            <a:r>
              <a:rPr lang="ar-SA" dirty="0" smtClean="0"/>
              <a:t> . </a:t>
            </a:r>
            <a:r>
              <a:rPr lang="ar-SA" dirty="0" smtClean="0"/>
              <a:t>عنواني هو شارع الزيتون 2201. هناك شجرة </a:t>
            </a:r>
            <a:r>
              <a:rPr lang="ar-SA" dirty="0" smtClean="0"/>
              <a:t>زيتون كبيرة أمام </a:t>
            </a:r>
            <a:r>
              <a:rPr lang="ar-SA" dirty="0" smtClean="0"/>
              <a:t>المبنى. </a:t>
            </a:r>
            <a:r>
              <a:rPr lang="ar-SA" dirty="0" smtClean="0"/>
              <a:t>وهناك </a:t>
            </a:r>
            <a:r>
              <a:rPr lang="ar-SA" dirty="0" smtClean="0"/>
              <a:t>حديقة عبر الشارع. </a:t>
            </a:r>
            <a:r>
              <a:rPr lang="ar-SA" dirty="0" smtClean="0"/>
              <a:t>وهناك </a:t>
            </a:r>
            <a:r>
              <a:rPr lang="ar-SA" dirty="0" smtClean="0"/>
              <a:t>الكثير من أشجار البلوط في </a:t>
            </a:r>
            <a:r>
              <a:rPr lang="ar-SA" dirty="0" smtClean="0"/>
              <a:t>الحديقة ,الأشجار جميلة </a:t>
            </a:r>
            <a:r>
              <a:rPr lang="ar-SA" dirty="0" smtClean="0"/>
              <a:t>في </a:t>
            </a:r>
            <a:r>
              <a:rPr lang="ar-SA" dirty="0" smtClean="0"/>
              <a:t>الصيف</a:t>
            </a:r>
            <a:r>
              <a:rPr lang="ar-SA" dirty="0" smtClean="0"/>
              <a:t>.</a:t>
            </a:r>
          </a:p>
          <a:p>
            <a:pPr algn="l"/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675461"/>
          </a:xfrm>
        </p:spPr>
        <p:txBody>
          <a:bodyPr/>
          <a:lstStyle/>
          <a:p>
            <a:pPr algn="l"/>
            <a:r>
              <a:rPr lang="en-US" dirty="0" smtClean="0"/>
              <a:t> A lot of my neighbors are from different countries. The people next to </a:t>
            </a:r>
            <a:r>
              <a:rPr lang="en-US" b="1" u="sng" dirty="0" smtClean="0"/>
              <a:t>me</a:t>
            </a:r>
            <a:r>
              <a:rPr lang="en-US" dirty="0" smtClean="0"/>
              <a:t> are from Indonesia. The family across from the </a:t>
            </a:r>
            <a:r>
              <a:rPr lang="en-US" b="1" dirty="0" smtClean="0"/>
              <a:t>Indonesian</a:t>
            </a:r>
            <a:r>
              <a:rPr lang="en-US" dirty="0" smtClean="0"/>
              <a:t> </a:t>
            </a:r>
            <a:r>
              <a:rPr lang="en-US" dirty="0" smtClean="0"/>
              <a:t>family is from Colombia</a:t>
            </a:r>
            <a:r>
              <a:rPr lang="en-US" dirty="0" smtClean="0"/>
              <a:t>.</a:t>
            </a:r>
          </a:p>
          <a:p>
            <a:r>
              <a:rPr lang="ar-SA" dirty="0" smtClean="0"/>
              <a:t>وهناك الكثير من جيراني هم من بلدان مختلفة. </a:t>
            </a:r>
            <a:r>
              <a:rPr lang="ar-SA" dirty="0" smtClean="0"/>
              <a:t>الأشخاص المجاورين </a:t>
            </a:r>
            <a:r>
              <a:rPr lang="ar-SA" u="sng" dirty="0" smtClean="0"/>
              <a:t>لي</a:t>
            </a:r>
            <a:r>
              <a:rPr lang="ar-SA" dirty="0" smtClean="0"/>
              <a:t> </a:t>
            </a:r>
            <a:r>
              <a:rPr lang="ar-SA" dirty="0" smtClean="0"/>
              <a:t>هم </a:t>
            </a:r>
            <a:r>
              <a:rPr lang="ar-SA" dirty="0" smtClean="0"/>
              <a:t>من اندونيسيا. </a:t>
            </a:r>
            <a:r>
              <a:rPr lang="ar-SA" dirty="0" smtClean="0"/>
              <a:t>والعائلة الذين بجانب </a:t>
            </a:r>
            <a:r>
              <a:rPr lang="ar-SA" dirty="0" smtClean="0"/>
              <a:t>العائلة الاندونيسية من كولومبيا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747469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The stores in this neighborhood are always busy. There's a Korean drugstore and an </a:t>
            </a:r>
            <a:endParaRPr lang="en-US" dirty="0" smtClean="0"/>
          </a:p>
          <a:p>
            <a:pPr algn="l">
              <a:buNone/>
            </a:pPr>
            <a:r>
              <a:rPr lang="en-US" dirty="0" smtClean="0"/>
              <a:t>Armenian </a:t>
            </a:r>
            <a:r>
              <a:rPr lang="en-US" dirty="0" smtClean="0"/>
              <a:t>flower </a:t>
            </a:r>
            <a:r>
              <a:rPr lang="en-US" dirty="0" smtClean="0"/>
              <a:t>shop</a:t>
            </a:r>
          </a:p>
          <a:p>
            <a:pPr>
              <a:buNone/>
            </a:pPr>
            <a:r>
              <a:rPr lang="ar-SA" dirty="0" smtClean="0"/>
              <a:t>المحلات </a:t>
            </a:r>
            <a:r>
              <a:rPr lang="ar-SA" dirty="0" smtClean="0"/>
              <a:t>في هذا الحي </a:t>
            </a:r>
            <a:r>
              <a:rPr lang="ar-SA" dirty="0" smtClean="0"/>
              <a:t>مشغولة </a:t>
            </a:r>
            <a:r>
              <a:rPr lang="ar-SA" dirty="0" smtClean="0"/>
              <a:t>دائما. هناك صيدلية </a:t>
            </a:r>
            <a:r>
              <a:rPr lang="ar-SA" dirty="0" smtClean="0"/>
              <a:t>كوريه </a:t>
            </a:r>
            <a:r>
              <a:rPr lang="ar-SA" dirty="0" smtClean="0"/>
              <a:t>ومحل بيع </a:t>
            </a:r>
            <a:r>
              <a:rPr lang="ar-SA" dirty="0" smtClean="0"/>
              <a:t>زهور أرماني</a:t>
            </a:r>
          </a:p>
          <a:p>
            <a:pPr algn="l">
              <a:buNone/>
            </a:pPr>
            <a:r>
              <a:rPr lang="en-US" dirty="0" smtClean="0"/>
              <a:t>There are three restaurants on Olive Street: One Mexican, </a:t>
            </a:r>
            <a:r>
              <a:rPr lang="en-US" b="1" u="heavy" dirty="0" smtClean="0"/>
              <a:t>one</a:t>
            </a:r>
            <a:r>
              <a:rPr lang="en-US" b="1" dirty="0" smtClean="0"/>
              <a:t> </a:t>
            </a:r>
            <a:r>
              <a:rPr lang="en-US" dirty="0" smtClean="0"/>
              <a:t>Japanese, and one Moroccan-Italian-American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وهناك ثلاثة مطاعم في شارع الزيتون : واحد </a:t>
            </a:r>
            <a:r>
              <a:rPr lang="ar-SA" dirty="0" smtClean="0"/>
              <a:t>المكسيكي و </a:t>
            </a:r>
            <a:r>
              <a:rPr lang="ar-SA" u="sng" dirty="0" smtClean="0"/>
              <a:t>واحد</a:t>
            </a:r>
            <a:r>
              <a:rPr lang="ar-SA" dirty="0" smtClean="0"/>
              <a:t> يباني ، و واحد مغربي –ايطالي -امريكي</a:t>
            </a:r>
            <a:endParaRPr lang="ar-SA" dirty="0" smtClean="0"/>
          </a:p>
          <a:p>
            <a:pPr algn="l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747469"/>
          </a:xfrm>
        </p:spPr>
        <p:txBody>
          <a:bodyPr/>
          <a:lstStyle/>
          <a:p>
            <a:pPr algn="l"/>
            <a:r>
              <a:rPr lang="en-US" dirty="0" smtClean="0"/>
              <a:t>I like my neighborhood, but I ask myself </a:t>
            </a:r>
            <a:r>
              <a:rPr lang="en-US" dirty="0" smtClean="0"/>
              <a:t>one question. Where are the Americans?!!!</a:t>
            </a:r>
            <a:endParaRPr lang="ar-SA" dirty="0" smtClean="0"/>
          </a:p>
          <a:p>
            <a:r>
              <a:rPr lang="ar-SA" dirty="0" smtClean="0"/>
              <a:t>أنا أحب حيي السكني ,ولكن اسأل نفسي سؤالأ واحداً .اين الأمريكيون؟؟</a:t>
            </a:r>
          </a:p>
          <a:p>
            <a:endParaRPr lang="ar-SA" dirty="0"/>
          </a:p>
        </p:txBody>
      </p:sp>
      <p:sp>
        <p:nvSpPr>
          <p:cNvPr id="4" name="Rounded Rectangle 1"/>
          <p:cNvSpPr/>
          <p:nvPr/>
        </p:nvSpPr>
        <p:spPr>
          <a:xfrm>
            <a:off x="467544" y="2636912"/>
            <a:ext cx="4267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Now, Answer the following questions </a:t>
            </a:r>
            <a:endParaRPr lang="ar-SA" dirty="0"/>
          </a:p>
        </p:txBody>
      </p:sp>
      <p:sp>
        <p:nvSpPr>
          <p:cNvPr id="5" name="Rounded Rectangle 1"/>
          <p:cNvSpPr/>
          <p:nvPr/>
        </p:nvSpPr>
        <p:spPr>
          <a:xfrm>
            <a:off x="467544" y="3501008"/>
            <a:ext cx="4267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الآن اجب على الأسئلة التالية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6"/>
          <p:cNvSpPr>
            <a:spLocks noGrp="1"/>
          </p:cNvSpPr>
          <p:nvPr>
            <p:ph type="title"/>
          </p:nvPr>
        </p:nvSpPr>
        <p:spPr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 الجزء الأول \</a:t>
            </a:r>
            <a:r>
              <a:rPr lang="en-US" b="1" dirty="0" smtClean="0"/>
              <a:t>Part </a:t>
            </a:r>
            <a:r>
              <a:rPr lang="en-US" b="1" dirty="0" smtClean="0"/>
              <a:t>one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 is from Mexico </a:t>
            </a:r>
            <a:endParaRPr lang="ar-SA" dirty="0"/>
          </a:p>
        </p:txBody>
      </p:sp>
      <p:sp>
        <p:nvSpPr>
          <p:cNvPr id="7" name="Rectangle 8"/>
          <p:cNvSpPr/>
          <p:nvPr/>
        </p:nvSpPr>
        <p:spPr>
          <a:xfrm>
            <a:off x="4343400" y="15875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4000"/>
          </a:p>
        </p:txBody>
      </p:sp>
      <p:sp>
        <p:nvSpPr>
          <p:cNvPr id="8" name="Round Diagonal Corner Rectangle 7"/>
          <p:cNvSpPr/>
          <p:nvPr/>
        </p:nvSpPr>
        <p:spPr>
          <a:xfrm>
            <a:off x="228600" y="1587500"/>
            <a:ext cx="39624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1. </a:t>
            </a:r>
            <a:r>
              <a:rPr lang="en-US" dirty="0" smtClean="0">
                <a:solidFill>
                  <a:schemeClr val="tx1"/>
                </a:solidFill>
              </a:rPr>
              <a:t>Where </a:t>
            </a:r>
            <a:r>
              <a:rPr lang="en-US" dirty="0">
                <a:solidFill>
                  <a:schemeClr val="tx1"/>
                </a:solidFill>
              </a:rPr>
              <a:t>is Elena </a:t>
            </a:r>
            <a:r>
              <a:rPr lang="en-US" dirty="0" smtClean="0">
                <a:solidFill>
                  <a:schemeClr val="tx1"/>
                </a:solidFill>
              </a:rPr>
              <a:t>from?</a:t>
            </a:r>
            <a:r>
              <a:rPr lang="ar-SA" dirty="0" smtClean="0">
                <a:solidFill>
                  <a:schemeClr val="tx1"/>
                </a:solidFill>
              </a:rPr>
              <a:t>من أين </a:t>
            </a:r>
            <a:r>
              <a:rPr lang="ar-SA" dirty="0" err="1" smtClean="0">
                <a:solidFill>
                  <a:schemeClr val="tx1"/>
                </a:solidFill>
              </a:rPr>
              <a:t>الن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4343400" y="23622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To study English</a:t>
            </a:r>
            <a:r>
              <a:rPr lang="en-US" sz="4000" dirty="0" smtClean="0"/>
              <a:t>.</a:t>
            </a:r>
            <a:endParaRPr lang="ar-SA" sz="4000" dirty="0"/>
          </a:p>
        </p:txBody>
      </p:sp>
      <p:sp>
        <p:nvSpPr>
          <p:cNvPr id="10" name="Round Diagonal Corner Rectangle 10"/>
          <p:cNvSpPr/>
          <p:nvPr/>
        </p:nvSpPr>
        <p:spPr>
          <a:xfrm>
            <a:off x="228600" y="2362200"/>
            <a:ext cx="4127376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2. </a:t>
            </a:r>
            <a:r>
              <a:rPr lang="en-US" dirty="0" smtClean="0">
                <a:solidFill>
                  <a:schemeClr val="tx1"/>
                </a:solidFill>
              </a:rPr>
              <a:t>Why </a:t>
            </a:r>
            <a:r>
              <a:rPr lang="en-US" dirty="0">
                <a:solidFill>
                  <a:schemeClr val="tx1"/>
                </a:solidFill>
              </a:rPr>
              <a:t>does she live now in </a:t>
            </a:r>
            <a:r>
              <a:rPr lang="en-US" dirty="0" smtClean="0">
                <a:solidFill>
                  <a:schemeClr val="tx1"/>
                </a:solidFill>
              </a:rPr>
              <a:t>California?</a:t>
            </a:r>
            <a:r>
              <a:rPr lang="ar-SA" dirty="0" smtClean="0">
                <a:solidFill>
                  <a:schemeClr val="tx1"/>
                </a:solidFill>
              </a:rPr>
              <a:t>لماذا تعيش الآن في كاليفورنيا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4427984" y="3573016"/>
            <a:ext cx="41783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Olive and oak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2" name="Round Diagonal Corner Rectangle 12"/>
          <p:cNvSpPr/>
          <p:nvPr/>
        </p:nvSpPr>
        <p:spPr>
          <a:xfrm>
            <a:off x="228600" y="3200400"/>
            <a:ext cx="3962400" cy="109269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3.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kinds of trees are in </a:t>
            </a:r>
            <a:r>
              <a:rPr lang="en-US" dirty="0" smtClean="0">
                <a:solidFill>
                  <a:schemeClr val="tx1"/>
                </a:solidFill>
              </a:rPr>
              <a:t>California</a:t>
            </a:r>
            <a:r>
              <a:rPr lang="en-US" dirty="0">
                <a:solidFill>
                  <a:schemeClr val="tx1"/>
                </a:solidFill>
              </a:rPr>
              <a:t>? [ Mention TWO kinds</a:t>
            </a:r>
            <a:r>
              <a:rPr lang="en-US" dirty="0" smtClean="0">
                <a:solidFill>
                  <a:schemeClr val="tx1"/>
                </a:solidFill>
              </a:rPr>
              <a:t>]</a:t>
            </a:r>
          </a:p>
          <a:p>
            <a:pPr lvl="0" algn="l" rtl="0"/>
            <a:r>
              <a:rPr lang="ar-SA" dirty="0" smtClean="0">
                <a:solidFill>
                  <a:schemeClr val="tx1"/>
                </a:solidFill>
              </a:rPr>
              <a:t>ما هي أنواع الأشجار الموجودة في كاليفورنيا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ar-SA" dirty="0" smtClean="0">
                <a:solidFill>
                  <a:schemeClr val="tx1"/>
                </a:solidFill>
              </a:rPr>
              <a:t>اذكر نوعين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4499992" y="4581128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In summer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" name="Round Diagonal Corner Rectangle 14"/>
          <p:cNvSpPr/>
          <p:nvPr/>
        </p:nvSpPr>
        <p:spPr>
          <a:xfrm>
            <a:off x="323528" y="4581128"/>
            <a:ext cx="3949700" cy="72008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4. </a:t>
            </a:r>
            <a:r>
              <a:rPr lang="en-US" dirty="0" smtClean="0">
                <a:solidFill>
                  <a:schemeClr val="tx1"/>
                </a:solidFill>
              </a:rPr>
              <a:t>When </a:t>
            </a:r>
            <a:r>
              <a:rPr lang="en-US" dirty="0">
                <a:solidFill>
                  <a:schemeClr val="tx1"/>
                </a:solidFill>
              </a:rPr>
              <a:t>are the trees beautiful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lvl="0" algn="l" rtl="0"/>
            <a:r>
              <a:rPr lang="ar-SA" dirty="0" smtClean="0">
                <a:solidFill>
                  <a:schemeClr val="tx1"/>
                </a:solidFill>
              </a:rPr>
              <a:t>متى تكون الأشجار جميله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4572000" y="5805264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Indonesia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6" name="Round Diagonal Corner Rectangle 16"/>
          <p:cNvSpPr/>
          <p:nvPr/>
        </p:nvSpPr>
        <p:spPr>
          <a:xfrm>
            <a:off x="323528" y="5517232"/>
            <a:ext cx="3949700" cy="108012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5. </a:t>
            </a:r>
            <a:r>
              <a:rPr lang="en-US" dirty="0" smtClean="0">
                <a:solidFill>
                  <a:schemeClr val="tx1"/>
                </a:solidFill>
              </a:rPr>
              <a:t>Which </a:t>
            </a:r>
            <a:r>
              <a:rPr lang="en-US" dirty="0">
                <a:solidFill>
                  <a:schemeClr val="tx1"/>
                </a:solidFill>
              </a:rPr>
              <a:t>country are the people who live next to Elena from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  <a:endParaRPr lang="en-US" dirty="0">
              <a:solidFill>
                <a:schemeClr val="tx1"/>
              </a:solidFill>
            </a:endParaRPr>
          </a:p>
          <a:p>
            <a:pPr lvl="0" algn="l" rtl="0"/>
            <a:r>
              <a:rPr lang="ar-SA" dirty="0" smtClean="0">
                <a:solidFill>
                  <a:schemeClr val="tx1"/>
                </a:solidFill>
              </a:rPr>
              <a:t>من أي بلاد الأشخاص الذين يعيشون بقرب </a:t>
            </a:r>
            <a:r>
              <a:rPr lang="ar-SA" dirty="0" err="1" smtClean="0">
                <a:solidFill>
                  <a:schemeClr val="tx1"/>
                </a:solidFill>
              </a:rPr>
              <a:t>الن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  <p:bldP spid="9" grpId="0" animBg="1"/>
      <p:bldP spid="10" grpId="0" build="p" animBg="1"/>
      <p:bldP spid="11" grpId="0" animBg="1"/>
      <p:bldP spid="12" grpId="0" build="p" animBg="1"/>
      <p:bldP spid="13" grpId="0" animBg="1"/>
      <p:bldP spid="14" grpId="0" build="p" animBg="1"/>
      <p:bldP spid="15" grpId="0" animBg="1"/>
      <p:bldP spid="1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SA" sz="2400" dirty="0"/>
          </a:p>
        </p:txBody>
      </p:sp>
      <p:sp>
        <p:nvSpPr>
          <p:cNvPr id="4" name="Rectangle 8"/>
          <p:cNvSpPr/>
          <p:nvPr/>
        </p:nvSpPr>
        <p:spPr>
          <a:xfrm>
            <a:off x="4283968" y="1196752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Drugs/medicines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5" name="Round Diagonal Corner Rectangle 6"/>
          <p:cNvSpPr/>
          <p:nvPr/>
        </p:nvSpPr>
        <p:spPr>
          <a:xfrm>
            <a:off x="395536" y="188640"/>
            <a:ext cx="8136904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الجزء الأول \</a:t>
            </a:r>
            <a:r>
              <a:rPr lang="en-US" sz="2800" b="1" dirty="0" smtClean="0"/>
              <a:t>Part </a:t>
            </a:r>
            <a:r>
              <a:rPr lang="en-US" sz="2800" b="1" dirty="0" smtClean="0"/>
              <a:t>one</a:t>
            </a:r>
            <a:endParaRPr lang="ar-SA" sz="2800" b="1" dirty="0"/>
          </a:p>
        </p:txBody>
      </p:sp>
      <p:sp>
        <p:nvSpPr>
          <p:cNvPr id="6" name="Round Diagonal Corner Rectangle 7"/>
          <p:cNvSpPr/>
          <p:nvPr/>
        </p:nvSpPr>
        <p:spPr>
          <a:xfrm>
            <a:off x="251520" y="1124744"/>
            <a:ext cx="3810000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6.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does a Korean store sell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lvl="0" algn="l" rtl="0"/>
            <a:r>
              <a:rPr lang="ar-SA" dirty="0" smtClean="0">
                <a:solidFill>
                  <a:schemeClr val="tx1"/>
                </a:solidFill>
              </a:rPr>
              <a:t>ماذا يبيع المحل الكوري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4283968" y="2204864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The family across from the Indonesian family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8" name="Round Diagonal Corner Rectangle 10"/>
          <p:cNvSpPr/>
          <p:nvPr/>
        </p:nvSpPr>
        <p:spPr>
          <a:xfrm>
            <a:off x="251520" y="2204864"/>
            <a:ext cx="3810000" cy="86409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7. </a:t>
            </a:r>
            <a:r>
              <a:rPr lang="en-US" dirty="0" smtClean="0">
                <a:solidFill>
                  <a:schemeClr val="tx1"/>
                </a:solidFill>
              </a:rPr>
              <a:t>Who </a:t>
            </a:r>
            <a:r>
              <a:rPr lang="en-US" dirty="0">
                <a:solidFill>
                  <a:schemeClr val="tx1"/>
                </a:solidFill>
              </a:rPr>
              <a:t>is from Colombia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lvl="0" algn="l" rtl="0"/>
            <a:r>
              <a:rPr lang="ar-SA" dirty="0" smtClean="0">
                <a:solidFill>
                  <a:schemeClr val="tx1"/>
                </a:solidFill>
              </a:rPr>
              <a:t>من من كولومبيا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4283968" y="3501008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three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0" name="Round Diagonal Corner Rectangle 12"/>
          <p:cNvSpPr/>
          <p:nvPr/>
        </p:nvSpPr>
        <p:spPr>
          <a:xfrm>
            <a:off x="251520" y="3284984"/>
            <a:ext cx="3810000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8. </a:t>
            </a:r>
            <a:r>
              <a:rPr lang="en-US" dirty="0" smtClean="0">
                <a:solidFill>
                  <a:schemeClr val="tx1"/>
                </a:solidFill>
              </a:rPr>
              <a:t>How </a:t>
            </a:r>
            <a:r>
              <a:rPr lang="en-US" dirty="0">
                <a:solidFill>
                  <a:schemeClr val="tx1"/>
                </a:solidFill>
              </a:rPr>
              <a:t>many restaurants are there in Olive </a:t>
            </a:r>
            <a:r>
              <a:rPr lang="en-US" dirty="0" smtClean="0">
                <a:solidFill>
                  <a:schemeClr val="tx1"/>
                </a:solidFill>
              </a:rPr>
              <a:t>Street?</a:t>
            </a:r>
            <a:r>
              <a:rPr lang="ar-SA" dirty="0" smtClean="0">
                <a:solidFill>
                  <a:schemeClr val="tx1"/>
                </a:solidFill>
              </a:rPr>
              <a:t>كم مطعم موجود في شارع الزيتون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4355976" y="450912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An Olive tree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2" name="Round Diagonal Corner Rectangle 14"/>
          <p:cNvSpPr/>
          <p:nvPr/>
        </p:nvSpPr>
        <p:spPr>
          <a:xfrm>
            <a:off x="251520" y="4365104"/>
            <a:ext cx="3797300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9.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is in front of the building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lvl="0" algn="l" rtl="0"/>
            <a:r>
              <a:rPr lang="ar-SA" dirty="0" smtClean="0">
                <a:solidFill>
                  <a:schemeClr val="tx1"/>
                </a:solidFill>
              </a:rPr>
              <a:t>ماذا يوجد إمام المبنى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5"/>
          <p:cNvSpPr/>
          <p:nvPr/>
        </p:nvSpPr>
        <p:spPr>
          <a:xfrm>
            <a:off x="4211960" y="5805264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To Armenian store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4" name="Round Diagonal Corner Rectangle 16"/>
          <p:cNvSpPr/>
          <p:nvPr/>
        </p:nvSpPr>
        <p:spPr>
          <a:xfrm>
            <a:off x="251520" y="5517232"/>
            <a:ext cx="3797300" cy="115212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10. </a:t>
            </a:r>
            <a:r>
              <a:rPr lang="en-US" dirty="0" smtClean="0">
                <a:solidFill>
                  <a:schemeClr val="tx1"/>
                </a:solidFill>
              </a:rPr>
              <a:t>Where </a:t>
            </a:r>
            <a:r>
              <a:rPr lang="en-US" dirty="0">
                <a:solidFill>
                  <a:schemeClr val="tx1"/>
                </a:solidFill>
              </a:rPr>
              <a:t>does Elena go if she wants to buy flowers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lvl="0" algn="l" rtl="0"/>
            <a:r>
              <a:rPr lang="ar-SA" dirty="0" smtClean="0">
                <a:solidFill>
                  <a:schemeClr val="tx1"/>
                </a:solidFill>
              </a:rPr>
              <a:t>إلى أين تذهب </a:t>
            </a:r>
            <a:r>
              <a:rPr lang="ar-SA" dirty="0" err="1" smtClean="0">
                <a:solidFill>
                  <a:schemeClr val="tx1"/>
                </a:solidFill>
              </a:rPr>
              <a:t>الن</a:t>
            </a:r>
            <a:r>
              <a:rPr lang="ar-SA" dirty="0" smtClean="0">
                <a:solidFill>
                  <a:schemeClr val="tx1"/>
                </a:solidFill>
              </a:rPr>
              <a:t> إذا أرادت شراء الزهور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build="p" animBg="1"/>
      <p:bldP spid="7" grpId="0" animBg="1"/>
      <p:bldP spid="8" grpId="0" build="p" animBg="1"/>
      <p:bldP spid="9" grpId="0" animBg="1"/>
      <p:bldP spid="10" grpId="0" build="p" animBg="1"/>
      <p:bldP spid="11" grpId="0" animBg="1"/>
      <p:bldP spid="12" grpId="0" build="p" animBg="1"/>
      <p:bldP spid="13" grpId="0" animBg="1"/>
      <p:bldP spid="1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Round Diagonal Corner Rectangle 4"/>
          <p:cNvSpPr/>
          <p:nvPr/>
        </p:nvSpPr>
        <p:spPr>
          <a:xfrm>
            <a:off x="457200" y="533400"/>
            <a:ext cx="8363272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الجزء الثاني\</a:t>
            </a:r>
            <a:r>
              <a:rPr lang="en-US" sz="2800" b="1" dirty="0" smtClean="0"/>
              <a:t>Part </a:t>
            </a:r>
            <a:r>
              <a:rPr lang="en-US" sz="2800" b="1" dirty="0" smtClean="0"/>
              <a:t>Two</a:t>
            </a:r>
            <a:endParaRPr lang="ar-SA" sz="2800" b="1" dirty="0"/>
          </a:p>
        </p:txBody>
      </p:sp>
      <p:sp>
        <p:nvSpPr>
          <p:cNvPr id="5" name="TextBox 2"/>
          <p:cNvSpPr txBox="1"/>
          <p:nvPr/>
        </p:nvSpPr>
        <p:spPr>
          <a:xfrm>
            <a:off x="76200" y="1700808"/>
            <a:ext cx="9067800" cy="42550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The underlined word " </a:t>
            </a:r>
            <a:r>
              <a:rPr lang="en-US" sz="1400" b="1" i="1" u="sng" dirty="0"/>
              <a:t>here</a:t>
            </a:r>
            <a:r>
              <a:rPr lang="en-US" sz="1400" dirty="0"/>
              <a:t>" LINE 2 refers to: </a:t>
            </a:r>
            <a:r>
              <a:rPr lang="ar-SA" sz="1400" dirty="0" smtClean="0">
                <a:solidFill>
                  <a:srgbClr val="FF0000"/>
                </a:solidFill>
              </a:rPr>
              <a:t>كاليفورنيا</a:t>
            </a:r>
            <a:r>
              <a:rPr lang="en-US" sz="1400" dirty="0" smtClean="0">
                <a:solidFill>
                  <a:srgbClr val="FF0000"/>
                </a:solidFill>
              </a:rPr>
              <a:t>California</a:t>
            </a:r>
            <a:r>
              <a:rPr lang="en-US" sz="1400" dirty="0" smtClean="0"/>
              <a:t>--</a:t>
            </a:r>
            <a:r>
              <a:rPr lang="ar-SA" sz="1400" dirty="0" smtClean="0"/>
              <a:t>هنا يسأل عن ما المقصود في كلمة هنا في القطعة </a:t>
            </a:r>
            <a:endParaRPr lang="en-US" sz="1400" dirty="0" smtClean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 smtClean="0"/>
              <a:t>The underlined word " </a:t>
            </a:r>
            <a:r>
              <a:rPr lang="en-US" sz="1400" b="1" i="1" u="sng" dirty="0" smtClean="0"/>
              <a:t>one</a:t>
            </a:r>
            <a:r>
              <a:rPr lang="en-US" sz="1400" dirty="0" smtClean="0"/>
              <a:t>" LINE 11 refers to:-</a:t>
            </a:r>
            <a:r>
              <a:rPr lang="ar-SA" sz="1400" dirty="0" smtClean="0">
                <a:solidFill>
                  <a:srgbClr val="FF0000"/>
                </a:solidFill>
              </a:rPr>
              <a:t>المطعم الياباني</a:t>
            </a:r>
            <a:r>
              <a:rPr lang="en-US" sz="1400" dirty="0" smtClean="0">
                <a:solidFill>
                  <a:srgbClr val="FF0000"/>
                </a:solidFill>
              </a:rPr>
              <a:t>Japanese restaurant</a:t>
            </a:r>
            <a:endParaRPr lang="en-US" sz="1400" dirty="0" smtClean="0"/>
          </a:p>
          <a:p>
            <a:pPr marL="342900" lvl="0" indent="-342900" algn="l" rtl="0">
              <a:lnSpc>
                <a:spcPct val="150000"/>
              </a:lnSpc>
            </a:pPr>
            <a:r>
              <a:rPr lang="ar-SA" sz="1400" dirty="0" smtClean="0"/>
              <a:t>هنا يسأل عن كلمة واحد في القطعة ما المقصود فيها</a:t>
            </a:r>
            <a:endParaRPr lang="en-US" sz="1400" dirty="0" smtClean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 smtClean="0"/>
              <a:t>The </a:t>
            </a:r>
            <a:r>
              <a:rPr lang="en-US" sz="1400" dirty="0" smtClean="0"/>
              <a:t>underlined pronoun “ </a:t>
            </a:r>
            <a:r>
              <a:rPr lang="en-US" sz="1400" b="1" u="sng" dirty="0" smtClean="0"/>
              <a:t>me”</a:t>
            </a:r>
            <a:r>
              <a:rPr lang="en-US" sz="1400" b="1" dirty="0" smtClean="0"/>
              <a:t> </a:t>
            </a:r>
            <a:r>
              <a:rPr lang="en-US" sz="1400" dirty="0" smtClean="0"/>
              <a:t>refers to: </a:t>
            </a:r>
            <a:r>
              <a:rPr lang="en-US" sz="1400" dirty="0" smtClean="0"/>
              <a:t>-----</a:t>
            </a:r>
            <a:r>
              <a:rPr lang="en-US" sz="1400" dirty="0" err="1" smtClean="0">
                <a:solidFill>
                  <a:srgbClr val="FF0000"/>
                </a:solidFill>
              </a:rPr>
              <a:t>alen</a:t>
            </a:r>
            <a:r>
              <a:rPr lang="en-US" sz="1400" dirty="0" smtClean="0">
                <a:solidFill>
                  <a:srgbClr val="FF0000"/>
                </a:solidFill>
              </a:rPr>
              <a:t>-</a:t>
            </a:r>
            <a:r>
              <a:rPr lang="ar-SA" sz="1400" dirty="0" err="1" smtClean="0">
                <a:solidFill>
                  <a:srgbClr val="FF0000"/>
                </a:solidFill>
              </a:rPr>
              <a:t>الن</a:t>
            </a:r>
            <a:r>
              <a:rPr lang="en-US" sz="1400" dirty="0" smtClean="0"/>
              <a:t>--</a:t>
            </a:r>
            <a:r>
              <a:rPr lang="ar-SA" sz="1400" dirty="0" smtClean="0"/>
              <a:t>ما المقصود بكلمة </a:t>
            </a:r>
            <a:r>
              <a:rPr lang="ar-SA" sz="1400" dirty="0" smtClean="0"/>
              <a:t>لي </a:t>
            </a:r>
            <a:r>
              <a:rPr lang="ar-SA" sz="1400" dirty="0" err="1" smtClean="0"/>
              <a:t>بالقطعه</a:t>
            </a:r>
            <a:r>
              <a:rPr lang="ar-SA" sz="1400" dirty="0" smtClean="0"/>
              <a:t> </a:t>
            </a:r>
            <a:endParaRPr lang="en-US" sz="14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A word in the passage which has the </a:t>
            </a:r>
            <a:r>
              <a:rPr lang="en-US" sz="1400" b="1" dirty="0"/>
              <a:t>same</a:t>
            </a:r>
            <a:r>
              <a:rPr lang="en-US" sz="1400" dirty="0"/>
              <a:t> meaning as " </a:t>
            </a:r>
            <a:r>
              <a:rPr lang="en-US" sz="1400" b="1" dirty="0"/>
              <a:t>shops</a:t>
            </a:r>
            <a:r>
              <a:rPr lang="en-US" sz="1400" dirty="0"/>
              <a:t>" </a:t>
            </a:r>
            <a:r>
              <a:rPr lang="en-US" sz="1400" dirty="0" smtClean="0"/>
              <a:t>is </a:t>
            </a:r>
            <a:r>
              <a:rPr lang="en-US" sz="1400" dirty="0" smtClean="0">
                <a:solidFill>
                  <a:srgbClr val="FF0000"/>
                </a:solidFill>
              </a:rPr>
              <a:t>store</a:t>
            </a:r>
            <a:r>
              <a:rPr lang="en-US" sz="1400" dirty="0" smtClean="0"/>
              <a:t> </a:t>
            </a:r>
            <a:r>
              <a:rPr lang="ar-SA" sz="1400" dirty="0" smtClean="0"/>
              <a:t>كلمه في القطعة تعطي نفس المعنى لمحل  </a:t>
            </a:r>
            <a:endParaRPr lang="en-US" sz="14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A word in the passage which has the </a:t>
            </a:r>
            <a:r>
              <a:rPr lang="en-US" sz="1400" b="1" dirty="0"/>
              <a:t>same</a:t>
            </a:r>
            <a:r>
              <a:rPr lang="en-US" sz="1400" dirty="0"/>
              <a:t> meaning as " </a:t>
            </a:r>
            <a:r>
              <a:rPr lang="en-US" sz="1400" b="1" dirty="0"/>
              <a:t>flat</a:t>
            </a:r>
            <a:r>
              <a:rPr lang="en-US" sz="1400" dirty="0"/>
              <a:t>" </a:t>
            </a:r>
            <a:r>
              <a:rPr lang="en-US" sz="1400" dirty="0" smtClean="0"/>
              <a:t>is </a:t>
            </a:r>
            <a:r>
              <a:rPr lang="en-US" sz="1400" dirty="0" smtClean="0">
                <a:solidFill>
                  <a:srgbClr val="FF0000"/>
                </a:solidFill>
              </a:rPr>
              <a:t>apartment</a:t>
            </a:r>
            <a:r>
              <a:rPr lang="ar-SA" sz="1400" dirty="0" smtClean="0"/>
              <a:t>كلمه في القطعة تعطي نفس المعنى لكلمة مسكن </a:t>
            </a:r>
            <a:r>
              <a:rPr lang="en-US" sz="1400" dirty="0" smtClean="0"/>
              <a:t> </a:t>
            </a:r>
            <a:endParaRPr lang="en-US" sz="14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A word in the passage which has the </a:t>
            </a:r>
            <a:r>
              <a:rPr lang="en-US" sz="1400" b="1" dirty="0"/>
              <a:t>same</a:t>
            </a:r>
            <a:r>
              <a:rPr lang="en-US" sz="1400" dirty="0"/>
              <a:t> meaning as " </a:t>
            </a:r>
            <a:r>
              <a:rPr lang="en-US" sz="1400" b="1" dirty="0"/>
              <a:t>road</a:t>
            </a:r>
            <a:r>
              <a:rPr lang="en-US" sz="1400" dirty="0"/>
              <a:t>" </a:t>
            </a:r>
            <a:r>
              <a:rPr lang="en-US" sz="1400" dirty="0" smtClean="0"/>
              <a:t>is </a:t>
            </a:r>
            <a:r>
              <a:rPr lang="en-US" sz="1400" dirty="0" smtClean="0">
                <a:solidFill>
                  <a:srgbClr val="FF0000"/>
                </a:solidFill>
              </a:rPr>
              <a:t>street</a:t>
            </a:r>
            <a:r>
              <a:rPr lang="en-US" sz="1400" dirty="0" smtClean="0"/>
              <a:t>         </a:t>
            </a:r>
            <a:r>
              <a:rPr lang="ar-SA" sz="1400" dirty="0" smtClean="0"/>
              <a:t>طريق</a:t>
            </a:r>
            <a:r>
              <a:rPr lang="en-US" sz="1400" dirty="0" smtClean="0"/>
              <a:t> </a:t>
            </a:r>
            <a:r>
              <a:rPr lang="ar-SA" sz="1400" dirty="0" smtClean="0"/>
              <a:t>  كلمه في القطعة تعطي نفس المعنى لكلمة</a:t>
            </a:r>
            <a:endParaRPr lang="en-US" sz="14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A word in the passage which has the </a:t>
            </a:r>
            <a:r>
              <a:rPr lang="en-US" sz="1400" b="1" dirty="0"/>
              <a:t>opposite</a:t>
            </a:r>
            <a:r>
              <a:rPr lang="en-US" sz="1400" dirty="0"/>
              <a:t>  meaning of "</a:t>
            </a:r>
            <a:r>
              <a:rPr lang="en-US" sz="1400" b="1" dirty="0"/>
              <a:t>behind</a:t>
            </a:r>
            <a:r>
              <a:rPr lang="en-US" sz="1400" dirty="0"/>
              <a:t>" </a:t>
            </a:r>
            <a:r>
              <a:rPr lang="en-US" sz="1400" dirty="0" smtClean="0"/>
              <a:t>is </a:t>
            </a:r>
            <a:r>
              <a:rPr lang="en-US" sz="1400" dirty="0" smtClean="0">
                <a:solidFill>
                  <a:srgbClr val="FF0000"/>
                </a:solidFill>
              </a:rPr>
              <a:t>in front of-</a:t>
            </a:r>
            <a:r>
              <a:rPr lang="ar-SA" sz="1400" dirty="0" smtClean="0"/>
              <a:t>كلمه في القطعة تعطي المعنى العكسي لكلمة خلف  </a:t>
            </a:r>
            <a:endParaRPr lang="en-US" sz="14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A word in the passage which has the </a:t>
            </a:r>
            <a:r>
              <a:rPr lang="en-US" sz="1400" b="1" dirty="0"/>
              <a:t>opposite </a:t>
            </a:r>
            <a:r>
              <a:rPr lang="en-US" sz="1400" dirty="0"/>
              <a:t> meaning of "</a:t>
            </a:r>
            <a:r>
              <a:rPr lang="en-US" sz="1400" b="1" dirty="0"/>
              <a:t>ugly</a:t>
            </a:r>
            <a:r>
              <a:rPr lang="en-US" sz="1400" dirty="0"/>
              <a:t>" </a:t>
            </a:r>
            <a:r>
              <a:rPr lang="en-US" sz="1400" dirty="0" smtClean="0"/>
              <a:t>is </a:t>
            </a:r>
            <a:r>
              <a:rPr lang="en-US" sz="1400" dirty="0" smtClean="0">
                <a:solidFill>
                  <a:srgbClr val="FF0000"/>
                </a:solidFill>
              </a:rPr>
              <a:t>beautiful</a:t>
            </a:r>
            <a:r>
              <a:rPr lang="en-US" sz="1400" dirty="0" smtClean="0"/>
              <a:t>-</a:t>
            </a:r>
            <a:r>
              <a:rPr lang="ar-SA" sz="1400" dirty="0" smtClean="0"/>
              <a:t> كلمه في القطعة تعطي المعنى العكسي لكلمة قبيح </a:t>
            </a:r>
            <a:endParaRPr lang="en-US" sz="14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A word in the passage which has the </a:t>
            </a:r>
            <a:r>
              <a:rPr lang="en-US" sz="1400" b="1" dirty="0"/>
              <a:t>opposite</a:t>
            </a:r>
            <a:r>
              <a:rPr lang="en-US" sz="1400" dirty="0"/>
              <a:t>  meaning of " </a:t>
            </a:r>
            <a:r>
              <a:rPr lang="en-US" sz="1400" b="1" dirty="0"/>
              <a:t>free</a:t>
            </a:r>
            <a:r>
              <a:rPr lang="en-US" sz="1400" dirty="0"/>
              <a:t>" </a:t>
            </a:r>
            <a:r>
              <a:rPr lang="en-US" sz="1400" dirty="0" smtClean="0"/>
              <a:t>is </a:t>
            </a:r>
            <a:r>
              <a:rPr lang="en-US" sz="1400" dirty="0" smtClean="0">
                <a:solidFill>
                  <a:srgbClr val="FF0000"/>
                </a:solidFill>
              </a:rPr>
              <a:t>busy</a:t>
            </a:r>
            <a:r>
              <a:rPr lang="ar-SA" sz="1400" dirty="0" smtClean="0"/>
              <a:t> كلمه في القطعة تعطي المعنى العكسي لكلمة خالي </a:t>
            </a:r>
            <a:endParaRPr lang="en-US" sz="14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 The simple past form of the verb "am" </a:t>
            </a:r>
            <a:r>
              <a:rPr lang="en-US" sz="1400" dirty="0" smtClean="0"/>
              <a:t>is    </a:t>
            </a:r>
            <a:r>
              <a:rPr lang="en-US" sz="1400" dirty="0" smtClean="0">
                <a:solidFill>
                  <a:srgbClr val="FF0000"/>
                </a:solidFill>
              </a:rPr>
              <a:t> was          </a:t>
            </a:r>
            <a:r>
              <a:rPr lang="en-US" sz="1400" dirty="0" smtClean="0"/>
              <a:t>am </a:t>
            </a:r>
            <a:r>
              <a:rPr lang="ar-SA" sz="1400" dirty="0" smtClean="0"/>
              <a:t>يسأل هنا عن الماضي للفعل المساعد</a:t>
            </a:r>
            <a:endParaRPr lang="en-US" sz="14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400" dirty="0"/>
              <a:t>The simple past form of the verb " are" </a:t>
            </a:r>
            <a:r>
              <a:rPr lang="en-US" sz="1400" dirty="0" smtClean="0"/>
              <a:t>is       </a:t>
            </a:r>
            <a:r>
              <a:rPr lang="en-US" sz="1400" dirty="0" smtClean="0">
                <a:solidFill>
                  <a:srgbClr val="FF0000"/>
                </a:solidFill>
              </a:rPr>
              <a:t>were         </a:t>
            </a:r>
            <a:r>
              <a:rPr lang="en-US" sz="1400" dirty="0" smtClean="0"/>
              <a:t>are </a:t>
            </a:r>
            <a:r>
              <a:rPr lang="ar-SA" sz="1400" dirty="0" smtClean="0"/>
              <a:t>يسأل هنا عن الماضي للفعل المساعد</a:t>
            </a:r>
            <a:endParaRPr lang="ar-SA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Rectangle 4"/>
          <p:cNvSpPr/>
          <p:nvPr/>
        </p:nvSpPr>
        <p:spPr>
          <a:xfrm>
            <a:off x="302567" y="990600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/>
              <a:t>A.Fill</a:t>
            </a:r>
            <a:r>
              <a:rPr lang="en-US" b="1" u="sng" dirty="0" smtClean="0"/>
              <a:t> </a:t>
            </a:r>
            <a:r>
              <a:rPr lang="en-US" b="1" u="sng" dirty="0"/>
              <a:t>in each blank with a word from the </a:t>
            </a:r>
            <a:r>
              <a:rPr lang="en-US" b="1" u="sng" dirty="0" smtClean="0"/>
              <a:t>box</a:t>
            </a:r>
            <a:endParaRPr lang="ar-SA" dirty="0"/>
          </a:p>
        </p:txBody>
      </p:sp>
      <p:sp>
        <p:nvSpPr>
          <p:cNvPr id="5" name="TextBox 6"/>
          <p:cNvSpPr txBox="1"/>
          <p:nvPr/>
        </p:nvSpPr>
        <p:spPr>
          <a:xfrm>
            <a:off x="533400" y="2514600"/>
            <a:ext cx="8458200" cy="27699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rabicPeriod"/>
            </a:pPr>
            <a:r>
              <a:rPr lang="en-US" dirty="0"/>
              <a:t>This store is always </a:t>
            </a:r>
            <a:r>
              <a:rPr lang="en-US" dirty="0" smtClean="0"/>
              <a:t>____</a:t>
            </a:r>
            <a:r>
              <a:rPr lang="en-US" dirty="0" smtClean="0">
                <a:solidFill>
                  <a:srgbClr val="FF0000"/>
                </a:solidFill>
              </a:rPr>
              <a:t>crowded</a:t>
            </a:r>
            <a:r>
              <a:rPr lang="en-US" dirty="0" smtClean="0"/>
              <a:t>___. </a:t>
            </a:r>
            <a:r>
              <a:rPr lang="en-US" dirty="0"/>
              <a:t>There are always lots and lots of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sz="1200" dirty="0"/>
          </a:p>
          <a:p>
            <a:pPr marL="342900" lvl="0" indent="-342900" algn="l" rtl="0"/>
            <a:r>
              <a:rPr lang="en-US" dirty="0" smtClean="0"/>
              <a:t>2. </a:t>
            </a:r>
            <a:r>
              <a:rPr lang="en-US" dirty="0" err="1" smtClean="0"/>
              <a:t>My____</a:t>
            </a:r>
            <a:r>
              <a:rPr lang="en-US" dirty="0" err="1" smtClean="0">
                <a:solidFill>
                  <a:srgbClr val="FF0000"/>
                </a:solidFill>
              </a:rPr>
              <a:t>neighbore</a:t>
            </a:r>
            <a:r>
              <a:rPr lang="en-US" dirty="0" smtClean="0"/>
              <a:t>___ </a:t>
            </a:r>
            <a:r>
              <a:rPr lang="en-US" dirty="0"/>
              <a:t>are from Mexico. They're very nice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3. There </a:t>
            </a:r>
            <a:r>
              <a:rPr lang="en-US" dirty="0"/>
              <a:t>are two big trees in </a:t>
            </a:r>
            <a:r>
              <a:rPr lang="en-US" dirty="0" smtClean="0"/>
              <a:t>__</a:t>
            </a:r>
            <a:r>
              <a:rPr lang="en-US" dirty="0" smtClean="0">
                <a:solidFill>
                  <a:srgbClr val="FF0000"/>
                </a:solidFill>
              </a:rPr>
              <a:t>front</a:t>
            </a:r>
            <a:r>
              <a:rPr lang="en-US" dirty="0" smtClean="0"/>
              <a:t>______ </a:t>
            </a:r>
            <a:r>
              <a:rPr lang="en-US" dirty="0"/>
              <a:t>of my house</a:t>
            </a:r>
            <a:r>
              <a:rPr lang="en-US" dirty="0" smtClean="0"/>
              <a:t>.</a:t>
            </a:r>
          </a:p>
          <a:p>
            <a:pPr marL="342900" lvl="0" indent="-342900" algn="l" rtl="0">
              <a:buFont typeface="+mj-lt"/>
              <a:buAutoNum type="arabicPeriod"/>
            </a:pPr>
            <a:endParaRPr lang="en-US" dirty="0"/>
          </a:p>
          <a:p>
            <a:pPr marL="342900" lvl="0" indent="-342900" algn="l" rtl="0"/>
            <a:r>
              <a:rPr lang="en-US" dirty="0" smtClean="0"/>
              <a:t>4. There </a:t>
            </a:r>
            <a:r>
              <a:rPr lang="en-US" dirty="0"/>
              <a:t>is a big apartment </a:t>
            </a:r>
            <a:r>
              <a:rPr lang="en-US" dirty="0" smtClean="0"/>
              <a:t>_____</a:t>
            </a:r>
            <a:r>
              <a:rPr lang="en-US" dirty="0" smtClean="0">
                <a:solidFill>
                  <a:srgbClr val="FF0000"/>
                </a:solidFill>
              </a:rPr>
              <a:t>building </a:t>
            </a:r>
            <a:r>
              <a:rPr lang="ar-SA" dirty="0" smtClean="0">
                <a:solidFill>
                  <a:srgbClr val="FF0000"/>
                </a:solidFill>
              </a:rPr>
              <a:t>مبنى</a:t>
            </a:r>
            <a:r>
              <a:rPr lang="en-US" dirty="0" smtClean="0"/>
              <a:t>____ </a:t>
            </a:r>
            <a:r>
              <a:rPr lang="en-US" dirty="0"/>
              <a:t>on the corner of the street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5. People </a:t>
            </a:r>
            <a:r>
              <a:rPr lang="en-US" dirty="0"/>
              <a:t>in my neighborhood are from </a:t>
            </a:r>
            <a:r>
              <a:rPr lang="en-US" dirty="0" smtClean="0"/>
              <a:t>____</a:t>
            </a:r>
            <a:r>
              <a:rPr lang="en-US" dirty="0" smtClean="0">
                <a:solidFill>
                  <a:srgbClr val="FF0000"/>
                </a:solidFill>
              </a:rPr>
              <a:t>different</a:t>
            </a:r>
            <a:r>
              <a:rPr lang="en-US" dirty="0" smtClean="0"/>
              <a:t>___ </a:t>
            </a:r>
            <a:r>
              <a:rPr lang="en-US" dirty="0"/>
              <a:t>countries.</a:t>
            </a:r>
          </a:p>
          <a:p>
            <a:endParaRPr lang="ar-SA" dirty="0"/>
          </a:p>
        </p:txBody>
      </p:sp>
      <p:graphicFrame>
        <p:nvGraphicFramePr>
          <p:cNvPr id="6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72958782"/>
              </p:ext>
            </p:extLst>
          </p:nvPr>
        </p:nvGraphicFramePr>
        <p:xfrm>
          <a:off x="899592" y="1412776"/>
          <a:ext cx="1104900" cy="76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4900"/>
              </a:tblGrid>
              <a:tr h="7620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different </a:t>
                      </a:r>
                      <a:r>
                        <a:rPr lang="ar-SA" sz="1400" dirty="0" smtClean="0">
                          <a:effectLst/>
                        </a:rPr>
                        <a:t>مختلف</a:t>
                      </a:r>
                      <a:r>
                        <a:rPr lang="en-US" sz="1400" dirty="0" smtClean="0">
                          <a:effectLst/>
                        </a:rPr>
                        <a:t>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7188713"/>
              </p:ext>
            </p:extLst>
          </p:nvPr>
        </p:nvGraphicFramePr>
        <p:xfrm>
          <a:off x="2771800" y="1412776"/>
          <a:ext cx="1143000" cy="720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neighbors </a:t>
                      </a:r>
                      <a:endParaRPr lang="ar-SA" sz="1400" dirty="0" smtClean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 smtClean="0">
                          <a:effectLst/>
                        </a:rPr>
                        <a:t>جيران</a:t>
                      </a:r>
                      <a:r>
                        <a:rPr lang="en-US" sz="1400" dirty="0" smtClean="0">
                          <a:effectLst/>
                        </a:rPr>
                        <a:t>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8229274"/>
              </p:ext>
            </p:extLst>
          </p:nvPr>
        </p:nvGraphicFramePr>
        <p:xfrm>
          <a:off x="4499992" y="1412776"/>
          <a:ext cx="1144086" cy="720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086"/>
              </a:tblGrid>
              <a:tr h="6858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dirty="0" smtClean="0">
                          <a:effectLst/>
                        </a:rPr>
                        <a:t>crowded </a:t>
                      </a:r>
                      <a:r>
                        <a:rPr lang="ar-SA" sz="1400" dirty="0" smtClean="0">
                          <a:effectLst/>
                        </a:rPr>
                        <a:t>مزدحم</a:t>
                      </a:r>
                      <a:r>
                        <a:rPr lang="en-US" sz="1400" dirty="0" smtClean="0">
                          <a:effectLst/>
                        </a:rPr>
                        <a:t>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4510200"/>
              </p:ext>
            </p:extLst>
          </p:nvPr>
        </p:nvGraphicFramePr>
        <p:xfrm>
          <a:off x="6012160" y="1412776"/>
          <a:ext cx="1133376" cy="9660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3376"/>
              </a:tblGrid>
              <a:tr h="792088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Front</a:t>
                      </a:r>
                      <a:endParaRPr lang="ar-SA" sz="14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 smtClean="0">
                          <a:effectLst/>
                        </a:rPr>
                        <a:t>أمام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7667831"/>
              </p:ext>
            </p:extLst>
          </p:nvPr>
        </p:nvGraphicFramePr>
        <p:xfrm>
          <a:off x="7596336" y="1412776"/>
          <a:ext cx="1224136" cy="9660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/>
              </a:tblGrid>
              <a:tr h="72008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Drugstore</a:t>
                      </a:r>
                      <a:endParaRPr lang="ar-SA" sz="14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 smtClean="0">
                          <a:effectLst/>
                        </a:rPr>
                        <a:t>الصيدلية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TextBox 13"/>
          <p:cNvSpPr txBox="1"/>
          <p:nvPr/>
        </p:nvSpPr>
        <p:spPr>
          <a:xfrm>
            <a:off x="533400" y="228600"/>
            <a:ext cx="2209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III. Vocabulary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8600" y="59324"/>
            <a:ext cx="551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0070C0"/>
                </a:solidFill>
                <a:latin typeface="Elephant" pitchFamily="18" charset="0"/>
                <a:ea typeface="Calibri" pitchFamily="34" charset="0"/>
              </a:rPr>
              <a:t>B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. Identifying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Opposites /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الكلمه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 ومعناها العكسي (تضاد)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Elephant" pitchFamily="18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9600" y="457200"/>
            <a:ext cx="8077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 smtClean="0">
                <a:solidFill>
                  <a:srgbClr val="C00000"/>
                </a:solidFill>
                <a:latin typeface="Arial Black" pitchFamily="34" charset="0"/>
              </a:rPr>
              <a:t>Fill in each blank space with the opposite meaning</a:t>
            </a:r>
            <a:endParaRPr lang="ar-SA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6" name="Table 9"/>
          <p:cNvGraphicFramePr>
            <a:graphicFrameLocks noGrp="1"/>
          </p:cNvGraphicFramePr>
          <p:nvPr/>
        </p:nvGraphicFramePr>
        <p:xfrm>
          <a:off x="2286000" y="1066804"/>
          <a:ext cx="4659630" cy="4841076"/>
        </p:xfrm>
        <a:graphic>
          <a:graphicData uri="http://schemas.openxmlformats.org/drawingml/2006/table">
            <a:tbl>
              <a:tblPr/>
              <a:tblGrid>
                <a:gridCol w="608965"/>
                <a:gridCol w="2070100"/>
                <a:gridCol w="1980565"/>
              </a:tblGrid>
              <a:tr h="562276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Column A</a:t>
                      </a:r>
                      <a:endParaRPr lang="en-US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mbria"/>
                          <a:ea typeface="Times New Roman"/>
                          <a:cs typeface="Times New Roman"/>
                        </a:rPr>
                        <a:t>Column 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------small/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صغير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كبير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\large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Hate\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كره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Love\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حب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--------clean\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نظيف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\قذر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dirty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Safe\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امن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----dangerous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خطير\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\رخيص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cheap-------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غالي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expensive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Married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متزوج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Single\</a:t>
                      </a:r>
                      <a:r>
                        <a:rPr lang="ar-SA" sz="1800" b="1" dirty="0" err="1" smtClean="0">
                          <a:latin typeface="Calibri"/>
                          <a:ea typeface="Calibri"/>
                          <a:cs typeface="Arial"/>
                        </a:rPr>
                        <a:t>اعزب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-----------full\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ممتلئ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جائع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\hungry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Healthy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صحي</a:t>
                      </a:r>
                      <a:r>
                        <a:rPr lang="ar-SA" sz="1800" b="1" baseline="0" dirty="0" smtClean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ar-SA" sz="1800" b="1" baseline="0" dirty="0" err="1" smtClean="0">
                          <a:latin typeface="Calibri"/>
                          <a:ea typeface="Calibri"/>
                          <a:cs typeface="Arial"/>
                        </a:rPr>
                        <a:t>او</a:t>
                      </a:r>
                      <a:r>
                        <a:rPr lang="ar-SA" sz="1800" b="1" baseline="0" dirty="0" smtClean="0">
                          <a:latin typeface="Calibri"/>
                          <a:ea typeface="Calibri"/>
                          <a:cs typeface="Arial"/>
                        </a:rPr>
                        <a:t> متعافي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---sick\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مريض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سهل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-\easy----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صعب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\difficult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Interesting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شيق\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----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ممل\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boring-------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إعادة ترتيب الجملة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8915400" cy="69269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IV. </a:t>
            </a: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Writing</a:t>
            </a:r>
            <a:r>
              <a:rPr kumimoji="0" lang="en-US" sz="3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en-US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Jumbled sentences</a:t>
            </a:r>
            <a:endParaRPr kumimoji="0" lang="ar-SA" sz="3600" b="1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52400" y="1066800"/>
            <a:ext cx="960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Rewrite the words in the correct order to make meaningful sentences</a:t>
            </a:r>
            <a:endParaRPr lang="ar-SA" sz="2000" dirty="0">
              <a:latin typeface="Aharoni" pitchFamily="2" charset="-79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304800" y="1676401"/>
            <a:ext cx="914400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AutoNum type="arabicPeriod"/>
            </a:pPr>
            <a:r>
              <a:rPr lang="en-US" sz="1600" b="1" dirty="0" smtClean="0">
                <a:solidFill>
                  <a:srgbClr val="00B050"/>
                </a:solidFill>
              </a:rPr>
              <a:t>weather / very / in / Saudi Arabia / hot / in / The / summer / is.</a:t>
            </a:r>
          </a:p>
          <a:p>
            <a:pPr marL="342900" lvl="0" indent="-342900" algn="l" rtl="0"/>
            <a:endParaRPr lang="en-US" sz="1600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1600" dirty="0" smtClean="0">
                <a:solidFill>
                  <a:srgbClr val="00B050"/>
                </a:solidFill>
              </a:rPr>
              <a:t>      </a:t>
            </a:r>
            <a:r>
              <a:rPr lang="en-US" sz="1600" dirty="0" smtClean="0">
                <a:solidFill>
                  <a:srgbClr val="00B050"/>
                </a:solidFill>
              </a:rPr>
              <a:t>the weather in </a:t>
            </a:r>
            <a:r>
              <a:rPr lang="en-US" sz="1600" dirty="0" err="1" smtClean="0">
                <a:solidFill>
                  <a:srgbClr val="00B050"/>
                </a:solidFill>
              </a:rPr>
              <a:t>saudi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</a:rPr>
              <a:t>arabia</a:t>
            </a:r>
            <a:r>
              <a:rPr lang="en-US" sz="1600" dirty="0" smtClean="0">
                <a:solidFill>
                  <a:srgbClr val="00B050"/>
                </a:solidFill>
              </a:rPr>
              <a:t> is hot in summer-----------------</a:t>
            </a:r>
            <a:r>
              <a:rPr lang="ar-SA" sz="1600" dirty="0" smtClean="0">
                <a:solidFill>
                  <a:srgbClr val="00B050"/>
                </a:solidFill>
              </a:rPr>
              <a:t>المناخ في المملكة حار صيفاً</a:t>
            </a:r>
            <a:r>
              <a:rPr lang="en-US" sz="1600" dirty="0" smtClean="0">
                <a:solidFill>
                  <a:srgbClr val="00B050"/>
                </a:solidFill>
              </a:rPr>
              <a:t>-----------------</a:t>
            </a:r>
            <a:r>
              <a:rPr lang="en-US" sz="1600" dirty="0" smtClean="0"/>
              <a:t>-</a:t>
            </a:r>
            <a:endParaRPr lang="en-US" sz="1600" dirty="0" smtClean="0"/>
          </a:p>
          <a:p>
            <a:endParaRPr lang="ar-SA" dirty="0"/>
          </a:p>
        </p:txBody>
      </p:sp>
      <p:sp>
        <p:nvSpPr>
          <p:cNvPr id="7" name="TextBox 8"/>
          <p:cNvSpPr txBox="1"/>
          <p:nvPr/>
        </p:nvSpPr>
        <p:spPr>
          <a:xfrm>
            <a:off x="304800" y="2590800"/>
            <a:ext cx="7924800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0070C0"/>
                </a:solidFill>
              </a:rPr>
              <a:t> 2. speak / at / The / this / English / university / lecturers.</a:t>
            </a:r>
          </a:p>
          <a:p>
            <a:pPr algn="l" rtl="0"/>
            <a:r>
              <a:rPr lang="en-US" sz="1600" dirty="0" smtClean="0">
                <a:solidFill>
                  <a:srgbClr val="0070C0"/>
                </a:solidFill>
              </a:rPr>
              <a:t>     </a:t>
            </a:r>
            <a:r>
              <a:rPr lang="en-US" sz="1600" dirty="0" smtClean="0">
                <a:solidFill>
                  <a:srgbClr val="0070C0"/>
                </a:solidFill>
              </a:rPr>
              <a:t>--------the lectures at this university spook English-</a:t>
            </a:r>
            <a:r>
              <a:rPr lang="ar-SA" sz="1600" dirty="0" smtClean="0">
                <a:solidFill>
                  <a:srgbClr val="0070C0"/>
                </a:solidFill>
              </a:rPr>
              <a:t>في محاضرات الجامعة يتحدثون </a:t>
            </a:r>
            <a:r>
              <a:rPr lang="ar-SA" sz="1600" dirty="0" err="1" smtClean="0">
                <a:solidFill>
                  <a:srgbClr val="0070C0"/>
                </a:solidFill>
              </a:rPr>
              <a:t>الأنجليزيه</a:t>
            </a:r>
            <a:r>
              <a:rPr lang="ar-SA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--------</a:t>
            </a:r>
            <a:endParaRPr lang="en-US" sz="1600" dirty="0" smtClean="0">
              <a:solidFill>
                <a:srgbClr val="0070C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381000" y="3352800"/>
            <a:ext cx="78486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C00000"/>
                </a:solidFill>
              </a:rPr>
              <a:t>3. fast / is / Driving / very / your / dangerous / car.</a:t>
            </a:r>
          </a:p>
          <a:p>
            <a:pPr algn="l" rtl="0"/>
            <a:r>
              <a:rPr lang="en-US" sz="1600" dirty="0" smtClean="0">
                <a:solidFill>
                  <a:srgbClr val="C00000"/>
                </a:solidFill>
              </a:rPr>
              <a:t>   </a:t>
            </a:r>
            <a:r>
              <a:rPr lang="en-US" sz="1600" dirty="0" smtClean="0">
                <a:solidFill>
                  <a:srgbClr val="C00000"/>
                </a:solidFill>
              </a:rPr>
              <a:t>----------driving your car fast is very dangerous---------</a:t>
            </a:r>
            <a:r>
              <a:rPr lang="ar-SA" sz="1600" dirty="0" smtClean="0">
                <a:solidFill>
                  <a:srgbClr val="C00000"/>
                </a:solidFill>
              </a:rPr>
              <a:t>قيادتك لسيارتك بسرعة خطير جداً</a:t>
            </a:r>
            <a:endParaRPr lang="en-US" sz="1600" dirty="0" smtClean="0">
              <a:solidFill>
                <a:srgbClr val="0070C0"/>
              </a:solidFill>
            </a:endParaRPr>
          </a:p>
          <a:p>
            <a:endParaRPr lang="ar-SA" dirty="0"/>
          </a:p>
        </p:txBody>
      </p:sp>
      <p:sp>
        <p:nvSpPr>
          <p:cNvPr id="9" name="TextBox 10"/>
          <p:cNvSpPr txBox="1"/>
          <p:nvPr/>
        </p:nvSpPr>
        <p:spPr>
          <a:xfrm>
            <a:off x="381000" y="4114800"/>
            <a:ext cx="78486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4. red / the / is / book / the / color / of </a:t>
            </a:r>
          </a:p>
          <a:p>
            <a:pPr algn="l" rtl="0"/>
            <a:r>
              <a:rPr lang="en-US" sz="1600" dirty="0" smtClean="0"/>
              <a:t>   </a:t>
            </a:r>
            <a:r>
              <a:rPr lang="en-US" sz="1600" dirty="0" smtClean="0"/>
              <a:t>--------------the color of the book is red--------------------------</a:t>
            </a:r>
            <a:r>
              <a:rPr lang="ar-SA" sz="1600" dirty="0" smtClean="0"/>
              <a:t>لون الكتاب احمر</a:t>
            </a:r>
            <a:r>
              <a:rPr lang="en-US" sz="1600" dirty="0" smtClean="0"/>
              <a:t>-</a:t>
            </a:r>
            <a:endParaRPr lang="en-US" sz="1600" dirty="0" smtClean="0"/>
          </a:p>
          <a:p>
            <a:endParaRPr lang="ar-SA" dirty="0"/>
          </a:p>
        </p:txBody>
      </p:sp>
      <p:sp>
        <p:nvSpPr>
          <p:cNvPr id="10" name="TextBox 11"/>
          <p:cNvSpPr txBox="1"/>
          <p:nvPr/>
        </p:nvSpPr>
        <p:spPr>
          <a:xfrm>
            <a:off x="457200" y="4876800"/>
            <a:ext cx="77724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7030A0"/>
                </a:solidFill>
              </a:rPr>
              <a:t>5. homework / I / my / myself / do / always.</a:t>
            </a:r>
          </a:p>
          <a:p>
            <a:pPr algn="l" rtl="0"/>
            <a:r>
              <a:rPr lang="en-US" sz="1600" dirty="0" smtClean="0">
                <a:solidFill>
                  <a:srgbClr val="7030A0"/>
                </a:solidFill>
              </a:rPr>
              <a:t>------------I always do my homework my self--------------------------</a:t>
            </a:r>
            <a:r>
              <a:rPr lang="ar-SA" sz="1600" dirty="0" smtClean="0">
                <a:solidFill>
                  <a:srgbClr val="7030A0"/>
                </a:solidFill>
              </a:rPr>
              <a:t>أنا دائماً أقوم بحل واجباتي</a:t>
            </a:r>
            <a:endParaRPr lang="en-US" sz="1600" dirty="0" smtClean="0">
              <a:solidFill>
                <a:srgbClr val="7030A0"/>
              </a:solidFill>
            </a:endParaRPr>
          </a:p>
          <a:p>
            <a:endParaRPr lang="ar-SA" dirty="0"/>
          </a:p>
        </p:txBody>
      </p:sp>
      <p:sp>
        <p:nvSpPr>
          <p:cNvPr id="11" name="TextBox 12"/>
          <p:cNvSpPr txBox="1"/>
          <p:nvPr/>
        </p:nvSpPr>
        <p:spPr>
          <a:xfrm>
            <a:off x="2895600" y="5638800"/>
            <a:ext cx="3505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latin typeface="AR DESTINE" pitchFamily="2" charset="0"/>
              </a:rPr>
              <a:t>Good **** Luck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>
                <a:solidFill>
                  <a:srgbClr val="FF0066"/>
                </a:solidFill>
                <a:latin typeface="Arial Black" pitchFamily="34" charset="0"/>
              </a:rPr>
              <a:t>End of Lecture 2</a:t>
            </a:r>
            <a:endParaRPr lang="ar-SA" dirty="0">
              <a:solidFill>
                <a:srgbClr val="FF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216</TotalTime>
  <Words>1301</Words>
  <Application>Microsoft Office PowerPoint</Application>
  <PresentationFormat>عرض على الشاشة (3:4)‏</PresentationFormat>
  <Paragraphs>151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انقلاب</vt:lpstr>
      <vt:lpstr>ترجمة المحاضرة الثانية </vt:lpstr>
      <vt:lpstr>مهارات ألقرائهReading Skill/</vt:lpstr>
      <vt:lpstr>الشريحة 3</vt:lpstr>
      <vt:lpstr>Read the following essay ,then answer the questions that follow</vt:lpstr>
      <vt:lpstr>الشريحة 5</vt:lpstr>
      <vt:lpstr>الشريحة 6</vt:lpstr>
      <vt:lpstr>الشريحة 7</vt:lpstr>
      <vt:lpstr>الشريحة 8</vt:lpstr>
      <vt:lpstr> الجزء الأول \Part one</vt:lpstr>
      <vt:lpstr>الشريحة 10</vt:lpstr>
      <vt:lpstr>الشريحة 11</vt:lpstr>
      <vt:lpstr>الشريحة 12</vt:lpstr>
      <vt:lpstr>الشريحة 13</vt:lpstr>
      <vt:lpstr>إعادة ترتيب الجملة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ترجمة المحاضرة الثانية</dc:title>
  <dc:creator>Owner</dc:creator>
  <cp:lastModifiedBy>Owner</cp:lastModifiedBy>
  <cp:revision>22</cp:revision>
  <dcterms:created xsi:type="dcterms:W3CDTF">2010-10-24T17:26:52Z</dcterms:created>
  <dcterms:modified xsi:type="dcterms:W3CDTF">2010-10-24T21:03:34Z</dcterms:modified>
</cp:coreProperties>
</file>