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82" r:id="rId10"/>
    <p:sldId id="266" r:id="rId11"/>
    <p:sldId id="272" r:id="rId12"/>
    <p:sldId id="274" r:id="rId13"/>
    <p:sldId id="273" r:id="rId14"/>
    <p:sldId id="275" r:id="rId15"/>
    <p:sldId id="285" r:id="rId16"/>
    <p:sldId id="288" r:id="rId17"/>
    <p:sldId id="286" r:id="rId18"/>
    <p:sldId id="287" r:id="rId19"/>
    <p:sldId id="276" r:id="rId20"/>
    <p:sldId id="277" r:id="rId21"/>
    <p:sldId id="289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47" d="100"/>
          <a:sy n="47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70B487A-717F-4E85-B597-4F4E09113349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CB848F-7A7B-4E68-9FDE-C821F505CC2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B848F-7A7B-4E68-9FDE-C821F505CC28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B848F-7A7B-4E68-9FDE-C821F505CC28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B848F-7A7B-4E68-9FDE-C821F505CC28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B848F-7A7B-4E68-9FDE-C821F505CC28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B848F-7A7B-4E68-9FDE-C821F505CC28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D19FC1E-B48D-48AD-9E23-433B87EE50EC}" type="datetimeFigureOut">
              <a:rPr lang="ar-SA" smtClean="0"/>
              <a:pPr/>
              <a:t>26/11/1431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1E8B99D-E33B-4604-99E4-B7D661B524D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ترجمة المحاضرة الثالثة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مستوى أول مادة ألإنجليزي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 smtClean="0">
                <a:cs typeface="Arial" pitchFamily="34" charset="0"/>
              </a:rPr>
              <a:t>Grammar</a:t>
            </a:r>
            <a:r>
              <a:rPr lang="ar-SA" sz="5400" b="1" dirty="0" smtClean="0">
                <a:cs typeface="Arial" pitchFamily="34" charset="0"/>
              </a:rPr>
              <a:t>\قاعدات</a:t>
            </a:r>
            <a:endParaRPr lang="en-US" sz="5400" b="1" dirty="0" smtClean="0">
              <a:cs typeface="Arial" pitchFamily="34" charset="0"/>
            </a:endParaRPr>
          </a:p>
          <a:p>
            <a:r>
              <a:rPr lang="en-US" sz="5400" b="1" dirty="0" smtClean="0">
                <a:cs typeface="Arial" pitchFamily="34" charset="0"/>
              </a:rPr>
              <a:t>Vocabulary</a:t>
            </a:r>
            <a:r>
              <a:rPr lang="ar-SA" sz="5400" b="1" dirty="0" smtClean="0">
                <a:cs typeface="Arial" pitchFamily="34" charset="0"/>
              </a:rPr>
              <a:t>\كلمات</a:t>
            </a:r>
          </a:p>
          <a:p>
            <a:r>
              <a:rPr lang="en-US" sz="5400" b="1" dirty="0" smtClean="0">
                <a:cs typeface="Arial" pitchFamily="34" charset="0"/>
              </a:rPr>
              <a:t>Reading </a:t>
            </a:r>
            <a:r>
              <a:rPr lang="ar-SA" sz="5400" b="1" dirty="0" smtClean="0">
                <a:cs typeface="Arial" pitchFamily="34" charset="0"/>
              </a:rPr>
              <a:t>\قرائه</a:t>
            </a:r>
            <a:endParaRPr lang="en-US" sz="5400" b="1" dirty="0" smtClean="0">
              <a:cs typeface="Arial" pitchFamily="34" charset="0"/>
            </a:endParaRPr>
          </a:p>
          <a:p>
            <a:endParaRPr lang="en-US" b="1" dirty="0" smtClean="0"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Elements of the Lecture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447800"/>
            <a:ext cx="8754176" cy="4800600"/>
          </a:xfrm>
        </p:spPr>
        <p:txBody>
          <a:bodyPr/>
          <a:lstStyle/>
          <a:p>
            <a:pPr algn="l"/>
            <a:r>
              <a:rPr lang="ar-SA" b="1" dirty="0" smtClean="0">
                <a:cs typeface="Arial" pitchFamily="34" charset="0"/>
              </a:rPr>
              <a:t>أدوات النكرة</a:t>
            </a:r>
            <a:r>
              <a:rPr lang="en-US" b="1" dirty="0" smtClean="0">
                <a:cs typeface="Arial" pitchFamily="34" charset="0"/>
              </a:rPr>
              <a:t>1-Articles ( A , An ) </a:t>
            </a:r>
          </a:p>
          <a:p>
            <a:pPr algn="l"/>
            <a:r>
              <a:rPr lang="ar-SA" b="1" dirty="0" smtClean="0">
                <a:cs typeface="Arial" pitchFamily="34" charset="0"/>
              </a:rPr>
              <a:t>الضمائر</a:t>
            </a:r>
            <a:r>
              <a:rPr lang="en-US" b="1" dirty="0" smtClean="0">
                <a:cs typeface="Arial" pitchFamily="34" charset="0"/>
              </a:rPr>
              <a:t> 2- Pronouns </a:t>
            </a:r>
          </a:p>
          <a:p>
            <a:pPr algn="l"/>
            <a:r>
              <a:rPr lang="ar-SA" b="1" dirty="0" smtClean="0">
                <a:cs typeface="Arial" pitchFamily="34" charset="0"/>
              </a:rPr>
              <a:t> ضمائر الأفعال</a:t>
            </a:r>
            <a:r>
              <a:rPr lang="en-US" b="1" dirty="0" smtClean="0">
                <a:cs typeface="Arial" pitchFamily="34" charset="0"/>
              </a:rPr>
              <a:t>3-  Verbs to Be   </a:t>
            </a:r>
          </a:p>
          <a:p>
            <a:pPr algn="l"/>
            <a:r>
              <a:rPr lang="ar-SA" b="1" dirty="0" smtClean="0">
                <a:cs typeface="Arial" pitchFamily="34" charset="0"/>
              </a:rPr>
              <a:t> ضمائر الملكية </a:t>
            </a:r>
            <a:r>
              <a:rPr lang="en-US" b="1" dirty="0" smtClean="0">
                <a:cs typeface="Arial" pitchFamily="34" charset="0"/>
              </a:rPr>
              <a:t> 4. Have / Has / Had</a:t>
            </a:r>
          </a:p>
          <a:p>
            <a:pPr algn="l"/>
            <a:r>
              <a:rPr lang="ar-SA" b="1" dirty="0" smtClean="0">
                <a:cs typeface="Arial" pitchFamily="34" charset="0"/>
              </a:rPr>
              <a:t> معاينة المفردات </a:t>
            </a:r>
            <a:r>
              <a:rPr lang="en-US" b="1" dirty="0" smtClean="0">
                <a:cs typeface="Arial" pitchFamily="34" charset="0"/>
              </a:rPr>
              <a:t> 5. </a:t>
            </a:r>
            <a:r>
              <a:rPr lang="en-US" b="1" dirty="0" smtClean="0"/>
              <a:t> Previewing Vocabulary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ar-SA" dirty="0" err="1" smtClean="0"/>
              <a:t>القرائه</a:t>
            </a:r>
            <a:r>
              <a:rPr lang="ar-SA" dirty="0" smtClean="0"/>
              <a:t> \ٌ</a:t>
            </a:r>
            <a:r>
              <a:rPr lang="en-US" dirty="0" smtClean="0"/>
              <a:t>Reading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66581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cs typeface="Arial" pitchFamily="34" charset="0"/>
              </a:rPr>
              <a:t>Fifty years ago, many people said, “ Online shopping is crazy. Nobody can </a:t>
            </a:r>
            <a:r>
              <a:rPr lang="en-US" b="1" u="sng" dirty="0" smtClean="0">
                <a:solidFill>
                  <a:srgbClr val="FF3300"/>
                </a:solidFill>
                <a:cs typeface="Arial" pitchFamily="34" charset="0"/>
              </a:rPr>
              <a:t>make money </a:t>
            </a:r>
            <a:r>
              <a:rPr lang="en-US" dirty="0" smtClean="0">
                <a:cs typeface="Arial" pitchFamily="34" charset="0"/>
              </a:rPr>
              <a:t>in online company.” </a:t>
            </a:r>
            <a:r>
              <a:rPr lang="en-US" b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dirty="0" smtClean="0">
                <a:cs typeface="Arial" pitchFamily="34" charset="0"/>
              </a:rPr>
              <a:t> were wrong. Today, </a:t>
            </a:r>
            <a:r>
              <a:rPr lang="en-US" dirty="0" err="1" smtClean="0">
                <a:cs typeface="Arial" pitchFamily="34" charset="0"/>
              </a:rPr>
              <a:t>jeff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err="1" smtClean="0">
                <a:cs typeface="Arial" pitchFamily="34" charset="0"/>
              </a:rPr>
              <a:t>Bezos</a:t>
            </a:r>
            <a:r>
              <a:rPr lang="en-US" dirty="0" smtClean="0">
                <a:cs typeface="Arial" pitchFamily="34" charset="0"/>
              </a:rPr>
              <a:t> is a billionaire. More and more people are shopping online, and online companies are making a </a:t>
            </a:r>
            <a:r>
              <a:rPr lang="en-US" b="1" u="sng" dirty="0" smtClean="0">
                <a:solidFill>
                  <a:srgbClr val="FF3300"/>
                </a:solidFill>
                <a:cs typeface="Arial" pitchFamily="34" charset="0"/>
              </a:rPr>
              <a:t>profit</a:t>
            </a:r>
            <a:r>
              <a:rPr lang="en-US" dirty="0" smtClean="0">
                <a:cs typeface="Arial" pitchFamily="34" charset="0"/>
              </a:rPr>
              <a:t>. It is a </a:t>
            </a:r>
            <a:r>
              <a:rPr lang="en-US" b="1" u="sng" dirty="0" smtClean="0">
                <a:solidFill>
                  <a:srgbClr val="FF3300"/>
                </a:solidFill>
                <a:cs typeface="Arial" pitchFamily="34" charset="0"/>
              </a:rPr>
              <a:t>huge</a:t>
            </a:r>
            <a:r>
              <a:rPr lang="en-US" dirty="0" smtClean="0">
                <a:cs typeface="Arial" pitchFamily="34" charset="0"/>
              </a:rPr>
              <a:t> business. But some people </a:t>
            </a:r>
            <a:r>
              <a:rPr lang="en-US" b="1" u="sng" dirty="0" smtClean="0">
                <a:solidFill>
                  <a:srgbClr val="FF3300"/>
                </a:solidFill>
                <a:cs typeface="Arial" pitchFamily="34" charset="0"/>
              </a:rPr>
              <a:t>predict</a:t>
            </a:r>
            <a:r>
              <a:rPr lang="en-US" dirty="0" smtClean="0">
                <a:cs typeface="Arial" pitchFamily="34" charset="0"/>
              </a:rPr>
              <a:t>, “ Online business isn’t going to </a:t>
            </a:r>
            <a:r>
              <a:rPr lang="en-US" b="1" u="sng" dirty="0" smtClean="0">
                <a:solidFill>
                  <a:srgbClr val="FF3300"/>
                </a:solidFill>
                <a:cs typeface="Arial" pitchFamily="34" charset="0"/>
              </a:rPr>
              <a:t>grow</a:t>
            </a:r>
            <a:r>
              <a:rPr lang="en-US" dirty="0" smtClean="0">
                <a:cs typeface="Arial" pitchFamily="34" charset="0"/>
              </a:rPr>
              <a:t> any more.” They said, “ customers are afraid of  online crime, and </a:t>
            </a:r>
            <a:r>
              <a:rPr lang="en-US" b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dirty="0" smtClean="0">
                <a:cs typeface="Arial" pitchFamily="34" charset="0"/>
              </a:rPr>
              <a:t> will stop shopping on the internet. </a:t>
            </a:r>
            <a:r>
              <a:rPr lang="en-US" sz="3600" b="1" dirty="0" smtClean="0">
                <a:cs typeface="Arial" pitchFamily="34" charset="0"/>
              </a:rPr>
              <a:t>  </a:t>
            </a:r>
          </a:p>
          <a:p>
            <a:r>
              <a:rPr lang="ar-SA" sz="2400" dirty="0" smtClean="0"/>
              <a:t>قبل خمسين عاما ، وقال كثير من الناس ، ”ان التسوق عبر الإنترنت يعتبر جنون. لا أحد يستطيع أن </a:t>
            </a:r>
            <a:r>
              <a:rPr lang="ar-SA" sz="2400" u="sng" dirty="0" smtClean="0">
                <a:solidFill>
                  <a:srgbClr val="FF0000"/>
                </a:solidFill>
              </a:rPr>
              <a:t>يكسب المال </a:t>
            </a:r>
            <a:r>
              <a:rPr lang="ar-SA" sz="2400" dirty="0" smtClean="0"/>
              <a:t>عن طريق شركة عبر الانترنت. "</a:t>
            </a:r>
            <a:r>
              <a:rPr lang="ar-SA" sz="2400" u="sng" dirty="0" smtClean="0">
                <a:solidFill>
                  <a:srgbClr val="FF0000"/>
                </a:solidFill>
              </a:rPr>
              <a:t>أنهم</a:t>
            </a:r>
            <a:r>
              <a:rPr lang="ar-SA" sz="2400" dirty="0" smtClean="0"/>
              <a:t> كانوا مخطئين. اليوم ، جيف بيزوس هو ملياردير. هو كان من أكثر الناس مزاوله  لتسويق عبر شركات الانترنت وتحقيق </a:t>
            </a:r>
            <a:r>
              <a:rPr lang="ar-SA" sz="2400" u="sng" dirty="0" smtClean="0">
                <a:solidFill>
                  <a:srgbClr val="FF0000"/>
                </a:solidFill>
              </a:rPr>
              <a:t>الأرباح</a:t>
            </a:r>
            <a:r>
              <a:rPr lang="ar-SA" sz="2400" dirty="0" smtClean="0"/>
              <a:t>. وهو عمل </a:t>
            </a:r>
            <a:r>
              <a:rPr lang="ar-SA" sz="2400" u="sng" dirty="0" smtClean="0">
                <a:solidFill>
                  <a:srgbClr val="FF0000"/>
                </a:solidFill>
              </a:rPr>
              <a:t>ضخم</a:t>
            </a:r>
            <a:r>
              <a:rPr lang="ar-SA" sz="2400" dirty="0" smtClean="0"/>
              <a:t>. ولكن بعض الناس </a:t>
            </a:r>
            <a:r>
              <a:rPr lang="ar-SA" sz="2400" u="sng" dirty="0" smtClean="0">
                <a:solidFill>
                  <a:srgbClr val="FF0000"/>
                </a:solidFill>
              </a:rPr>
              <a:t>تنبؤ</a:t>
            </a:r>
            <a:r>
              <a:rPr lang="ar-SA" sz="2400" dirty="0" smtClean="0"/>
              <a:t> ، ”بأن الأعمال التجارية عبر الإنترنت لن </a:t>
            </a:r>
            <a:r>
              <a:rPr lang="ar-SA" sz="2400" u="sng" dirty="0" smtClean="0">
                <a:solidFill>
                  <a:srgbClr val="FF0000"/>
                </a:solidFill>
              </a:rPr>
              <a:t>تنمو</a:t>
            </a:r>
            <a:r>
              <a:rPr lang="ar-SA" sz="2400" dirty="0" smtClean="0"/>
              <a:t> أكثر من ذلك. وقالوا بأن الزبائن خائفون من الجريمة عبر الإنترنت ، و</a:t>
            </a:r>
            <a:r>
              <a:rPr lang="ar-SA" sz="2400" u="sng" dirty="0" smtClean="0">
                <a:solidFill>
                  <a:srgbClr val="FF0000"/>
                </a:solidFill>
              </a:rPr>
              <a:t>أنها</a:t>
            </a:r>
            <a:r>
              <a:rPr lang="ar-SA" sz="2400" dirty="0" smtClean="0"/>
              <a:t> سوف توقف التسوق على شبكة الانترنت</a:t>
            </a:r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20080"/>
          </a:xfrm>
        </p:spPr>
        <p:txBody>
          <a:bodyPr>
            <a:normAutofit/>
          </a:bodyPr>
          <a:lstStyle/>
          <a:p>
            <a:r>
              <a:rPr lang="ar-SA" sz="3200" dirty="0" smtClean="0"/>
              <a:t>اجب على الأسئلة التالية من القطعة</a:t>
            </a:r>
            <a:endParaRPr lang="ar-SA" sz="3200" dirty="0"/>
          </a:p>
        </p:txBody>
      </p:sp>
      <p:sp>
        <p:nvSpPr>
          <p:cNvPr id="4" name="Text Placeholder 5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pPr marL="514350" indent="-514350" algn="l" rtl="0">
              <a:buNone/>
            </a:pPr>
            <a:r>
              <a:rPr lang="en-GB" sz="2400" dirty="0" smtClean="0">
                <a:cs typeface="Arial" pitchFamily="34" charset="0"/>
              </a:rPr>
              <a:t>“ </a:t>
            </a:r>
            <a:r>
              <a:rPr lang="en-GB" sz="2400" b="1" dirty="0" smtClean="0">
                <a:solidFill>
                  <a:srgbClr val="FF0000"/>
                </a:solidFill>
                <a:cs typeface="Arial" pitchFamily="34" charset="0"/>
              </a:rPr>
              <a:t>They</a:t>
            </a:r>
            <a:r>
              <a:rPr lang="en-GB" sz="2400" dirty="0" smtClean="0">
                <a:cs typeface="Arial" pitchFamily="34" charset="0"/>
              </a:rPr>
              <a:t>” Line </a:t>
            </a:r>
            <a:r>
              <a:rPr lang="en-US" sz="2400" dirty="0" smtClean="0">
                <a:cs typeface="Arial" pitchFamily="34" charset="0"/>
              </a:rPr>
              <a:t>2</a:t>
            </a:r>
            <a:r>
              <a:rPr lang="en-GB" sz="2400" dirty="0" smtClean="0">
                <a:cs typeface="Arial" pitchFamily="34" charset="0"/>
              </a:rPr>
              <a:t> refers to </a:t>
            </a:r>
            <a:r>
              <a:rPr lang="en-GB" sz="2400" u="sng" dirty="0" smtClean="0">
                <a:solidFill>
                  <a:srgbClr val="FF0000"/>
                </a:solidFill>
                <a:cs typeface="Arial" pitchFamily="34" charset="0"/>
              </a:rPr>
              <a:t>many people </a:t>
            </a:r>
            <a:r>
              <a:rPr lang="en-US" sz="2400" u="sng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  <a:p>
            <a:pPr marL="514350" indent="-514350" algn="l" rtl="0">
              <a:buNone/>
            </a:pPr>
            <a:r>
              <a:rPr lang="en-US" sz="2400" u="sng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كلمة </a:t>
            </a: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انتم</a:t>
            </a:r>
            <a:r>
              <a:rPr lang="ar-SA" sz="2400" dirty="0" smtClean="0">
                <a:cs typeface="Arial" pitchFamily="34" charset="0"/>
              </a:rPr>
              <a:t> في السطر2من المقصود </a:t>
            </a:r>
            <a:r>
              <a:rPr lang="ar-SA" sz="2400" dirty="0" err="1" smtClean="0">
                <a:cs typeface="Arial" pitchFamily="34" charset="0"/>
              </a:rPr>
              <a:t>بها</a:t>
            </a:r>
            <a:r>
              <a:rPr lang="ar-SA" sz="2400" dirty="0" smtClean="0">
                <a:cs typeface="Arial" pitchFamily="34" charset="0"/>
              </a:rPr>
              <a:t>   </a:t>
            </a:r>
            <a:r>
              <a:rPr lang="ar-SA" sz="2400" u="sng" dirty="0" smtClean="0">
                <a:solidFill>
                  <a:srgbClr val="FF0000"/>
                </a:solidFill>
                <a:cs typeface="Arial" pitchFamily="34" charset="0"/>
              </a:rPr>
              <a:t>العديد من الناس</a:t>
            </a:r>
            <a:r>
              <a:rPr lang="en-GB" sz="2400" dirty="0" smtClean="0">
                <a:cs typeface="Arial" pitchFamily="34" charset="0"/>
              </a:rPr>
              <a:t>“</a:t>
            </a:r>
            <a:endParaRPr lang="ar-SA" sz="2400" dirty="0" smtClean="0">
              <a:cs typeface="Arial" pitchFamily="34" charset="0"/>
            </a:endParaRPr>
          </a:p>
          <a:p>
            <a:pPr marL="514350" indent="-514350" algn="l" rtl="0">
              <a:buNone/>
            </a:pPr>
            <a:r>
              <a:rPr lang="ar-SA" sz="2400" b="1" dirty="0" smtClean="0">
                <a:solidFill>
                  <a:srgbClr val="FF0000"/>
                </a:solidFill>
                <a:cs typeface="Arial" pitchFamily="34" charset="0"/>
              </a:rPr>
              <a:t>”</a:t>
            </a:r>
            <a:r>
              <a:rPr lang="en-GB" sz="2400" b="1" dirty="0" smtClean="0">
                <a:solidFill>
                  <a:srgbClr val="FF0000"/>
                </a:solidFill>
                <a:cs typeface="Arial" pitchFamily="34" charset="0"/>
              </a:rPr>
              <a:t>They</a:t>
            </a:r>
            <a:r>
              <a:rPr lang="en-GB" sz="2400" dirty="0" smtClean="0">
                <a:cs typeface="Arial" pitchFamily="34" charset="0"/>
              </a:rPr>
              <a:t>” Line 8 refers to</a:t>
            </a:r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u="sng" dirty="0" smtClean="0">
                <a:solidFill>
                  <a:srgbClr val="FF0000"/>
                </a:solidFill>
                <a:cs typeface="Arial" pitchFamily="34" charset="0"/>
              </a:rPr>
              <a:t>Customer</a:t>
            </a:r>
          </a:p>
          <a:p>
            <a:pPr marL="514350" indent="-514350" algn="l" rtl="0">
              <a:buNone/>
            </a:pPr>
            <a:r>
              <a:rPr lang="en-US" sz="2400" dirty="0" smtClean="0"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كلمة </a:t>
            </a: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انتم</a:t>
            </a:r>
            <a:r>
              <a:rPr lang="ar-SA" sz="2400" dirty="0" smtClean="0">
                <a:cs typeface="Arial" pitchFamily="34" charset="0"/>
              </a:rPr>
              <a:t> في السطر 8 من المقصود </a:t>
            </a:r>
            <a:r>
              <a:rPr lang="ar-SA" sz="2400" dirty="0" err="1" smtClean="0">
                <a:cs typeface="Arial" pitchFamily="34" charset="0"/>
              </a:rPr>
              <a:t>بها</a:t>
            </a:r>
            <a:r>
              <a:rPr lang="ar-SA" sz="2400" dirty="0" smtClean="0">
                <a:cs typeface="Arial" pitchFamily="34" charset="0"/>
              </a:rPr>
              <a:t>      </a:t>
            </a:r>
            <a:r>
              <a:rPr lang="ar-SA" sz="2400" u="sng" dirty="0" smtClean="0">
                <a:solidFill>
                  <a:srgbClr val="FF0000"/>
                </a:solidFill>
                <a:cs typeface="Arial" pitchFamily="34" charset="0"/>
              </a:rPr>
              <a:t>الزبائن</a:t>
            </a:r>
            <a:endParaRPr lang="en-GB" sz="2400" u="sng" dirty="0" smtClean="0">
              <a:cs typeface="Arial" pitchFamily="34" charset="0"/>
            </a:endParaRPr>
          </a:p>
          <a:p>
            <a:pPr marL="514350" indent="-514350" algn="l">
              <a:buNone/>
            </a:pPr>
            <a:r>
              <a:rPr lang="ar-SA" sz="2400" dirty="0" smtClean="0">
                <a:solidFill>
                  <a:srgbClr val="FF0000"/>
                </a:solidFill>
              </a:rPr>
              <a:t>يكسب المال </a:t>
            </a:r>
            <a:r>
              <a:rPr lang="ar-SA" sz="2400" dirty="0" smtClean="0"/>
              <a:t>معناها    </a:t>
            </a:r>
            <a:r>
              <a:rPr lang="ar-SA" sz="2400" u="sng" dirty="0" smtClean="0">
                <a:solidFill>
                  <a:srgbClr val="FF0000"/>
                </a:solidFill>
              </a:rPr>
              <a:t>يربح المال </a:t>
            </a:r>
            <a:r>
              <a:rPr lang="en-US" sz="2400" u="sng" dirty="0" smtClean="0">
                <a:solidFill>
                  <a:srgbClr val="FF0000"/>
                </a:solidFill>
              </a:rPr>
              <a:t>  earn money</a:t>
            </a:r>
            <a:r>
              <a:rPr lang="ar-SA" sz="2400" dirty="0" smtClean="0">
                <a:solidFill>
                  <a:srgbClr val="FF0000"/>
                </a:solidFill>
              </a:rPr>
              <a:t>       </a:t>
            </a:r>
            <a:r>
              <a:rPr lang="ar-SA" sz="2400" dirty="0" smtClean="0">
                <a:cs typeface="Arial" pitchFamily="34" charset="0"/>
              </a:rPr>
              <a:t>”</a:t>
            </a:r>
            <a:r>
              <a:rPr lang="en-GB" sz="2400" dirty="0" smtClean="0">
                <a:cs typeface="Arial" pitchFamily="34" charset="0"/>
              </a:rPr>
              <a:t>“</a:t>
            </a:r>
            <a:r>
              <a:rPr lang="en-GB" sz="2400" b="1" dirty="0" smtClean="0">
                <a:solidFill>
                  <a:srgbClr val="C00000"/>
                </a:solidFill>
                <a:cs typeface="Arial" pitchFamily="34" charset="0"/>
              </a:rPr>
              <a:t>Make money</a:t>
            </a:r>
            <a:r>
              <a:rPr lang="en-GB" sz="2400" dirty="0" smtClean="0">
                <a:cs typeface="Arial" pitchFamily="34" charset="0"/>
              </a:rPr>
              <a:t>” means</a:t>
            </a:r>
          </a:p>
          <a:p>
            <a:pPr marL="514350" indent="-514350" algn="l">
              <a:buNone/>
            </a:pP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ضخم</a:t>
            </a:r>
            <a:r>
              <a:rPr lang="ar-SA" sz="2400" dirty="0" smtClean="0">
                <a:cs typeface="Arial" pitchFamily="34" charset="0"/>
              </a:rPr>
              <a:t> معناها    </a:t>
            </a:r>
            <a:r>
              <a:rPr lang="ar-SA" sz="2400" u="sng" dirty="0" smtClean="0">
                <a:solidFill>
                  <a:srgbClr val="FF0000"/>
                </a:solidFill>
                <a:cs typeface="Arial" pitchFamily="34" charset="0"/>
              </a:rPr>
              <a:t>الكبير جداً </a:t>
            </a:r>
            <a:r>
              <a:rPr lang="en-US" sz="2400" u="sng" dirty="0" smtClean="0">
                <a:solidFill>
                  <a:srgbClr val="FF0000"/>
                </a:solidFill>
                <a:cs typeface="Arial" pitchFamily="34" charset="0"/>
              </a:rPr>
              <a:t>very big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>
                <a:cs typeface="Arial" pitchFamily="34" charset="0"/>
              </a:rPr>
              <a:t>   </a:t>
            </a:r>
            <a:r>
              <a:rPr lang="en-GB" sz="2400" dirty="0" smtClean="0">
                <a:cs typeface="Arial" pitchFamily="34" charset="0"/>
              </a:rPr>
              <a:t>“</a:t>
            </a:r>
            <a:r>
              <a:rPr lang="en-GB" sz="2400" b="1" dirty="0" smtClean="0">
                <a:solidFill>
                  <a:srgbClr val="C00000"/>
                </a:solidFill>
                <a:cs typeface="Arial" pitchFamily="34" charset="0"/>
              </a:rPr>
              <a:t>Huge means</a:t>
            </a:r>
            <a:r>
              <a:rPr lang="en-GB" sz="2400" dirty="0" smtClean="0">
                <a:cs typeface="Arial" pitchFamily="34" charset="0"/>
              </a:rPr>
              <a:t>”</a:t>
            </a:r>
            <a:r>
              <a:rPr lang="ar-SA" sz="2400" dirty="0" smtClean="0">
                <a:cs typeface="Arial" pitchFamily="34" charset="0"/>
              </a:rPr>
              <a:t> </a:t>
            </a:r>
            <a:endParaRPr lang="en-GB" sz="2400" dirty="0" smtClean="0">
              <a:cs typeface="Arial" pitchFamily="34" charset="0"/>
            </a:endParaRPr>
          </a:p>
          <a:p>
            <a:pPr marL="514350" indent="-514350" algn="l">
              <a:buNone/>
            </a:pP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الأرباح</a:t>
            </a:r>
            <a:r>
              <a:rPr lang="ar-SA" sz="2400" dirty="0" smtClean="0">
                <a:cs typeface="Arial" pitchFamily="34" charset="0"/>
              </a:rPr>
              <a:t> معناها            </a:t>
            </a:r>
            <a:r>
              <a:rPr lang="ar-SA" sz="2400" u="sng" dirty="0" smtClean="0">
                <a:solidFill>
                  <a:srgbClr val="FF0000"/>
                </a:solidFill>
                <a:cs typeface="Arial" pitchFamily="34" charset="0"/>
              </a:rPr>
              <a:t>فوائد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en-GB" sz="2400" dirty="0" smtClean="0">
                <a:cs typeface="Arial" pitchFamily="34" charset="0"/>
              </a:rPr>
              <a:t>“</a:t>
            </a:r>
            <a:r>
              <a:rPr lang="en-GB" sz="2400" b="1" dirty="0" smtClean="0">
                <a:solidFill>
                  <a:srgbClr val="C00000"/>
                </a:solidFill>
                <a:cs typeface="Arial" pitchFamily="34" charset="0"/>
              </a:rPr>
              <a:t>Profit</a:t>
            </a:r>
            <a:r>
              <a:rPr lang="en-GB" sz="2400" dirty="0" smtClean="0">
                <a:cs typeface="Arial" pitchFamily="34" charset="0"/>
              </a:rPr>
              <a:t> means”   </a:t>
            </a:r>
            <a:r>
              <a:rPr lang="en-US" sz="2400" u="sng" dirty="0" smtClean="0">
                <a:solidFill>
                  <a:srgbClr val="FF0000"/>
                </a:solidFill>
                <a:cs typeface="Arial" pitchFamily="34" charset="0"/>
              </a:rPr>
              <a:t>interest</a:t>
            </a:r>
            <a:endParaRPr lang="en-GB" sz="2400" u="sng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algn="l">
              <a:buNone/>
            </a:pPr>
            <a:r>
              <a:rPr lang="en-GB" sz="2400" dirty="0" smtClean="0">
                <a:cs typeface="Arial" pitchFamily="34" charset="0"/>
              </a:rPr>
              <a:t>“</a:t>
            </a:r>
            <a:r>
              <a:rPr lang="en-GB" sz="2400" b="1" dirty="0" smtClean="0">
                <a:solidFill>
                  <a:srgbClr val="C00000"/>
                </a:solidFill>
                <a:cs typeface="Arial" pitchFamily="34" charset="0"/>
              </a:rPr>
              <a:t>Predict </a:t>
            </a:r>
            <a:r>
              <a:rPr lang="en-GB" sz="2400" dirty="0" smtClean="0">
                <a:cs typeface="Arial" pitchFamily="34" charset="0"/>
              </a:rPr>
              <a:t>means” </a:t>
            </a:r>
            <a:r>
              <a:rPr lang="en-GB" sz="2400" u="sng" dirty="0" smtClean="0">
                <a:solidFill>
                  <a:srgbClr val="FF0000"/>
                </a:solidFill>
                <a:cs typeface="Arial" pitchFamily="34" charset="0"/>
              </a:rPr>
              <a:t>to say what is going to happen in </a:t>
            </a:r>
            <a:r>
              <a:rPr lang="en-US" sz="2400" u="sng" dirty="0" smtClean="0">
                <a:solidFill>
                  <a:srgbClr val="FF0000"/>
                </a:solidFill>
                <a:cs typeface="Arial" pitchFamily="34" charset="0"/>
              </a:rPr>
              <a:t>advance</a:t>
            </a:r>
            <a:endParaRPr lang="ar-SA" sz="2400" u="sng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algn="l">
              <a:buNone/>
            </a:pP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تنبؤ</a:t>
            </a:r>
            <a:r>
              <a:rPr lang="ar-SA" sz="2400" dirty="0" smtClean="0">
                <a:cs typeface="Arial" pitchFamily="34" charset="0"/>
              </a:rPr>
              <a:t> معناها </a:t>
            </a:r>
            <a:r>
              <a:rPr lang="en-US" sz="2400" dirty="0" smtClean="0">
                <a:cs typeface="Arial" pitchFamily="34" charset="0"/>
              </a:rPr>
              <a:t> </a:t>
            </a:r>
            <a:r>
              <a:rPr lang="ar-SA" sz="2400" u="sng" dirty="0" smtClean="0">
                <a:solidFill>
                  <a:srgbClr val="FF0000"/>
                </a:solidFill>
                <a:cs typeface="Arial" pitchFamily="34" charset="0"/>
              </a:rPr>
              <a:t>توقع ما يحدث في المستقبل</a:t>
            </a:r>
            <a:r>
              <a:rPr lang="en-GB" sz="2400" dirty="0" smtClean="0">
                <a:cs typeface="Arial" pitchFamily="34" charset="0"/>
              </a:rPr>
              <a:t>   </a:t>
            </a:r>
          </a:p>
          <a:p>
            <a:pPr marL="514350" indent="-514350" algn="l">
              <a:buNone/>
            </a:pPr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تنمو</a:t>
            </a:r>
            <a:r>
              <a:rPr lang="ar-SA" sz="2400" dirty="0" smtClean="0">
                <a:cs typeface="Arial" pitchFamily="34" charset="0"/>
              </a:rPr>
              <a:t> معناها     </a:t>
            </a:r>
            <a:r>
              <a:rPr lang="ar-SA" sz="2400" u="sng" dirty="0" smtClean="0">
                <a:solidFill>
                  <a:srgbClr val="FF0000"/>
                </a:solidFill>
                <a:cs typeface="Arial" pitchFamily="34" charset="0"/>
              </a:rPr>
              <a:t>يزيد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u="sng" dirty="0" smtClean="0">
                <a:solidFill>
                  <a:srgbClr val="FF0000"/>
                </a:solidFill>
                <a:cs typeface="Arial" pitchFamily="34" charset="0"/>
              </a:rPr>
              <a:t>increased</a:t>
            </a:r>
            <a:r>
              <a:rPr lang="ar-SA" sz="2400" dirty="0" smtClean="0">
                <a:cs typeface="Arial" pitchFamily="34" charset="0"/>
              </a:rPr>
              <a:t>  </a:t>
            </a:r>
            <a:r>
              <a:rPr lang="en-GB" sz="2400" dirty="0" smtClean="0">
                <a:cs typeface="Arial" pitchFamily="34" charset="0"/>
              </a:rPr>
              <a:t> “</a:t>
            </a:r>
            <a:r>
              <a:rPr lang="en-GB" sz="2400" b="1" dirty="0" smtClean="0">
                <a:solidFill>
                  <a:srgbClr val="C00000"/>
                </a:solidFill>
                <a:cs typeface="Arial" pitchFamily="34" charset="0"/>
              </a:rPr>
              <a:t>Grow</a:t>
            </a:r>
            <a:r>
              <a:rPr lang="en-GB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means”</a:t>
            </a:r>
            <a:endParaRPr lang="en-GB" sz="2400" dirty="0" smtClean="0">
              <a:cs typeface="Arial" pitchFamily="34" charset="0"/>
            </a:endParaRPr>
          </a:p>
          <a:p>
            <a:pPr marL="514350" indent="-514350" algn="l">
              <a:buNone/>
            </a:pPr>
            <a:r>
              <a:rPr lang="en-GB" sz="2400" dirty="0" smtClean="0">
                <a:cs typeface="Arial" pitchFamily="34" charset="0"/>
              </a:rPr>
              <a:t>Why do some people predict that online shopping  will not going </a:t>
            </a:r>
            <a:r>
              <a:rPr lang="en-US" sz="2400" dirty="0" smtClean="0">
                <a:cs typeface="Arial" pitchFamily="34" charset="0"/>
              </a:rPr>
              <a:t>to </a:t>
            </a:r>
            <a:r>
              <a:rPr lang="en-GB" sz="2400" dirty="0" smtClean="0">
                <a:cs typeface="Arial" pitchFamily="34" charset="0"/>
              </a:rPr>
              <a:t>grow? 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because customers are afraid of  online crime</a:t>
            </a:r>
            <a:endParaRPr lang="en-GB" sz="24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ar-SA" sz="2400" dirty="0" smtClean="0">
                <a:cs typeface="Arial" pitchFamily="34" charset="0"/>
              </a:rPr>
              <a:t>لماذا بعض الناس توقعوا بان التسوق عبر الإنترنت لن ينجح أكثر من ذلك؟ </a:t>
            </a:r>
          </a:p>
          <a:p>
            <a:pPr marL="514350" indent="-514350">
              <a:buAutoNum type="arabicPeriod"/>
            </a:pPr>
            <a:r>
              <a:rPr lang="ar-SA" sz="2400" dirty="0" smtClean="0">
                <a:solidFill>
                  <a:srgbClr val="FF0000"/>
                </a:solidFill>
              </a:rPr>
              <a:t>لأن الزبائن خائفون من الجريمة عبر الإنترنت</a:t>
            </a:r>
            <a:endParaRPr lang="ar-EG" sz="2400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0872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1.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Articles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- </a:t>
            </a:r>
            <a:r>
              <a:rPr lang="en-US" sz="1800" b="1" dirty="0" smtClean="0">
                <a:solidFill>
                  <a:srgbClr val="C00000"/>
                </a:solidFill>
                <a:latin typeface="Arial Black" pitchFamily="34" charset="0"/>
              </a:rPr>
              <a:t>Indefinite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62500" lnSpcReduction="20000"/>
          </a:bodyPr>
          <a:lstStyle/>
          <a:p>
            <a:pPr algn="l">
              <a:buNone/>
            </a:pPr>
            <a:r>
              <a:rPr lang="ar-SA" sz="2600" b="1" i="1" u="sng" dirty="0" smtClean="0">
                <a:cs typeface="Arial" pitchFamily="34" charset="0"/>
              </a:rPr>
              <a:t>هناك نوعان من </a:t>
            </a:r>
            <a:r>
              <a:rPr lang="ar-SA" sz="2600" b="1" i="1" u="sng" dirty="0" err="1" smtClean="0">
                <a:cs typeface="Arial" pitchFamily="34" charset="0"/>
              </a:rPr>
              <a:t>ادوات</a:t>
            </a:r>
            <a:r>
              <a:rPr lang="ar-SA" sz="2600" b="1" i="1" u="sng" dirty="0" smtClean="0">
                <a:cs typeface="Arial" pitchFamily="34" charset="0"/>
              </a:rPr>
              <a:t> </a:t>
            </a:r>
            <a:r>
              <a:rPr lang="ar-SA" sz="2600" b="1" i="1" u="sng" dirty="0" err="1" smtClean="0">
                <a:cs typeface="Arial" pitchFamily="34" charset="0"/>
              </a:rPr>
              <a:t>النكره</a:t>
            </a:r>
            <a:r>
              <a:rPr lang="ar-SA" sz="2600" b="1" i="1" u="sng" dirty="0" smtClean="0">
                <a:cs typeface="Arial" pitchFamily="34" charset="0"/>
              </a:rPr>
              <a:t> في </a:t>
            </a:r>
            <a:r>
              <a:rPr lang="ar-SA" sz="2600" b="1" i="1" u="sng" dirty="0" err="1" smtClean="0">
                <a:cs typeface="Arial" pitchFamily="34" charset="0"/>
              </a:rPr>
              <a:t>الغه</a:t>
            </a:r>
            <a:r>
              <a:rPr lang="ar-SA" sz="2600" b="1" i="1" u="sng" dirty="0" smtClean="0">
                <a:cs typeface="Arial" pitchFamily="34" charset="0"/>
              </a:rPr>
              <a:t> </a:t>
            </a:r>
            <a:r>
              <a:rPr lang="ar-SA" sz="2600" b="1" i="1" u="sng" dirty="0" err="1" smtClean="0">
                <a:cs typeface="Arial" pitchFamily="34" charset="0"/>
              </a:rPr>
              <a:t>الأنجليزيه</a:t>
            </a:r>
            <a:r>
              <a:rPr lang="ar-SA" sz="2600" b="1" i="1" u="sng" dirty="0" smtClean="0">
                <a:cs typeface="Arial" pitchFamily="34" charset="0"/>
              </a:rPr>
              <a:t> </a:t>
            </a:r>
            <a:r>
              <a:rPr lang="en-US" sz="2600" b="1" i="1" u="sng" dirty="0" smtClean="0">
                <a:cs typeface="Arial" pitchFamily="34" charset="0"/>
              </a:rPr>
              <a:t>There are 2 indefinite articles in English</a:t>
            </a:r>
            <a:r>
              <a:rPr lang="en-US" sz="2600" b="1" dirty="0" smtClean="0">
                <a:cs typeface="Arial" pitchFamily="34" charset="0"/>
              </a:rPr>
              <a:t>:</a:t>
            </a:r>
          </a:p>
          <a:p>
            <a:pPr algn="l">
              <a:buNone/>
            </a:pP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b="1" dirty="0" smtClean="0">
                <a:cs typeface="Arial" pitchFamily="34" charset="0"/>
              </a:rPr>
              <a:t>= used before singular nouns that begin with consonants. </a:t>
            </a:r>
          </a:p>
          <a:p>
            <a:pPr>
              <a:buNone/>
            </a:pPr>
            <a:endParaRPr lang="ar-SA" b="1" dirty="0" smtClean="0"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cs typeface="Arial" pitchFamily="34" charset="0"/>
              </a:rPr>
              <a:t> =</a:t>
            </a:r>
            <a:r>
              <a:rPr lang="en-US" b="1" dirty="0" smtClean="0">
                <a:solidFill>
                  <a:schemeClr val="accent6"/>
                </a:solidFill>
                <a:cs typeface="Arial" pitchFamily="34" charset="0"/>
              </a:rPr>
              <a:t>A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تستخدم قبل الاسم المفرد الذي يبدأ بالأحرف </a:t>
            </a:r>
            <a:r>
              <a:rPr lang="ar-SA" b="1" dirty="0" err="1" smtClean="0">
                <a:cs typeface="Arial" pitchFamily="34" charset="0"/>
              </a:rPr>
              <a:t>الساكنه</a:t>
            </a:r>
            <a:endParaRPr lang="ar-SA" b="1" dirty="0" smtClean="0">
              <a:cs typeface="Arial" pitchFamily="34" charset="0"/>
            </a:endParaRPr>
          </a:p>
          <a:p>
            <a:pPr>
              <a:buNone/>
            </a:pPr>
            <a:endParaRPr lang="en-US" b="1" dirty="0" smtClean="0">
              <a:cs typeface="Arial" pitchFamily="34" charset="0"/>
            </a:endParaRPr>
          </a:p>
          <a:p>
            <a:pPr algn="l">
              <a:buNone/>
            </a:pP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An</a:t>
            </a:r>
            <a:r>
              <a:rPr lang="en-US" b="1" dirty="0" smtClean="0">
                <a:cs typeface="Arial" pitchFamily="34" charset="0"/>
              </a:rPr>
              <a:t>= used before singular nouns  that begin with vowels </a:t>
            </a:r>
          </a:p>
          <a:p>
            <a:pPr>
              <a:buNone/>
            </a:pPr>
            <a:endParaRPr lang="ar-SA" b="1" dirty="0" smtClean="0"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6"/>
                </a:solidFill>
                <a:cs typeface="Arial" pitchFamily="34" charset="0"/>
              </a:rPr>
              <a:t>An</a:t>
            </a:r>
            <a:r>
              <a:rPr lang="ar-SA" b="1" dirty="0" smtClean="0">
                <a:cs typeface="Arial" pitchFamily="34" charset="0"/>
              </a:rPr>
              <a:t>= تستخدم قبل الاسم المفرد الذي يبدأ بالأحرف الصوتية</a:t>
            </a:r>
            <a:r>
              <a:rPr lang="en-US" b="1" dirty="0" smtClean="0">
                <a:cs typeface="Arial" pitchFamily="34" charset="0"/>
              </a:rPr>
              <a:t>   </a:t>
            </a:r>
          </a:p>
          <a:p>
            <a:pPr>
              <a:buNone/>
            </a:pP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en-US" b="1" dirty="0" smtClean="0">
                <a:cs typeface="Arial" pitchFamily="34" charset="0"/>
              </a:rPr>
              <a:t>Consonants= all letters in English (</a:t>
            </a:r>
            <a:r>
              <a:rPr lang="en-US" b="1" dirty="0" err="1" smtClean="0">
                <a:cs typeface="Arial" pitchFamily="34" charset="0"/>
              </a:rPr>
              <a:t>q,w,r,t,y,p,s,d,f,g,h,j,k,l,z,x,c,v,b,n,m</a:t>
            </a:r>
            <a:r>
              <a:rPr lang="en-US" b="1" dirty="0" smtClean="0">
                <a:cs typeface="Arial" pitchFamily="34" charset="0"/>
              </a:rPr>
              <a:t>)</a:t>
            </a:r>
          </a:p>
          <a:p>
            <a:pPr algn="l">
              <a:buNone/>
            </a:pPr>
            <a:r>
              <a:rPr lang="en-US" b="1" dirty="0" smtClean="0">
                <a:cs typeface="Arial" pitchFamily="34" charset="0"/>
              </a:rPr>
              <a:t> Vowels= (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a, e , 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i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 ,o , u </a:t>
            </a:r>
            <a:r>
              <a:rPr lang="en-US" b="1" dirty="0" smtClean="0">
                <a:cs typeface="Arial" pitchFamily="34" charset="0"/>
              </a:rPr>
              <a:t>)</a:t>
            </a:r>
          </a:p>
          <a:p>
            <a:pPr algn="l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Examples.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>
              <a:buNone/>
            </a:pPr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</a:t>
            </a:r>
            <a:r>
              <a:rPr lang="en-US" b="1" dirty="0" err="1" smtClean="0">
                <a:cs typeface="Arial" pitchFamily="34" charset="0"/>
              </a:rPr>
              <a:t>a_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b</a:t>
            </a:r>
            <a:r>
              <a:rPr lang="en-US" b="1" dirty="0" err="1" smtClean="0">
                <a:cs typeface="Arial" pitchFamily="34" charset="0"/>
              </a:rPr>
              <a:t>ook</a:t>
            </a:r>
            <a:r>
              <a:rPr lang="en-US" b="1" dirty="0" smtClean="0">
                <a:cs typeface="Arial" pitchFamily="34" charset="0"/>
              </a:rPr>
              <a:t>  / </a:t>
            </a:r>
            <a:r>
              <a:rPr lang="en-US" b="1" dirty="0" err="1" smtClean="0">
                <a:cs typeface="Arial" pitchFamily="34" charset="0"/>
              </a:rPr>
              <a:t>an_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o</a:t>
            </a:r>
            <a:r>
              <a:rPr lang="en-US" b="1" dirty="0" err="1" smtClean="0">
                <a:cs typeface="Arial" pitchFamily="34" charset="0"/>
              </a:rPr>
              <a:t>range</a:t>
            </a:r>
            <a:r>
              <a:rPr lang="en-US" b="1" dirty="0" smtClean="0">
                <a:cs typeface="Arial" pitchFamily="34" charset="0"/>
              </a:rPr>
              <a:t>/ </a:t>
            </a:r>
            <a:r>
              <a:rPr lang="en-US" b="1" dirty="0" err="1" smtClean="0">
                <a:cs typeface="Arial" pitchFamily="34" charset="0"/>
              </a:rPr>
              <a:t>a_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c</a:t>
            </a:r>
            <a:r>
              <a:rPr lang="en-US" b="1" dirty="0" err="1" smtClean="0">
                <a:cs typeface="Arial" pitchFamily="34" charset="0"/>
              </a:rPr>
              <a:t>ar</a:t>
            </a:r>
            <a:r>
              <a:rPr lang="en-US" b="1" dirty="0" smtClean="0">
                <a:cs typeface="Arial" pitchFamily="34" charset="0"/>
              </a:rPr>
              <a:t>/ </a:t>
            </a:r>
            <a:r>
              <a:rPr lang="en-US" b="1" dirty="0" err="1" smtClean="0">
                <a:cs typeface="Arial" pitchFamily="34" charset="0"/>
              </a:rPr>
              <a:t>a_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s</a:t>
            </a:r>
            <a:r>
              <a:rPr lang="en-US" b="1" dirty="0" err="1" smtClean="0">
                <a:cs typeface="Arial" pitchFamily="34" charset="0"/>
              </a:rPr>
              <a:t>tory</a:t>
            </a:r>
            <a:r>
              <a:rPr lang="en-US" b="1" dirty="0" smtClean="0">
                <a:cs typeface="Arial" pitchFamily="34" charset="0"/>
              </a:rPr>
              <a:t> / </a:t>
            </a:r>
            <a:r>
              <a:rPr lang="en-US" b="1" dirty="0" err="1" smtClean="0">
                <a:cs typeface="Arial" pitchFamily="34" charset="0"/>
              </a:rPr>
              <a:t>an_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e</a:t>
            </a:r>
            <a:r>
              <a:rPr lang="en-US" b="1" dirty="0" err="1" smtClean="0">
                <a:cs typeface="Arial" pitchFamily="34" charset="0"/>
              </a:rPr>
              <a:t>gg</a:t>
            </a:r>
            <a:r>
              <a:rPr lang="en-US" b="1" dirty="0" smtClean="0">
                <a:cs typeface="Arial" pitchFamily="34" charset="0"/>
              </a:rPr>
              <a:t>/</a:t>
            </a:r>
            <a:r>
              <a:rPr lang="en-US" b="1" dirty="0" err="1" smtClean="0">
                <a:cs typeface="Arial" pitchFamily="34" charset="0"/>
              </a:rPr>
              <a:t>a_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l</a:t>
            </a:r>
            <a:r>
              <a:rPr lang="en-US" b="1" dirty="0" err="1" smtClean="0">
                <a:cs typeface="Arial" pitchFamily="34" charset="0"/>
              </a:rPr>
              <a:t>ecture</a:t>
            </a:r>
            <a:endParaRPr lang="en-US" b="1" dirty="0" smtClean="0">
              <a:cs typeface="Arial" pitchFamily="34" charset="0"/>
            </a:endParaRPr>
          </a:p>
          <a:p>
            <a:pPr algn="l">
              <a:buNone/>
            </a:pPr>
            <a:r>
              <a:rPr lang="en-US" b="1" dirty="0" smtClean="0">
                <a:cs typeface="Arial" pitchFamily="34" charset="0"/>
              </a:rPr>
              <a:t>   a_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m</a:t>
            </a:r>
            <a:r>
              <a:rPr lang="en-US" b="1" dirty="0" smtClean="0">
                <a:cs typeface="Arial" pitchFamily="34" charset="0"/>
              </a:rPr>
              <a:t>an/ </a:t>
            </a:r>
            <a:r>
              <a:rPr lang="en-US" b="1" dirty="0" err="1" smtClean="0">
                <a:cs typeface="Arial" pitchFamily="34" charset="0"/>
              </a:rPr>
              <a:t>an_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u</a:t>
            </a:r>
            <a:r>
              <a:rPr lang="en-US" b="1" dirty="0" err="1" smtClean="0">
                <a:cs typeface="Arial" pitchFamily="34" charset="0"/>
              </a:rPr>
              <a:t>mbrella</a:t>
            </a:r>
            <a:r>
              <a:rPr lang="en-US" b="1" dirty="0" smtClean="0">
                <a:cs typeface="Arial" pitchFamily="34" charset="0"/>
              </a:rPr>
              <a:t>/ </a:t>
            </a:r>
            <a:r>
              <a:rPr lang="en-US" b="1" dirty="0" err="1" smtClean="0">
                <a:cs typeface="Arial" pitchFamily="34" charset="0"/>
              </a:rPr>
              <a:t>an_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a</a:t>
            </a:r>
            <a:r>
              <a:rPr lang="en-US" b="1" dirty="0" err="1" smtClean="0">
                <a:cs typeface="Arial" pitchFamily="34" charset="0"/>
              </a:rPr>
              <a:t>pple</a:t>
            </a:r>
            <a:r>
              <a:rPr lang="en-US" b="1" dirty="0" smtClean="0">
                <a:cs typeface="Arial" pitchFamily="34" charset="0"/>
              </a:rPr>
              <a:t>/ a_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p</a:t>
            </a:r>
            <a:r>
              <a:rPr lang="en-US" b="1" dirty="0" smtClean="0">
                <a:cs typeface="Arial" pitchFamily="34" charset="0"/>
              </a:rPr>
              <a:t>encil /</a:t>
            </a:r>
            <a:r>
              <a:rPr lang="en-US" b="1" dirty="0" err="1" smtClean="0">
                <a:cs typeface="Arial" pitchFamily="34" charset="0"/>
              </a:rPr>
              <a:t>a_</a:t>
            </a:r>
            <a:r>
              <a:rPr lang="en-US" b="1" dirty="0" err="1" smtClean="0">
                <a:solidFill>
                  <a:srgbClr val="C00000"/>
                </a:solidFill>
                <a:cs typeface="Arial" pitchFamily="34" charset="0"/>
              </a:rPr>
              <a:t>t</a:t>
            </a:r>
            <a:r>
              <a:rPr lang="en-US" b="1" dirty="0" err="1" smtClean="0">
                <a:cs typeface="Arial" pitchFamily="34" charset="0"/>
              </a:rPr>
              <a:t>able</a:t>
            </a:r>
            <a:r>
              <a:rPr lang="en-US" b="1" dirty="0" smtClean="0">
                <a:cs typeface="Arial" pitchFamily="34" charset="0"/>
              </a:rPr>
              <a:t>/   an_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e</a:t>
            </a:r>
            <a:r>
              <a:rPr lang="en-US" b="1" dirty="0" smtClean="0">
                <a:cs typeface="Arial" pitchFamily="34" charset="0"/>
              </a:rPr>
              <a:t>mail    </a:t>
            </a:r>
            <a:endParaRPr lang="ar-SA" b="1" dirty="0" smtClean="0">
              <a:cs typeface="Arial" pitchFamily="34" charset="0"/>
            </a:endParaRPr>
          </a:p>
          <a:p>
            <a:pPr algn="l">
              <a:buNone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Note: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1.Remember that all the above words are Singular</a:t>
            </a:r>
          </a:p>
          <a:p>
            <a:pPr algn="l">
              <a:buNone/>
            </a:pP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            2. We can’t use ( A or An ) before proper nouns, cities, days, months, et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c 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/>
              <a:t>ملاحظه:- تذكر </a:t>
            </a:r>
            <a:r>
              <a:rPr lang="ar-SA" dirty="0" err="1" smtClean="0"/>
              <a:t>ان</a:t>
            </a:r>
            <a:r>
              <a:rPr lang="ar-SA" dirty="0" smtClean="0"/>
              <a:t> جميع الكلمات هنا مفرده (</a:t>
            </a:r>
            <a:r>
              <a:rPr lang="en-US" dirty="0" smtClean="0"/>
              <a:t>a-An</a:t>
            </a:r>
            <a:r>
              <a:rPr lang="ar-SA" dirty="0" smtClean="0"/>
              <a:t>) </a:t>
            </a:r>
            <a:r>
              <a:rPr lang="ar-SA" dirty="0" err="1" smtClean="0"/>
              <a:t>لاتستخدم</a:t>
            </a:r>
            <a:r>
              <a:rPr lang="ar-SA" dirty="0" smtClean="0"/>
              <a:t> مع الجمع </a:t>
            </a:r>
          </a:p>
          <a:p>
            <a:r>
              <a:rPr lang="ar-SA" dirty="0" smtClean="0"/>
              <a:t>            </a:t>
            </a:r>
            <a:r>
              <a:rPr lang="ar-SA" dirty="0" err="1" smtClean="0"/>
              <a:t>لانستطيع</a:t>
            </a:r>
            <a:r>
              <a:rPr lang="ar-SA" dirty="0" smtClean="0"/>
              <a:t> استخدام (</a:t>
            </a:r>
            <a:r>
              <a:rPr lang="en-US" dirty="0" smtClean="0"/>
              <a:t>a-an</a:t>
            </a:r>
            <a:r>
              <a:rPr lang="ar-SA" dirty="0" smtClean="0"/>
              <a:t>) مع المدن </a:t>
            </a:r>
            <a:r>
              <a:rPr lang="ar-SA" dirty="0" err="1" smtClean="0"/>
              <a:t>واليام</a:t>
            </a:r>
            <a:r>
              <a:rPr lang="ar-SA" dirty="0" smtClean="0"/>
              <a:t> والشهور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Arial Black" pitchFamily="34" charset="0"/>
              </a:rPr>
              <a:t>التمرين الأول</a:t>
            </a:r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I. Exercise ( an &amp; a )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1. Could you please give me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___a__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piece of cake?</a:t>
            </a: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an              b. two        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c. a               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d. many</a:t>
            </a:r>
          </a:p>
          <a:p>
            <a:pPr algn="l"/>
            <a:endParaRPr lang="en-US" sz="6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2.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_a__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dog is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__an__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animal.</a:t>
            </a: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An/a           b. An/an     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c. A/an         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d. A/a</a:t>
            </a:r>
          </a:p>
          <a:p>
            <a:pPr algn="l"/>
            <a:r>
              <a:rPr lang="ar-SA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3. I visited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nothing__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Ahmed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last week.</a:t>
            </a:r>
          </a:p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an              b. the               c. a          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d. Nothing</a:t>
            </a:r>
          </a:p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4. The capital of Saudi Arabia is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__nothing__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Riyadh.</a:t>
            </a:r>
          </a:p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a. Nothing   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b. an                 c. a               d. the</a:t>
            </a:r>
          </a:p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5. I finished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___a_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unit in English language course.</a:t>
            </a: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        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a                   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c. three        d. few</a:t>
            </a:r>
          </a:p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6. I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take</a:t>
            </a:r>
            <a:r>
              <a:rPr lang="en-U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__an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umbrella when it rains.</a:t>
            </a:r>
          </a:p>
          <a:p>
            <a:pPr algn="l"/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          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an                 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c. two           d. several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Word &amp; Pronoun Reference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ar-SA" sz="3600" b="1" dirty="0" smtClean="0">
                <a:solidFill>
                  <a:srgbClr val="C00000"/>
                </a:solidFill>
              </a:rPr>
              <a:t> الضمائر الشخصية </a:t>
            </a:r>
            <a:r>
              <a:rPr lang="en-US" sz="2800" b="1" dirty="0" smtClean="0">
                <a:solidFill>
                  <a:srgbClr val="7030A0"/>
                </a:solidFill>
              </a:rPr>
              <a:t>A. Personal Pronouns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79513" y="908722"/>
          <a:ext cx="8712967" cy="549969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23854"/>
                <a:gridCol w="1567231"/>
                <a:gridCol w="1829585"/>
                <a:gridCol w="1207580"/>
                <a:gridCol w="1336752"/>
                <a:gridCol w="547965"/>
              </a:tblGrid>
              <a:tr h="956470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Reflexives  </a:t>
                      </a:r>
                      <a:endParaRPr lang="ar-SA" sz="1800" dirty="0" smtClean="0"/>
                    </a:p>
                    <a:p>
                      <a:pPr rtl="1"/>
                      <a:r>
                        <a:rPr lang="ar-SA" sz="1800" dirty="0" smtClean="0"/>
                        <a:t>ضمائر التأكيد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Possessive</a:t>
                      </a:r>
                    </a:p>
                    <a:p>
                      <a:pPr rtl="1"/>
                      <a:r>
                        <a:rPr lang="ar-SA" sz="1600" dirty="0" smtClean="0"/>
                        <a:t>ضمائر الملكية</a:t>
                      </a:r>
                      <a:endParaRPr lang="ar-SA" sz="16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Possessive</a:t>
                      </a:r>
                      <a:endParaRPr lang="ar-SA" sz="1800" dirty="0" smtClean="0"/>
                    </a:p>
                    <a:p>
                      <a:pPr rtl="1"/>
                      <a:r>
                        <a:rPr lang="ar-SA" sz="1800" dirty="0" smtClean="0"/>
                        <a:t>صفات الملكية</a:t>
                      </a:r>
                      <a:r>
                        <a:rPr lang="en-US" sz="1800" dirty="0" smtClean="0"/>
                        <a:t> 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Object</a:t>
                      </a:r>
                    </a:p>
                    <a:p>
                      <a:pPr rtl="1"/>
                      <a:r>
                        <a:rPr lang="ar-SA" sz="1800" dirty="0" smtClean="0"/>
                        <a:t>ضمائر</a:t>
                      </a:r>
                      <a:r>
                        <a:rPr lang="ar-SA" sz="1800" baseline="0" dirty="0" smtClean="0"/>
                        <a:t> المفعول </a:t>
                      </a:r>
                      <a:r>
                        <a:rPr lang="ar-SA" sz="1800" baseline="0" dirty="0" err="1" smtClean="0"/>
                        <a:t>به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Subject</a:t>
                      </a:r>
                    </a:p>
                    <a:p>
                      <a:pPr rtl="1"/>
                      <a:r>
                        <a:rPr lang="ar-SA" sz="1800" dirty="0" smtClean="0"/>
                        <a:t>ضمائر الفاعل</a:t>
                      </a:r>
                      <a:r>
                        <a:rPr lang="ar-SA" sz="1800" baseline="0" dirty="0" smtClean="0"/>
                        <a:t> 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No.</a:t>
                      </a:r>
                      <a:endParaRPr lang="ar-SA" sz="1800" dirty="0"/>
                    </a:p>
                  </a:txBody>
                  <a:tcPr marL="84406" marR="84406"/>
                </a:tc>
              </a:tr>
              <a:tr h="597793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Myself</a:t>
                      </a:r>
                      <a:r>
                        <a:rPr lang="ar-SA" sz="1800" dirty="0" smtClean="0"/>
                        <a:t>\نفسي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Mine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My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Me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I</a:t>
                      </a:r>
                      <a:r>
                        <a:rPr lang="ar-SA" sz="1800" dirty="0" smtClean="0"/>
                        <a:t>\</a:t>
                      </a:r>
                      <a:r>
                        <a:rPr lang="ar-SA" sz="1800" dirty="0" err="1" smtClean="0"/>
                        <a:t>انا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1</a:t>
                      </a:r>
                      <a:endParaRPr lang="ar-SA" sz="1800" dirty="0"/>
                    </a:p>
                  </a:txBody>
                  <a:tcPr marL="84406" marR="84406"/>
                </a:tc>
              </a:tr>
              <a:tr h="597793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Himself</a:t>
                      </a:r>
                      <a:r>
                        <a:rPr lang="ar-SA" sz="1800" dirty="0" smtClean="0"/>
                        <a:t>\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His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His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Him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He</a:t>
                      </a:r>
                      <a:r>
                        <a:rPr lang="ar-SA" sz="1800" dirty="0" smtClean="0"/>
                        <a:t>\هو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2</a:t>
                      </a:r>
                      <a:endParaRPr lang="ar-SA" sz="1800" dirty="0"/>
                    </a:p>
                  </a:txBody>
                  <a:tcPr marL="84406" marR="84406"/>
                </a:tc>
              </a:tr>
              <a:tr h="597793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Herself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Hers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Her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Her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She</a:t>
                      </a:r>
                      <a:r>
                        <a:rPr lang="ar-SA" sz="1800" dirty="0" smtClean="0"/>
                        <a:t>\هي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3</a:t>
                      </a:r>
                      <a:endParaRPr lang="ar-SA" sz="1800" dirty="0"/>
                    </a:p>
                  </a:txBody>
                  <a:tcPr marL="84406" marR="84406"/>
                </a:tc>
              </a:tr>
              <a:tr h="597793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Itself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Its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Its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It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It</a:t>
                      </a:r>
                      <a:r>
                        <a:rPr lang="ar-SA" sz="1800" dirty="0" smtClean="0"/>
                        <a:t>\لغير العاقل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4</a:t>
                      </a:r>
                      <a:endParaRPr lang="ar-SA" sz="1800" dirty="0"/>
                    </a:p>
                  </a:txBody>
                  <a:tcPr marL="84406" marR="84406"/>
                </a:tc>
              </a:tr>
              <a:tr h="956470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Yourself / yourselves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Yours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Your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You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You</a:t>
                      </a:r>
                      <a:r>
                        <a:rPr lang="ar-SA" sz="1800" dirty="0" smtClean="0"/>
                        <a:t>\</a:t>
                      </a:r>
                      <a:r>
                        <a:rPr lang="ar-SA" sz="1800" dirty="0" err="1" smtClean="0"/>
                        <a:t>انت</a:t>
                      </a:r>
                      <a:r>
                        <a:rPr lang="ar-SA" sz="1800" dirty="0" smtClean="0"/>
                        <a:t> وانتم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5</a:t>
                      </a:r>
                      <a:endParaRPr lang="ar-SA" sz="1800" dirty="0"/>
                    </a:p>
                  </a:txBody>
                  <a:tcPr marL="84406" marR="84406"/>
                </a:tc>
              </a:tr>
              <a:tr h="597793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Ourselves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Ours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Our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Us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We</a:t>
                      </a:r>
                      <a:r>
                        <a:rPr lang="ar-SA" sz="1800" dirty="0" smtClean="0"/>
                        <a:t>\نحن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6</a:t>
                      </a:r>
                      <a:endParaRPr lang="ar-SA" sz="1800" dirty="0"/>
                    </a:p>
                  </a:txBody>
                  <a:tcPr marL="84406" marR="84406"/>
                </a:tc>
              </a:tr>
              <a:tr h="597793"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themselves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theirs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their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them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/>
                        <a:t> They</a:t>
                      </a:r>
                      <a:r>
                        <a:rPr lang="ar-SA" sz="1800" dirty="0" smtClean="0"/>
                        <a:t> \هم</a:t>
                      </a:r>
                      <a:endParaRPr lang="ar-SA" sz="18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800" dirty="0" smtClean="0"/>
                        <a:t>7</a:t>
                      </a:r>
                      <a:endParaRPr lang="ar-SA" sz="1800" dirty="0"/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71600" y="0"/>
            <a:ext cx="7498080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شرح مبسط للضمائر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620688"/>
            <a:ext cx="8892480" cy="623731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ar-SA" sz="6400" dirty="0" err="1" smtClean="0"/>
              <a:t>المير</a:t>
            </a:r>
            <a:r>
              <a:rPr lang="ar-SA" sz="6400" dirty="0" smtClean="0"/>
              <a:t> يحل محل الاسم= </a:t>
            </a:r>
            <a:r>
              <a:rPr lang="en-US" sz="6400" dirty="0" smtClean="0"/>
              <a:t>A pronoun replaces a noun </a:t>
            </a:r>
            <a:br>
              <a:rPr lang="en-US" sz="6400" dirty="0" smtClean="0"/>
            </a:br>
            <a:r>
              <a:rPr lang="en-US" sz="6400" dirty="0" smtClean="0"/>
              <a:t>· </a:t>
            </a:r>
            <a:r>
              <a:rPr lang="ar-SA" sz="6400" dirty="0" smtClean="0"/>
              <a:t>ضمائر الفاعل = </a:t>
            </a:r>
            <a:r>
              <a:rPr lang="en-US" sz="6400" dirty="0" smtClean="0"/>
              <a:t>Subject Pronouns</a:t>
            </a:r>
            <a:br>
              <a:rPr lang="en-US" sz="6400" dirty="0" smtClean="0"/>
            </a:br>
            <a:r>
              <a:rPr lang="en-US" sz="6400" dirty="0" smtClean="0">
                <a:solidFill>
                  <a:srgbClr val="FF0000"/>
                </a:solidFill>
              </a:rPr>
              <a:t>(( I , You , He , She , It , We, You , They )) </a:t>
            </a:r>
            <a:r>
              <a:rPr lang="en-US" sz="6400" dirty="0" smtClean="0"/>
              <a:t/>
            </a:r>
            <a:br>
              <a:rPr lang="en-US" sz="6400" dirty="0" smtClean="0"/>
            </a:br>
            <a:endParaRPr lang="ar-SA" sz="6400" dirty="0" smtClean="0"/>
          </a:p>
          <a:p>
            <a:pPr algn="ctr"/>
            <a:r>
              <a:rPr lang="en-US" sz="6400" dirty="0" smtClean="0"/>
              <a:t>· </a:t>
            </a:r>
            <a:r>
              <a:rPr lang="ar-SA" sz="6400" dirty="0" smtClean="0"/>
              <a:t>ضمائر المفعول </a:t>
            </a:r>
            <a:r>
              <a:rPr lang="ar-SA" sz="6400" dirty="0" err="1" smtClean="0"/>
              <a:t>به</a:t>
            </a:r>
            <a:r>
              <a:rPr lang="ar-SA" sz="6400" dirty="0" smtClean="0"/>
              <a:t> = </a:t>
            </a:r>
            <a:r>
              <a:rPr lang="en-US" sz="6400" dirty="0" smtClean="0"/>
              <a:t>Object </a:t>
            </a:r>
            <a:r>
              <a:rPr lang="en-US" sz="6400" dirty="0" err="1" smtClean="0"/>
              <a:t>Prono</a:t>
            </a:r>
            <a:r>
              <a:rPr lang="ar-SA" sz="6400" dirty="0" smtClean="0"/>
              <a:t>ض</a:t>
            </a:r>
            <a:r>
              <a:rPr lang="en-US" sz="6400" dirty="0" err="1" smtClean="0"/>
              <a:t>uns</a:t>
            </a:r>
            <a:r>
              <a:rPr lang="en-US" sz="6400" dirty="0" smtClean="0"/>
              <a:t/>
            </a:r>
            <a:br>
              <a:rPr lang="en-US" sz="6400" dirty="0" smtClean="0"/>
            </a:br>
            <a:r>
              <a:rPr lang="en-US" sz="6400" dirty="0" smtClean="0">
                <a:solidFill>
                  <a:srgbClr val="FF0000"/>
                </a:solidFill>
              </a:rPr>
              <a:t>(( Me , You , Him , Her , It, Us, You , Them ))</a:t>
            </a:r>
            <a:r>
              <a:rPr lang="en-US" sz="6400" dirty="0" smtClean="0"/>
              <a:t/>
            </a:r>
            <a:br>
              <a:rPr lang="en-US" sz="6400" dirty="0" smtClean="0"/>
            </a:br>
            <a:r>
              <a:rPr lang="en-US" sz="6400" dirty="0" smtClean="0"/>
              <a:t>· </a:t>
            </a:r>
          </a:p>
          <a:p>
            <a:pPr algn="ctr"/>
            <a:r>
              <a:rPr lang="ar-SA" sz="6400" dirty="0" smtClean="0"/>
              <a:t>صفات </a:t>
            </a:r>
            <a:r>
              <a:rPr lang="ar-SA" sz="6400" dirty="0" err="1" smtClean="0"/>
              <a:t>الملكيه</a:t>
            </a:r>
            <a:r>
              <a:rPr lang="ar-SA" sz="6400" dirty="0" smtClean="0"/>
              <a:t> = </a:t>
            </a:r>
            <a:r>
              <a:rPr lang="en-US" sz="6400" dirty="0" smtClean="0"/>
              <a:t>Possessive Adjectives </a:t>
            </a:r>
            <a:br>
              <a:rPr lang="en-US" sz="6400" dirty="0" smtClean="0"/>
            </a:br>
            <a:r>
              <a:rPr lang="en-US" sz="6400" dirty="0" smtClean="0">
                <a:solidFill>
                  <a:srgbClr val="FF0000"/>
                </a:solidFill>
              </a:rPr>
              <a:t>(( My , Your , His , Her , Its , Our , Their)) </a:t>
            </a:r>
            <a:r>
              <a:rPr lang="en-US" sz="6400" dirty="0" smtClean="0"/>
              <a:t/>
            </a:r>
            <a:br>
              <a:rPr lang="en-US" sz="6400" dirty="0" smtClean="0"/>
            </a:br>
            <a:endParaRPr lang="ar-SA" sz="6400" dirty="0" smtClean="0"/>
          </a:p>
          <a:p>
            <a:pPr algn="ctr"/>
            <a:r>
              <a:rPr lang="en-US" sz="6400" dirty="0" smtClean="0"/>
              <a:t>· </a:t>
            </a:r>
            <a:r>
              <a:rPr lang="ar-SA" sz="6400" dirty="0" smtClean="0"/>
              <a:t>ضمائر </a:t>
            </a:r>
            <a:r>
              <a:rPr lang="ar-SA" sz="6400" dirty="0" err="1" smtClean="0"/>
              <a:t>الملكيه</a:t>
            </a:r>
            <a:r>
              <a:rPr lang="ar-SA" sz="6400" dirty="0" smtClean="0"/>
              <a:t> = </a:t>
            </a:r>
            <a:r>
              <a:rPr lang="en-US" sz="6400" dirty="0" smtClean="0"/>
              <a:t>Possessive Pronouns</a:t>
            </a:r>
            <a:br>
              <a:rPr lang="en-US" sz="6400" dirty="0" smtClean="0"/>
            </a:br>
            <a:r>
              <a:rPr lang="en-US" sz="6400" dirty="0" smtClean="0">
                <a:solidFill>
                  <a:srgbClr val="FF0000"/>
                </a:solidFill>
              </a:rPr>
              <a:t>(( Mine , Yours , His , Hers, Its , ours , Theirs))</a:t>
            </a:r>
            <a:r>
              <a:rPr lang="en-US" sz="6400" dirty="0" smtClean="0"/>
              <a:t/>
            </a:r>
            <a:br>
              <a:rPr lang="en-US" sz="6400" dirty="0" smtClean="0"/>
            </a:br>
            <a:r>
              <a:rPr lang="en-US" sz="6400" dirty="0" smtClean="0"/>
              <a:t>·</a:t>
            </a:r>
            <a:br>
              <a:rPr lang="en-US" sz="6400" dirty="0" smtClean="0"/>
            </a:br>
            <a:r>
              <a:rPr lang="en-US" sz="6400" dirty="0" smtClean="0"/>
              <a:t>We use pronouns instead of a noun when it is clear who or what we are talking about …</a:t>
            </a:r>
            <a:br>
              <a:rPr lang="en-US" sz="6400" dirty="0" smtClean="0"/>
            </a:br>
            <a:r>
              <a:rPr lang="ar-SA" sz="6400" dirty="0" smtClean="0">
                <a:solidFill>
                  <a:srgbClr val="FF0000"/>
                </a:solidFill>
              </a:rPr>
              <a:t>نستخدم الضمير بدلا من الاسم عندما نكون على علم من </a:t>
            </a:r>
            <a:r>
              <a:rPr lang="ar-SA" sz="6400" dirty="0" err="1" smtClean="0">
                <a:solidFill>
                  <a:srgbClr val="FF0000"/>
                </a:solidFill>
              </a:rPr>
              <a:t>او</a:t>
            </a:r>
            <a:r>
              <a:rPr lang="ar-SA" sz="6400" dirty="0" smtClean="0">
                <a:solidFill>
                  <a:srgbClr val="FF0000"/>
                </a:solidFill>
              </a:rPr>
              <a:t> عن أي شيء نتحدث ..</a:t>
            </a:r>
            <a:r>
              <a:rPr lang="ar-SA" sz="6400" dirty="0" smtClean="0"/>
              <a:t/>
            </a:r>
            <a:br>
              <a:rPr lang="ar-SA" sz="6400" dirty="0" smtClean="0"/>
            </a:br>
            <a:r>
              <a:rPr lang="ar-SA" sz="6400" dirty="0" smtClean="0"/>
              <a:t>مـــثـــــال = </a:t>
            </a:r>
            <a:r>
              <a:rPr lang="en-US" sz="6400" dirty="0" smtClean="0"/>
              <a:t>Example</a:t>
            </a:r>
            <a:br>
              <a:rPr lang="en-US" sz="6400" dirty="0" smtClean="0"/>
            </a:br>
            <a:r>
              <a:rPr lang="en-US" sz="6400" dirty="0" smtClean="0"/>
              <a:t>Ali is a good student. He passes all his tests .</a:t>
            </a:r>
            <a:br>
              <a:rPr lang="en-US" sz="6400" dirty="0" smtClean="0"/>
            </a:br>
            <a:r>
              <a:rPr lang="ar-SA" sz="6400" dirty="0" smtClean="0"/>
              <a:t>ضــــمائر المـــفعول </a:t>
            </a:r>
            <a:r>
              <a:rPr lang="ar-SA" sz="6400" dirty="0" err="1" smtClean="0"/>
              <a:t>به</a:t>
            </a:r>
            <a:r>
              <a:rPr lang="ar-SA" sz="6400" dirty="0" smtClean="0"/>
              <a:t> = </a:t>
            </a:r>
            <a:r>
              <a:rPr lang="en-US" sz="6400" dirty="0" smtClean="0"/>
              <a:t>Object Pronouns</a:t>
            </a:r>
            <a:br>
              <a:rPr lang="en-US" sz="6400" dirty="0" smtClean="0"/>
            </a:br>
            <a:r>
              <a:rPr lang="ar-SA" sz="6400" dirty="0" smtClean="0">
                <a:solidFill>
                  <a:srgbClr val="FF0000"/>
                </a:solidFill>
              </a:rPr>
              <a:t>نستخدم ضمير المفعول </a:t>
            </a:r>
            <a:r>
              <a:rPr lang="ar-SA" sz="6400" dirty="0" err="1" smtClean="0">
                <a:solidFill>
                  <a:srgbClr val="FF0000"/>
                </a:solidFill>
              </a:rPr>
              <a:t>به</a:t>
            </a:r>
            <a:r>
              <a:rPr lang="ar-SA" sz="6400" dirty="0" smtClean="0">
                <a:solidFill>
                  <a:srgbClr val="FF0000"/>
                </a:solidFill>
              </a:rPr>
              <a:t>  بعد حروف الجر</a:t>
            </a:r>
            <a:r>
              <a:rPr lang="ar-SA" sz="6400" dirty="0" smtClean="0"/>
              <a:t>: </a:t>
            </a:r>
            <a:r>
              <a:rPr lang="en-US" sz="6400" dirty="0" smtClean="0"/>
              <a:t>We use an object pronouns After a preposition </a:t>
            </a:r>
            <a:br>
              <a:rPr lang="en-US" sz="6400" dirty="0" smtClean="0"/>
            </a:br>
            <a:r>
              <a:rPr lang="en-US" sz="6400" dirty="0" smtClean="0"/>
              <a:t/>
            </a:r>
            <a:br>
              <a:rPr lang="en-US" sz="6400" dirty="0" smtClean="0"/>
            </a:br>
            <a:r>
              <a:rPr lang="ar-SA" sz="6400" dirty="0" smtClean="0"/>
              <a:t>مثال:-</a:t>
            </a:r>
            <a:r>
              <a:rPr lang="en-US" sz="6400" dirty="0" smtClean="0"/>
              <a:t>Do you live near them.</a:t>
            </a:r>
            <a:br>
              <a:rPr lang="en-US" sz="6400" dirty="0" smtClean="0"/>
            </a:br>
            <a:r>
              <a:rPr lang="ar-SA" sz="6400" dirty="0" smtClean="0"/>
              <a:t>مثال :-</a:t>
            </a:r>
            <a:r>
              <a:rPr lang="en-US" sz="6400" dirty="0" smtClean="0"/>
              <a:t>Send the box directly to me </a:t>
            </a:r>
          </a:p>
          <a:p>
            <a:pPr algn="ctr">
              <a:buNone/>
            </a:pPr>
            <a:r>
              <a:rPr lang="en-US" sz="6400" dirty="0" smtClean="0"/>
              <a:t>· </a:t>
            </a:r>
            <a:r>
              <a:rPr lang="ar-SA" sz="6400" dirty="0" smtClean="0"/>
              <a:t>ضمائر </a:t>
            </a:r>
            <a:r>
              <a:rPr lang="ar-SA" sz="6400" dirty="0" err="1" smtClean="0"/>
              <a:t>الملكيه</a:t>
            </a:r>
            <a:r>
              <a:rPr lang="ar-SA" sz="6400" dirty="0" smtClean="0"/>
              <a:t> = </a:t>
            </a:r>
            <a:r>
              <a:rPr lang="en-US" sz="6400" dirty="0" smtClean="0"/>
              <a:t>Possessive Pronouns </a:t>
            </a:r>
            <a:br>
              <a:rPr lang="en-US" sz="6400" dirty="0" smtClean="0"/>
            </a:br>
            <a:r>
              <a:rPr lang="ar-SA" sz="6400" dirty="0" smtClean="0">
                <a:solidFill>
                  <a:srgbClr val="FF0000"/>
                </a:solidFill>
              </a:rPr>
              <a:t>تستخدم </a:t>
            </a:r>
            <a:r>
              <a:rPr lang="ar-SA" sz="6400" dirty="0" err="1" smtClean="0">
                <a:solidFill>
                  <a:srgbClr val="FF0000"/>
                </a:solidFill>
              </a:rPr>
              <a:t>صمائر</a:t>
            </a:r>
            <a:r>
              <a:rPr lang="ar-SA" sz="6400" dirty="0" smtClean="0">
                <a:solidFill>
                  <a:srgbClr val="FF0000"/>
                </a:solidFill>
              </a:rPr>
              <a:t> </a:t>
            </a:r>
            <a:r>
              <a:rPr lang="ar-SA" sz="6400" dirty="0" err="1" smtClean="0">
                <a:solidFill>
                  <a:srgbClr val="FF0000"/>
                </a:solidFill>
              </a:rPr>
              <a:t>الملكيه</a:t>
            </a:r>
            <a:r>
              <a:rPr lang="ar-SA" sz="6400" dirty="0" smtClean="0">
                <a:solidFill>
                  <a:srgbClr val="FF0000"/>
                </a:solidFill>
              </a:rPr>
              <a:t> بعد هذه الكلمات</a:t>
            </a:r>
          </a:p>
          <a:p>
            <a:pPr algn="ctr">
              <a:buNone/>
            </a:pPr>
            <a:r>
              <a:rPr lang="en-US" sz="6400" dirty="0" smtClean="0"/>
              <a:t>· After to and for with verbs like ( </a:t>
            </a:r>
            <a:r>
              <a:rPr lang="en-US" sz="6400" dirty="0" smtClean="0">
                <a:solidFill>
                  <a:srgbClr val="FF0000"/>
                </a:solidFill>
              </a:rPr>
              <a:t>make, give , send , lend , pass , take , show </a:t>
            </a:r>
            <a:r>
              <a:rPr lang="en-US" sz="6400" dirty="0" smtClean="0"/>
              <a:t>)</a:t>
            </a:r>
            <a:br>
              <a:rPr lang="en-US" sz="6400" dirty="0" smtClean="0"/>
            </a:br>
            <a:r>
              <a:rPr lang="ar-SA" sz="6400" dirty="0" smtClean="0"/>
              <a:t>مثال:- </a:t>
            </a:r>
            <a:r>
              <a:rPr lang="en-US" sz="6400" dirty="0" smtClean="0"/>
              <a:t> . The little boy made it for her</a:t>
            </a:r>
          </a:p>
          <a:p>
            <a:pPr algn="ctr">
              <a:buNone/>
            </a:pPr>
            <a:r>
              <a:rPr lang="en-US" sz="6400" dirty="0" smtClean="0"/>
              <a:t> . </a:t>
            </a:r>
          </a:p>
          <a:p>
            <a:pPr algn="ctr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Word &amp; Pronoun Reference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ar-SA" sz="3600" b="1" dirty="0" smtClean="0">
                <a:solidFill>
                  <a:srgbClr val="C00000"/>
                </a:solidFill>
              </a:rPr>
              <a:t>الضمائر </a:t>
            </a:r>
            <a:r>
              <a:rPr lang="ar-SA" sz="3600" b="1" dirty="0" err="1" smtClean="0">
                <a:solidFill>
                  <a:srgbClr val="C00000"/>
                </a:solidFill>
              </a:rPr>
              <a:t>البرهانيه</a:t>
            </a:r>
            <a:r>
              <a:rPr lang="ar-SA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B. </a:t>
            </a:r>
            <a:r>
              <a:rPr lang="en-US" sz="2800" b="1" dirty="0" smtClean="0">
                <a:solidFill>
                  <a:srgbClr val="7030A0"/>
                </a:solidFill>
              </a:rPr>
              <a:t>Demonstrative Pronouns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8" name="Table 2"/>
          <p:cNvGraphicFramePr>
            <a:graphicFrameLocks noGrp="1"/>
          </p:cNvGraphicFramePr>
          <p:nvPr/>
        </p:nvGraphicFramePr>
        <p:xfrm>
          <a:off x="251520" y="2420888"/>
          <a:ext cx="8208913" cy="3312368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2857978"/>
                <a:gridCol w="3037982"/>
                <a:gridCol w="1717151"/>
                <a:gridCol w="595802"/>
              </a:tblGrid>
              <a:tr h="828092"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بعيد\</a:t>
                      </a:r>
                      <a:r>
                        <a:rPr lang="en-US" dirty="0" smtClean="0"/>
                        <a:t>Far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قريب\</a:t>
                      </a:r>
                      <a:r>
                        <a:rPr lang="en-US" dirty="0" smtClean="0"/>
                        <a:t>Near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No. </a:t>
                      </a:r>
                      <a:endParaRPr lang="ar-SA" dirty="0"/>
                    </a:p>
                  </a:txBody>
                  <a:tcPr marL="84406" marR="84406"/>
                </a:tc>
              </a:tr>
              <a:tr h="828092"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هناك\</a:t>
                      </a:r>
                      <a:r>
                        <a:rPr lang="en-US" dirty="0" smtClean="0"/>
                        <a:t>There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هنا\</a:t>
                      </a:r>
                      <a:r>
                        <a:rPr lang="en-US" dirty="0" smtClean="0"/>
                        <a:t>Here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مكان \</a:t>
                      </a:r>
                      <a:r>
                        <a:rPr lang="en-US" dirty="0" smtClean="0"/>
                        <a:t>place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 marL="84406" marR="84406"/>
                </a:tc>
              </a:tr>
              <a:tr h="828092"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ذالك </a:t>
                      </a:r>
                      <a:r>
                        <a:rPr lang="ar-SA" dirty="0" err="1" smtClean="0"/>
                        <a:t>لشي</a:t>
                      </a:r>
                      <a:r>
                        <a:rPr lang="ar-SA" dirty="0" smtClean="0"/>
                        <a:t> البعيد</a:t>
                      </a:r>
                      <a:r>
                        <a:rPr lang="ar-SA" baseline="0" dirty="0" smtClean="0"/>
                        <a:t> المفرد</a:t>
                      </a:r>
                      <a:r>
                        <a:rPr lang="ar-SA" dirty="0" smtClean="0"/>
                        <a:t>\</a:t>
                      </a:r>
                      <a:r>
                        <a:rPr lang="en-US" dirty="0" smtClean="0"/>
                        <a:t>That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هذا </a:t>
                      </a:r>
                      <a:r>
                        <a:rPr lang="ar-SA" dirty="0" err="1" smtClean="0"/>
                        <a:t>لشي</a:t>
                      </a:r>
                      <a:r>
                        <a:rPr lang="ar-SA" dirty="0" smtClean="0"/>
                        <a:t> القريب المفرد\</a:t>
                      </a:r>
                      <a:r>
                        <a:rPr lang="en-US" dirty="0" smtClean="0"/>
                        <a:t>This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مفرد \ </a:t>
                      </a:r>
                      <a:r>
                        <a:rPr lang="en-US" dirty="0" smtClean="0"/>
                        <a:t>Singular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 marL="84406" marR="84406"/>
                </a:tc>
              </a:tr>
              <a:tr h="828092"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لمجموعة أشياء بعيده \</a:t>
                      </a:r>
                      <a:r>
                        <a:rPr lang="en-US" dirty="0" smtClean="0"/>
                        <a:t>Those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لمجموعة أشياء قريبه\</a:t>
                      </a:r>
                      <a:r>
                        <a:rPr lang="en-US" dirty="0" smtClean="0"/>
                        <a:t>These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dirty="0" smtClean="0"/>
                        <a:t>جمع \ </a:t>
                      </a:r>
                      <a:r>
                        <a:rPr lang="en-US" dirty="0" smtClean="0"/>
                        <a:t>Plural</a:t>
                      </a:r>
                      <a:r>
                        <a:rPr lang="ar-SA" dirty="0" smtClean="0"/>
                        <a:t> 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81354" y="1371600"/>
            <a:ext cx="8370277" cy="4800600"/>
          </a:xfrm>
        </p:spPr>
        <p:txBody>
          <a:bodyPr>
            <a:normAutofit fontScale="85000" lnSpcReduction="10000"/>
          </a:bodyPr>
          <a:lstStyle/>
          <a:p>
            <a:pPr algn="l" rtl="1" eaLnBrk="1" hangingPunct="1"/>
            <a:r>
              <a:rPr lang="en-US" sz="2400" dirty="0" smtClean="0"/>
              <a:t>1. The doctor </a:t>
            </a:r>
            <a:r>
              <a:rPr lang="en-US" sz="2400" dirty="0" err="1" smtClean="0"/>
              <a:t>gave___</a:t>
            </a:r>
            <a:r>
              <a:rPr lang="en-US" sz="2400" dirty="0" err="1" smtClean="0">
                <a:solidFill>
                  <a:srgbClr val="FF0000"/>
                </a:solidFill>
              </a:rPr>
              <a:t>_us</a:t>
            </a:r>
            <a:r>
              <a:rPr lang="en-US" sz="2400" dirty="0" smtClean="0"/>
              <a:t>______ a lecture about pronouns.</a:t>
            </a:r>
          </a:p>
          <a:p>
            <a:pPr algn="l" rtl="1" eaLnBrk="1" hangingPunct="1"/>
            <a:r>
              <a:rPr lang="en-US" sz="2400" dirty="0" smtClean="0"/>
              <a:t> a. we</a:t>
            </a:r>
          </a:p>
          <a:p>
            <a:pPr algn="l" rtl="1" eaLnBrk="1" hangingPunct="1"/>
            <a:r>
              <a:rPr lang="en-US" sz="2400" dirty="0" smtClean="0"/>
              <a:t> b. us</a:t>
            </a:r>
          </a:p>
          <a:p>
            <a:pPr algn="l" rtl="1" eaLnBrk="1" hangingPunct="1"/>
            <a:r>
              <a:rPr lang="en-US" sz="2400" dirty="0" smtClean="0"/>
              <a:t> c. our</a:t>
            </a:r>
          </a:p>
          <a:p>
            <a:pPr algn="l" rtl="1" eaLnBrk="1" hangingPunct="1"/>
            <a:r>
              <a:rPr lang="en-US" sz="2400" dirty="0" smtClean="0"/>
              <a:t> d. ours</a:t>
            </a:r>
          </a:p>
          <a:p>
            <a:pPr algn="l" rtl="1" eaLnBrk="1" hangingPunct="1"/>
            <a:r>
              <a:rPr lang="en-US" sz="2400" dirty="0" smtClean="0"/>
              <a:t>2. ___</a:t>
            </a:r>
            <a:r>
              <a:rPr lang="en-US" sz="2400" dirty="0" smtClean="0">
                <a:solidFill>
                  <a:srgbClr val="FF0000"/>
                </a:solidFill>
              </a:rPr>
              <a:t>my</a:t>
            </a:r>
            <a:r>
              <a:rPr lang="en-US" sz="2400" dirty="0" smtClean="0"/>
              <a:t>___ friend sent an email to the doctor regarding the homework.</a:t>
            </a:r>
          </a:p>
          <a:p>
            <a:pPr algn="l" rtl="1" eaLnBrk="1" hangingPunct="1"/>
            <a:r>
              <a:rPr lang="en-US" sz="2400" dirty="0" smtClean="0"/>
              <a:t> a. I</a:t>
            </a:r>
          </a:p>
          <a:p>
            <a:pPr algn="l" rtl="1" eaLnBrk="1" hangingPunct="1"/>
            <a:r>
              <a:rPr lang="en-US" sz="2400" dirty="0" smtClean="0"/>
              <a:t> b. Me</a:t>
            </a:r>
          </a:p>
          <a:p>
            <a:pPr algn="l" rtl="1" eaLnBrk="1" hangingPunct="1"/>
            <a:r>
              <a:rPr lang="en-US" sz="2400" dirty="0" smtClean="0"/>
              <a:t> c. Mine</a:t>
            </a:r>
          </a:p>
          <a:p>
            <a:pPr algn="l" rtl="1" eaLnBrk="1" hangingPunct="1"/>
            <a:r>
              <a:rPr lang="en-US" sz="2400" dirty="0" smtClean="0"/>
              <a:t> d. My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81354" y="1371600"/>
            <a:ext cx="8370277" cy="4800600"/>
          </a:xfrm>
        </p:spPr>
        <p:txBody>
          <a:bodyPr>
            <a:normAutofit fontScale="92500" lnSpcReduction="10000"/>
          </a:bodyPr>
          <a:lstStyle/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5. The building you asked me about is ____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_______.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a. these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b. those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c. there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d. her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6. That car over there is ___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mine</a:t>
            </a:r>
            <a:r>
              <a:rPr lang="en-US" sz="2400" dirty="0" smtClean="0">
                <a:cs typeface="Arial" pitchFamily="34" charset="0"/>
              </a:rPr>
              <a:t>_______.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a. mine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b. me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c. my</a:t>
            </a: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 d. I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sz="32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81354" y="1371600"/>
            <a:ext cx="8370277" cy="4800600"/>
          </a:xfrm>
        </p:spPr>
        <p:txBody>
          <a:bodyPr>
            <a:normAutofit fontScale="92500" lnSpcReduction="10000"/>
          </a:bodyPr>
          <a:lstStyle/>
          <a:p>
            <a:pPr algn="l" rtl="1" eaLnBrk="1" hangingPunct="1"/>
            <a:r>
              <a:rPr lang="en-US" sz="2400" dirty="0" smtClean="0"/>
              <a:t>3. Hani   visits __</a:t>
            </a:r>
            <a:r>
              <a:rPr lang="en-US" sz="2400" dirty="0" smtClean="0">
                <a:solidFill>
                  <a:srgbClr val="FF0000"/>
                </a:solidFill>
              </a:rPr>
              <a:t>them</a:t>
            </a:r>
            <a:r>
              <a:rPr lang="en-US" sz="2400" dirty="0" smtClean="0"/>
              <a:t>_____ every week.</a:t>
            </a:r>
          </a:p>
          <a:p>
            <a:pPr algn="l" rtl="1" eaLnBrk="1" hangingPunct="1"/>
            <a:r>
              <a:rPr lang="en-US" sz="2400" dirty="0" smtClean="0"/>
              <a:t> a. them</a:t>
            </a:r>
          </a:p>
          <a:p>
            <a:pPr algn="l" rtl="1" eaLnBrk="1" hangingPunct="1"/>
            <a:r>
              <a:rPr lang="en-US" sz="2400" dirty="0" smtClean="0"/>
              <a:t> b. they</a:t>
            </a:r>
          </a:p>
          <a:p>
            <a:pPr algn="l" rtl="1" eaLnBrk="1" hangingPunct="1"/>
            <a:r>
              <a:rPr lang="en-US" sz="2400" dirty="0" smtClean="0"/>
              <a:t> c. theirs</a:t>
            </a:r>
          </a:p>
          <a:p>
            <a:pPr algn="l" rtl="1" eaLnBrk="1" hangingPunct="1"/>
            <a:r>
              <a:rPr lang="en-US" sz="2400" dirty="0" smtClean="0"/>
              <a:t> d. their</a:t>
            </a:r>
          </a:p>
          <a:p>
            <a:pPr algn="l" rtl="1" eaLnBrk="1" hangingPunct="1"/>
            <a:r>
              <a:rPr lang="en-US" sz="2400" dirty="0" smtClean="0"/>
              <a:t>4. __</a:t>
            </a:r>
            <a:r>
              <a:rPr lang="en-US" sz="2400" dirty="0" smtClean="0">
                <a:solidFill>
                  <a:srgbClr val="FF0000"/>
                </a:solidFill>
              </a:rPr>
              <a:t>these</a:t>
            </a:r>
            <a:r>
              <a:rPr lang="en-US" sz="2400" dirty="0" smtClean="0"/>
              <a:t>_____ are the books you told me about.</a:t>
            </a:r>
          </a:p>
          <a:p>
            <a:pPr algn="l" rtl="1" eaLnBrk="1" hangingPunct="1"/>
            <a:r>
              <a:rPr lang="en-US" sz="2400" dirty="0" smtClean="0"/>
              <a:t> a. That</a:t>
            </a:r>
          </a:p>
          <a:p>
            <a:pPr algn="l" rtl="1" eaLnBrk="1" hangingPunct="1"/>
            <a:r>
              <a:rPr lang="en-US" sz="2400" dirty="0" smtClean="0"/>
              <a:t> b. These</a:t>
            </a:r>
          </a:p>
          <a:p>
            <a:pPr algn="l" rtl="1" eaLnBrk="1" hangingPunct="1"/>
            <a:r>
              <a:rPr lang="en-US" sz="2400" dirty="0" smtClean="0"/>
              <a:t> c. You</a:t>
            </a:r>
          </a:p>
          <a:p>
            <a:pPr algn="l" rtl="1" eaLnBrk="1" hangingPunct="1"/>
            <a:r>
              <a:rPr lang="en-US" sz="2400" dirty="0" smtClean="0"/>
              <a:t> d. Their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5334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3. Verbs to Be</a:t>
            </a:r>
            <a:r>
              <a:rPr lang="ar-SA" sz="3600" b="1" dirty="0" smtClean="0">
                <a:solidFill>
                  <a:srgbClr val="C00000"/>
                </a:solidFill>
              </a:rPr>
              <a:t>الأفعال </a:t>
            </a:r>
            <a:r>
              <a:rPr lang="ar-SA" sz="3600" b="1" dirty="0" err="1" smtClean="0">
                <a:solidFill>
                  <a:srgbClr val="C00000"/>
                </a:solidFill>
              </a:rPr>
              <a:t>المساعده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906963"/>
          </a:xfrm>
        </p:spPr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8" name="Table 2"/>
          <p:cNvGraphicFramePr>
            <a:graphicFrameLocks noGrp="1"/>
          </p:cNvGraphicFramePr>
          <p:nvPr/>
        </p:nvGraphicFramePr>
        <p:xfrm>
          <a:off x="3235569" y="1752600"/>
          <a:ext cx="3631110" cy="148336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264191"/>
                <a:gridCol w="833137"/>
                <a:gridCol w="911698"/>
                <a:gridCol w="622084"/>
              </a:tblGrid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Far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Near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No. </a:t>
                      </a:r>
                      <a:endParaRPr lang="ar-SA" dirty="0"/>
                    </a:p>
                  </a:txBody>
                  <a:tcPr marL="84406" marR="84406"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There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Here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place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 marL="84406" marR="84406"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That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This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Singular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 marL="84406" marR="84406"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Those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These 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Plural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 marL="84406" marR="84406"/>
                </a:tc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0" y="548680"/>
          <a:ext cx="9144000" cy="5890165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2632110"/>
                <a:gridCol w="2533143"/>
                <a:gridCol w="879150"/>
                <a:gridCol w="1029693"/>
                <a:gridCol w="1369342"/>
                <a:gridCol w="700562"/>
              </a:tblGrid>
              <a:tr h="864096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 </a:t>
                      </a:r>
                      <a:r>
                        <a:rPr lang="en-US" sz="1600" dirty="0" smtClean="0"/>
                        <a:t> After modals </a:t>
                      </a:r>
                      <a:r>
                        <a:rPr lang="en-US" sz="1200" dirty="0" smtClean="0"/>
                        <a:t>( will, </a:t>
                      </a:r>
                      <a:r>
                        <a:rPr lang="en-US" sz="1200" baseline="0" dirty="0" smtClean="0"/>
                        <a:t> c</a:t>
                      </a:r>
                      <a:r>
                        <a:rPr lang="en-US" sz="1200" dirty="0" smtClean="0"/>
                        <a:t>an, shall, Would……..etc )</a:t>
                      </a:r>
                      <a:r>
                        <a:rPr lang="en-US" sz="1600" dirty="0" smtClean="0"/>
                        <a:t> </a:t>
                      </a:r>
                    </a:p>
                    <a:p>
                      <a:pPr rtl="1"/>
                      <a:endParaRPr lang="ar-SA" sz="16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400" dirty="0" smtClean="0"/>
                        <a:t>After  has, </a:t>
                      </a:r>
                      <a:r>
                        <a:rPr lang="en-US" sz="1400" dirty="0" err="1" smtClean="0"/>
                        <a:t>have,had</a:t>
                      </a:r>
                      <a:r>
                        <a:rPr lang="ar-SA" sz="1400" baseline="0" dirty="0" smtClean="0"/>
                        <a:t> </a:t>
                      </a:r>
                      <a:endParaRPr lang="ar-SA" sz="1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Past</a:t>
                      </a:r>
                    </a:p>
                    <a:p>
                      <a:pPr rtl="1"/>
                      <a:r>
                        <a:rPr lang="ar-SA" sz="1600" dirty="0" smtClean="0"/>
                        <a:t>ماضي</a:t>
                      </a:r>
                      <a:r>
                        <a:rPr lang="en-US" sz="1600" dirty="0" smtClean="0"/>
                        <a:t> </a:t>
                      </a:r>
                      <a:endParaRPr lang="ar-SA" sz="16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Present </a:t>
                      </a:r>
                      <a:endParaRPr lang="ar-SA" sz="1600" dirty="0" smtClean="0"/>
                    </a:p>
                    <a:p>
                      <a:pPr rtl="1"/>
                      <a:r>
                        <a:rPr lang="ar-SA" sz="1600" dirty="0" smtClean="0"/>
                        <a:t>مضارع</a:t>
                      </a:r>
                      <a:endParaRPr lang="ar-SA" sz="16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Subject</a:t>
                      </a:r>
                      <a:endParaRPr lang="en-US" sz="1600" dirty="0"/>
                    </a:p>
                    <a:p>
                      <a:pPr rtl="1"/>
                      <a:r>
                        <a:rPr lang="ar-SA" sz="1600" dirty="0" smtClean="0"/>
                        <a:t>الفاعل</a:t>
                      </a:r>
                      <a:endParaRPr lang="en-US" sz="1600" dirty="0" smtClean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dirty="0" smtClean="0"/>
                        <a:t>No.</a:t>
                      </a:r>
                      <a:endParaRPr lang="ar-SA" sz="1600" dirty="0"/>
                    </a:p>
                  </a:txBody>
                  <a:tcPr marL="84406" marR="84406"/>
                </a:tc>
              </a:tr>
              <a:tr h="534688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Be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Been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Was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am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1</a:t>
                      </a:r>
                      <a:endParaRPr lang="ar-SA" sz="2400" dirty="0"/>
                    </a:p>
                  </a:txBody>
                  <a:tcPr marL="84406" marR="84406"/>
                </a:tc>
              </a:tr>
              <a:tr h="534688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Be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Been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Was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is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He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2</a:t>
                      </a:r>
                      <a:endParaRPr lang="ar-SA" sz="2400" dirty="0"/>
                    </a:p>
                  </a:txBody>
                  <a:tcPr marL="84406" marR="84406"/>
                </a:tc>
              </a:tr>
              <a:tr h="534688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Be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Been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Was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is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She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3</a:t>
                      </a:r>
                      <a:endParaRPr lang="ar-SA" sz="2400" dirty="0"/>
                    </a:p>
                  </a:txBody>
                  <a:tcPr marL="84406" marR="84406"/>
                </a:tc>
              </a:tr>
              <a:tr h="534688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Be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Been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Was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is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It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4</a:t>
                      </a:r>
                      <a:endParaRPr lang="ar-SA" sz="2400" dirty="0"/>
                    </a:p>
                  </a:txBody>
                  <a:tcPr marL="84406" marR="84406"/>
                </a:tc>
              </a:tr>
              <a:tr h="96243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Be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Been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Were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are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You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5</a:t>
                      </a:r>
                      <a:endParaRPr lang="ar-SA" sz="2400" dirty="0"/>
                    </a:p>
                  </a:txBody>
                  <a:tcPr marL="84406" marR="84406"/>
                </a:tc>
              </a:tr>
              <a:tr h="96243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Be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Been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Were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are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6</a:t>
                      </a:r>
                      <a:endParaRPr lang="ar-SA" sz="2400" dirty="0"/>
                    </a:p>
                  </a:txBody>
                  <a:tcPr marL="84406" marR="84406"/>
                </a:tc>
              </a:tr>
              <a:tr h="962439"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Be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been</a:t>
                      </a:r>
                      <a:endParaRPr lang="ar-SA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Were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are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400" dirty="0" smtClean="0"/>
                        <a:t>They </a:t>
                      </a:r>
                      <a:endParaRPr lang="ar-SA" sz="2400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85728"/>
            <a:ext cx="8933688" cy="6572272"/>
          </a:xfrm>
        </p:spPr>
        <p:txBody>
          <a:bodyPr>
            <a:noAutofit/>
          </a:bodyPr>
          <a:lstStyle/>
          <a:p>
            <a:r>
              <a:rPr lang="ar-SA" sz="2400" b="1" dirty="0" smtClean="0"/>
              <a:t>• تقسم الأفعال في اللغة الإنجليزية إلى قسمين:- </a:t>
            </a:r>
            <a:r>
              <a:rPr lang="ar-SA" sz="2400" b="1" dirty="0" smtClean="0"/>
              <a:t>-</a:t>
            </a:r>
          </a:p>
          <a:p>
            <a:r>
              <a:rPr lang="ar-SA" sz="2400" b="1" dirty="0" smtClean="0"/>
              <a:t>الأفعال </a:t>
            </a:r>
            <a:r>
              <a:rPr lang="ar-SA" sz="2400" b="1" dirty="0" smtClean="0"/>
              <a:t>الرئيسية </a:t>
            </a:r>
            <a:r>
              <a:rPr lang="en-US" sz="2400" b="1" dirty="0" smtClean="0"/>
              <a:t>       Main </a:t>
            </a:r>
            <a:r>
              <a:rPr lang="en-US" sz="2400" b="1" dirty="0" smtClean="0"/>
              <a:t>Verbs </a:t>
            </a:r>
            <a:r>
              <a:rPr lang="en-US" sz="2400" b="1" dirty="0" smtClean="0"/>
              <a:t>-</a:t>
            </a:r>
            <a:endParaRPr lang="ar-SA" sz="2400" b="1" dirty="0" smtClean="0"/>
          </a:p>
          <a:p>
            <a:r>
              <a:rPr lang="ar-SA" sz="2400" b="1" dirty="0" smtClean="0"/>
              <a:t>الأفعال </a:t>
            </a:r>
            <a:r>
              <a:rPr lang="ar-SA" sz="2400" b="1" dirty="0" err="1" smtClean="0"/>
              <a:t>المساعده</a:t>
            </a:r>
            <a:r>
              <a:rPr lang="ar-SA" sz="2400" b="1" dirty="0" smtClean="0"/>
              <a:t> </a:t>
            </a:r>
            <a:r>
              <a:rPr lang="en-US" sz="2400" b="1" dirty="0" smtClean="0"/>
              <a:t>Auxiliary/ Helping Verbs </a:t>
            </a:r>
            <a:r>
              <a:rPr lang="en-US" sz="2400" b="1" dirty="0" smtClean="0"/>
              <a:t>-</a:t>
            </a:r>
            <a:endParaRPr lang="ar-SA" sz="2400" b="1" dirty="0" smtClean="0"/>
          </a:p>
          <a:p>
            <a:r>
              <a:rPr lang="ar-SA" sz="2400" b="1" dirty="0" smtClean="0"/>
              <a:t>الأفعال </a:t>
            </a:r>
            <a:r>
              <a:rPr lang="ar-SA" sz="2400" b="1" dirty="0" smtClean="0"/>
              <a:t>الرئيسة مثل </a:t>
            </a:r>
            <a:r>
              <a:rPr lang="en-US" sz="2400" b="1" dirty="0" smtClean="0"/>
              <a:t>walk, play, run, eat, drink….etc </a:t>
            </a:r>
            <a:endParaRPr lang="ar-SA" sz="2400" b="1" dirty="0" smtClean="0"/>
          </a:p>
          <a:p>
            <a:r>
              <a:rPr lang="ar-SA" sz="2400" b="1" dirty="0" smtClean="0"/>
              <a:t>الأفعال </a:t>
            </a:r>
            <a:r>
              <a:rPr lang="ar-SA" sz="2400" b="1" dirty="0" smtClean="0"/>
              <a:t>المساعدة </a:t>
            </a:r>
            <a:r>
              <a:rPr lang="en-US" sz="2400" b="1" dirty="0" smtClean="0"/>
              <a:t>Auxiliary / Helping Verbs </a:t>
            </a:r>
            <a:endParaRPr lang="en-US" sz="2400" b="1" dirty="0" smtClean="0"/>
          </a:p>
          <a:p>
            <a:r>
              <a:rPr lang="ar-SA" sz="2400" b="1" dirty="0" smtClean="0"/>
              <a:t>فتقسم </a:t>
            </a:r>
            <a:r>
              <a:rPr lang="ar-SA" sz="2400" b="1" dirty="0" smtClean="0"/>
              <a:t>إلى أربعة أقسام: - 1- </a:t>
            </a:r>
            <a:r>
              <a:rPr lang="en-US" sz="2400" b="1" dirty="0" smtClean="0"/>
              <a:t>Verb to be: - </a:t>
            </a:r>
            <a:r>
              <a:rPr lang="ar-SA" sz="2400" b="1" dirty="0" smtClean="0"/>
              <a:t>أفعال الكينونة </a:t>
            </a: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 2</a:t>
            </a:r>
            <a:r>
              <a:rPr lang="en-US" sz="2400" b="1" dirty="0" smtClean="0"/>
              <a:t>Verb </a:t>
            </a:r>
            <a:r>
              <a:rPr lang="en-US" sz="2400" b="1" dirty="0" smtClean="0"/>
              <a:t>to do: -</a:t>
            </a:r>
            <a:r>
              <a:rPr lang="ar-SA" sz="2400" b="1" dirty="0" smtClean="0"/>
              <a:t>أفعال </a:t>
            </a:r>
            <a:r>
              <a:rPr lang="ar-SA" sz="2400" b="1" dirty="0" smtClean="0"/>
              <a:t>العمل</a:t>
            </a:r>
          </a:p>
          <a:p>
            <a:r>
              <a:rPr lang="en-US" sz="2400" b="1" dirty="0" smtClean="0"/>
              <a:t>Verb </a:t>
            </a:r>
            <a:r>
              <a:rPr lang="en-US" sz="2400" b="1" dirty="0" smtClean="0"/>
              <a:t>to have: </a:t>
            </a:r>
            <a:r>
              <a:rPr lang="en-US" sz="2400" b="1" dirty="0" smtClean="0"/>
              <a:t>-3</a:t>
            </a:r>
            <a:r>
              <a:rPr lang="ar-SA" sz="2400" b="1" dirty="0" smtClean="0"/>
              <a:t>3أفعال التملك</a:t>
            </a:r>
            <a:endParaRPr lang="en-US" sz="2400" b="1" dirty="0" smtClean="0"/>
          </a:p>
          <a:p>
            <a:r>
              <a:rPr lang="en-US" sz="2400" b="1" dirty="0" smtClean="0"/>
              <a:t>modals-4</a:t>
            </a:r>
            <a:r>
              <a:rPr lang="ar-SA" sz="2400" b="1" dirty="0" smtClean="0"/>
              <a:t>الأفعال </a:t>
            </a:r>
            <a:r>
              <a:rPr lang="ar-SA" sz="2400" b="1" dirty="0" smtClean="0"/>
              <a:t>أو الظروف الشكلية.</a:t>
            </a:r>
            <a:br>
              <a:rPr lang="ar-SA" sz="2400" b="1" dirty="0" smtClean="0"/>
            </a:b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b="1" dirty="0" smtClean="0"/>
              <a:t>يعبر فعل الكينونة </a:t>
            </a:r>
            <a:r>
              <a:rPr lang="en-US" sz="2400" b="1" dirty="0" smtClean="0"/>
              <a:t>verb to be </a:t>
            </a:r>
            <a:r>
              <a:rPr lang="ar-SA" sz="2400" b="1" dirty="0" smtClean="0"/>
              <a:t>عن كينونة الشيء </a:t>
            </a:r>
            <a:r>
              <a:rPr lang="ar-SA" sz="2400" b="1" dirty="0" err="1" smtClean="0"/>
              <a:t>او</a:t>
            </a:r>
            <a:r>
              <a:rPr lang="ar-SA" sz="2400" b="1" dirty="0" smtClean="0"/>
              <a:t> الشخص وماهيته ويرمز إلى وجودية الشيء والفعل الأساسي المصدر لفعل الكون هو </a:t>
            </a:r>
            <a:r>
              <a:rPr lang="en-US" sz="2400" b="1" dirty="0" smtClean="0"/>
              <a:t>Be </a:t>
            </a:r>
            <a:r>
              <a:rPr lang="ar-SA" sz="2400" b="1" dirty="0" smtClean="0"/>
              <a:t>بمعنى يكون، يوجد، يصبح</a:t>
            </a:r>
            <a:r>
              <a:rPr lang="ar-SA" sz="2400" b="1" dirty="0" smtClean="0"/>
              <a:t>.</a:t>
            </a:r>
          </a:p>
          <a:p>
            <a:r>
              <a:rPr lang="ar-SA" sz="2400" b="1" dirty="0" smtClean="0"/>
              <a:t> </a:t>
            </a:r>
            <a:r>
              <a:rPr lang="ar-SA" sz="2400" b="1" dirty="0" smtClean="0"/>
              <a:t>وأفعال الكينونة هي: - </a:t>
            </a:r>
            <a:r>
              <a:rPr lang="en-US" sz="2400" b="1" dirty="0" smtClean="0"/>
              <a:t>am, is, are, was, were </a:t>
            </a:r>
            <a:r>
              <a:rPr lang="ar-SA" sz="2400" b="1" dirty="0" smtClean="0"/>
              <a:t>بالإضافة إلى </a:t>
            </a:r>
            <a:r>
              <a:rPr lang="en-US" sz="2400" b="1" dirty="0" smtClean="0"/>
              <a:t>be, been, being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ar-SA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14290"/>
            <a:ext cx="8933688" cy="6357982"/>
          </a:xfrm>
        </p:spPr>
        <p:txBody>
          <a:bodyPr>
            <a:normAutofit/>
          </a:bodyPr>
          <a:lstStyle/>
          <a:p>
            <a:r>
              <a:rPr lang="ar-SA" b="1" dirty="0" smtClean="0"/>
              <a:t>ماضي </a:t>
            </a:r>
            <a:r>
              <a:rPr lang="en-US" b="1" dirty="0" smtClean="0"/>
              <a:t>past</a:t>
            </a:r>
            <a:endParaRPr lang="ar-SA" b="1" dirty="0" smtClean="0"/>
          </a:p>
          <a:p>
            <a:r>
              <a:rPr lang="ar-SA" b="1" dirty="0" smtClean="0"/>
              <a:t>مضارع </a:t>
            </a:r>
            <a:r>
              <a:rPr lang="en-US" b="1" dirty="0" smtClean="0"/>
              <a:t>present </a:t>
            </a:r>
            <a:endParaRPr lang="ar-SA" b="1" dirty="0" smtClean="0"/>
          </a:p>
          <a:p>
            <a:r>
              <a:rPr lang="ar-SA" b="1" dirty="0" smtClean="0"/>
              <a:t>الفاعل </a:t>
            </a:r>
            <a:r>
              <a:rPr lang="en-US" b="1" dirty="0" smtClean="0"/>
              <a:t>subject I am was We/You/They/ are were </a:t>
            </a:r>
            <a:r>
              <a:rPr lang="en-US" b="1" dirty="0" err="1" smtClean="0"/>
              <a:t>He/She</a:t>
            </a:r>
            <a:r>
              <a:rPr lang="en-US" b="1" dirty="0" smtClean="0"/>
              <a:t>/It is was </a:t>
            </a:r>
            <a:br>
              <a:rPr lang="en-US" b="1" dirty="0" smtClean="0"/>
            </a:br>
            <a:r>
              <a:rPr lang="en-US" b="1" dirty="0" smtClean="0"/>
              <a:t>' </a:t>
            </a:r>
            <a:r>
              <a:rPr lang="ar-SA" b="1" dirty="0" smtClean="0"/>
              <a:t>تستخدم أفعال </a:t>
            </a:r>
            <a:r>
              <a:rPr lang="ar-SA" b="1" dirty="0" smtClean="0"/>
              <a:t>الكينونة</a:t>
            </a:r>
          </a:p>
          <a:p>
            <a:r>
              <a:rPr lang="ar-SA" b="1" dirty="0" smtClean="0"/>
              <a:t>1.في </a:t>
            </a:r>
            <a:r>
              <a:rPr lang="ar-SA" b="1" dirty="0" smtClean="0"/>
              <a:t>الجمل الخبرية : - وذلك بوجود مبتدأ </a:t>
            </a:r>
            <a:r>
              <a:rPr lang="en-US" b="1" dirty="0" smtClean="0"/>
              <a:t>Subject </a:t>
            </a:r>
            <a:r>
              <a:rPr lang="ar-SA" b="1" dirty="0" smtClean="0"/>
              <a:t>وخبر</a:t>
            </a:r>
            <a:r>
              <a:rPr lang="en-US" b="1" dirty="0" smtClean="0"/>
              <a:t>predicate </a:t>
            </a:r>
            <a:r>
              <a:rPr lang="ar-SA" b="1" dirty="0" smtClean="0"/>
              <a:t>حيث لا يوجد فعل رئيسي في الجملة. فنضع أحد أفعال </a:t>
            </a:r>
            <a:r>
              <a:rPr lang="en-US" b="1" dirty="0" smtClean="0"/>
              <a:t>BE </a:t>
            </a:r>
            <a:r>
              <a:rPr lang="en-US" b="1" dirty="0" smtClean="0"/>
              <a:t>) </a:t>
            </a:r>
            <a:r>
              <a:rPr lang="ar-SA" b="1" dirty="0" smtClean="0"/>
              <a:t>المناسبة </a:t>
            </a:r>
            <a:r>
              <a:rPr lang="ar-SA" b="1" dirty="0" err="1" smtClean="0"/>
              <a:t>لانه</a:t>
            </a:r>
            <a:r>
              <a:rPr lang="ar-SA" b="1" dirty="0" smtClean="0"/>
              <a:t> لا يمكن عمل جملة في اللغة الإنجليزية دون وجود فعل. </a:t>
            </a:r>
            <a:r>
              <a:rPr lang="en-US" b="1" dirty="0" smtClean="0"/>
              <a:t>The house is beautiful. S V(be) P The house was beautiful. </a:t>
            </a:r>
            <a:r>
              <a:rPr lang="ar-SA" b="1" dirty="0" smtClean="0"/>
              <a:t>كان البيت جميلا</a:t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285728"/>
            <a:ext cx="8647968" cy="6357982"/>
          </a:xfrm>
        </p:spPr>
        <p:txBody>
          <a:bodyPr>
            <a:normAutofit fontScale="92500"/>
          </a:bodyPr>
          <a:lstStyle/>
          <a:p>
            <a:r>
              <a:rPr lang="en-US" sz="2400" b="1" dirty="0" smtClean="0"/>
              <a:t>Can)</a:t>
            </a:r>
            <a:r>
              <a:rPr lang="ar-SA" sz="2800" b="1" dirty="0" smtClean="0"/>
              <a:t>) تستخدم </a:t>
            </a:r>
            <a:r>
              <a:rPr lang="ar-SA" sz="2800" b="1" dirty="0" smtClean="0"/>
              <a:t>للتعبير عن المقدرة </a:t>
            </a:r>
            <a:r>
              <a:rPr lang="ar-SA" sz="2800" b="1" dirty="0" err="1" smtClean="0"/>
              <a:t>او</a:t>
            </a:r>
            <a:r>
              <a:rPr lang="ar-SA" sz="2800" b="1" dirty="0" smtClean="0"/>
              <a:t> </a:t>
            </a:r>
            <a:r>
              <a:rPr lang="ar-SA" sz="2800" b="1" dirty="0" smtClean="0"/>
              <a:t>الاستطاعة</a:t>
            </a:r>
            <a:endParaRPr lang="en-US" sz="2800" b="1" dirty="0" smtClean="0"/>
          </a:p>
          <a:p>
            <a:r>
              <a:rPr lang="en-US" sz="2800" b="1" dirty="0" smtClean="0"/>
              <a:t>May)</a:t>
            </a:r>
            <a:r>
              <a:rPr lang="ar-SA" sz="2800" b="1" dirty="0" smtClean="0"/>
              <a:t>)تستخدم </a:t>
            </a:r>
            <a:r>
              <a:rPr lang="ar-SA" sz="2800" b="1" dirty="0" smtClean="0"/>
              <a:t>للتعبير عن </a:t>
            </a:r>
            <a:r>
              <a:rPr lang="ar-SA" sz="2800" b="1" dirty="0" err="1" smtClean="0"/>
              <a:t>اعطاء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الاذن</a:t>
            </a:r>
            <a:endParaRPr lang="ar-SA" sz="2800" b="1" dirty="0" smtClean="0"/>
          </a:p>
          <a:p>
            <a:r>
              <a:rPr lang="en-US" sz="2800" b="1" dirty="0" smtClean="0"/>
              <a:t>Can)</a:t>
            </a:r>
            <a:r>
              <a:rPr lang="ar-SA" sz="2800" b="1" dirty="0" smtClean="0"/>
              <a:t>)تستخدم </a:t>
            </a:r>
            <a:r>
              <a:rPr lang="ar-SA" sz="2800" b="1" dirty="0" smtClean="0"/>
              <a:t>للتعبير عن الاحتمالية التخيلية </a:t>
            </a:r>
            <a:r>
              <a:rPr lang="ar-SA" sz="2800" b="1" dirty="0" smtClean="0"/>
              <a:t>يعني </a:t>
            </a:r>
            <a:r>
              <a:rPr lang="ar-SA" sz="2800" b="1" dirty="0" smtClean="0"/>
              <a:t>من الممكن </a:t>
            </a:r>
            <a:r>
              <a:rPr lang="ar-SA" sz="2800" b="1" dirty="0" err="1" smtClean="0"/>
              <a:t>او</a:t>
            </a:r>
            <a:r>
              <a:rPr lang="ar-SA" sz="2800" b="1" dirty="0" smtClean="0"/>
              <a:t> </a:t>
            </a:r>
            <a:r>
              <a:rPr lang="ar-SA" sz="2800" b="1" dirty="0" smtClean="0"/>
              <a:t>ربما</a:t>
            </a:r>
            <a:endParaRPr lang="en-US" sz="2800" b="1" dirty="0" smtClean="0"/>
          </a:p>
          <a:p>
            <a:r>
              <a:rPr lang="en-US" sz="2800" b="1" dirty="0" smtClean="0"/>
              <a:t>May)</a:t>
            </a:r>
            <a:r>
              <a:rPr lang="ar-SA" sz="2800" b="1" dirty="0" smtClean="0"/>
              <a:t>)تستخدم </a:t>
            </a:r>
            <a:r>
              <a:rPr lang="ar-SA" sz="2800" b="1" dirty="0" smtClean="0"/>
              <a:t>للتعبير عن الاحتمالية </a:t>
            </a:r>
            <a:r>
              <a:rPr lang="ar-SA" sz="2800" b="1" dirty="0" err="1" smtClean="0"/>
              <a:t>الواقعيه</a:t>
            </a:r>
            <a:r>
              <a:rPr lang="ar-SA" sz="2800" b="1" dirty="0" smtClean="0"/>
              <a:t> السهل وقوعها</a:t>
            </a:r>
            <a:r>
              <a:rPr lang="ar-SA" sz="2800" b="1" dirty="0" smtClean="0"/>
              <a:t/>
            </a:r>
            <a:br>
              <a:rPr lang="ar-SA" sz="2800" b="1" dirty="0" smtClean="0"/>
            </a:br>
            <a:r>
              <a:rPr lang="en-US" sz="2800" b="1" dirty="0" smtClean="0"/>
              <a:t>The road can be blocked ~~&gt; </a:t>
            </a:r>
            <a:r>
              <a:rPr lang="ar-SA" sz="2800" b="1" dirty="0" smtClean="0"/>
              <a:t>احتمالها مش كبير</a:t>
            </a:r>
            <a:br>
              <a:rPr lang="ar-SA" sz="2800" b="1" dirty="0" smtClean="0"/>
            </a:br>
            <a:r>
              <a:rPr lang="en-US" sz="2800" b="1" dirty="0" smtClean="0"/>
              <a:t>The </a:t>
            </a:r>
            <a:r>
              <a:rPr lang="en-US" sz="2800" b="1" dirty="0" smtClean="0"/>
              <a:t>road </a:t>
            </a:r>
            <a:r>
              <a:rPr lang="en-US" sz="2800" b="1" dirty="0" smtClean="0"/>
              <a:t>may be blocked ~~&gt; </a:t>
            </a:r>
            <a:r>
              <a:rPr lang="ar-SA" sz="2800" b="1" dirty="0" smtClean="0"/>
              <a:t>احتمالها </a:t>
            </a:r>
            <a:r>
              <a:rPr lang="ar-SA" sz="2800" b="1" dirty="0" smtClean="0"/>
              <a:t>كبير</a:t>
            </a:r>
          </a:p>
          <a:p>
            <a:r>
              <a:rPr lang="en-US" sz="2800" b="1" dirty="0" smtClean="0"/>
              <a:t>(Can) </a:t>
            </a:r>
            <a:r>
              <a:rPr lang="ar-SA" sz="2800" b="1" dirty="0" smtClean="0"/>
              <a:t>تستخدم في المواقف غير الرسمية</a:t>
            </a:r>
            <a:br>
              <a:rPr lang="ar-SA" sz="2800" b="1" dirty="0" smtClean="0"/>
            </a:br>
            <a:r>
              <a:rPr lang="en-US" sz="2800" b="1" dirty="0" smtClean="0"/>
              <a:t>may)</a:t>
            </a:r>
            <a:r>
              <a:rPr lang="ar-SA" sz="2800" b="1" dirty="0" smtClean="0"/>
              <a:t>)لكن </a:t>
            </a:r>
            <a:r>
              <a:rPr lang="ar-SA" sz="2800" b="1" dirty="0" smtClean="0"/>
              <a:t>في المواقف الرسمية يفضل استخدام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    </a:t>
            </a:r>
            <a:r>
              <a:rPr lang="ar-SA" sz="2800" b="1" dirty="0" smtClean="0"/>
              <a:t>غير رسمي </a:t>
            </a:r>
            <a:r>
              <a:rPr lang="en-US" sz="2800" b="1" dirty="0" smtClean="0"/>
              <a:t>Can </a:t>
            </a:r>
            <a:r>
              <a:rPr lang="en-US" sz="2800" b="1" dirty="0" smtClean="0"/>
              <a:t>I sit next to you? ~~~&lt; Informal</a:t>
            </a:r>
            <a:br>
              <a:rPr lang="en-US" sz="2800" b="1" dirty="0" smtClean="0"/>
            </a:br>
            <a:r>
              <a:rPr lang="ar-SA" sz="2800" b="1" dirty="0" smtClean="0"/>
              <a:t>رسمي  </a:t>
            </a:r>
            <a:r>
              <a:rPr lang="en-US" sz="2800" b="1" dirty="0" smtClean="0"/>
              <a:t>May </a:t>
            </a:r>
            <a:r>
              <a:rPr lang="en-US" sz="2800" b="1" dirty="0" smtClean="0"/>
              <a:t>I sit next to you? ~~~&lt; Formal</a:t>
            </a:r>
            <a:br>
              <a:rPr lang="en-US" sz="2800" b="1" dirty="0" smtClean="0"/>
            </a:br>
            <a:r>
              <a:rPr lang="ar-SA" sz="2800" b="1" dirty="0" smtClean="0"/>
              <a:t>(</a:t>
            </a:r>
            <a:r>
              <a:rPr lang="en-US" sz="2800" b="1" dirty="0" smtClean="0"/>
              <a:t>could</a:t>
            </a:r>
            <a:r>
              <a:rPr lang="ar-SA" sz="2800" b="1" dirty="0" smtClean="0"/>
              <a:t>)تستخدم </a:t>
            </a:r>
            <a:r>
              <a:rPr lang="ar-SA" sz="2800" b="1" dirty="0" smtClean="0"/>
              <a:t>للتعبير عن الاستطاعة في الزمن الماضي </a:t>
            </a:r>
            <a:endParaRPr lang="en-US" sz="2800" b="1" dirty="0" smtClean="0"/>
          </a:p>
          <a:p>
            <a:r>
              <a:rPr lang="ar-SA" sz="2800" b="1" dirty="0" smtClean="0"/>
              <a:t>(</a:t>
            </a:r>
            <a:r>
              <a:rPr lang="en-US" sz="2800" b="1" dirty="0" smtClean="0"/>
              <a:t>could</a:t>
            </a:r>
            <a:r>
              <a:rPr lang="ar-SA" b="1" dirty="0" smtClean="0"/>
              <a:t>)تستخدم</a:t>
            </a:r>
            <a:r>
              <a:rPr lang="ar-SA" sz="2800" b="1" dirty="0" smtClean="0"/>
              <a:t> </a:t>
            </a:r>
            <a:r>
              <a:rPr lang="ar-SA" sz="2800" b="1" dirty="0" smtClean="0"/>
              <a:t>للتعبير عن </a:t>
            </a:r>
            <a:r>
              <a:rPr lang="ar-SA" sz="2800" b="1" dirty="0" err="1" smtClean="0"/>
              <a:t>اعطاء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الاذن</a:t>
            </a:r>
            <a:r>
              <a:rPr lang="ar-SA" sz="2800" b="1" dirty="0" smtClean="0"/>
              <a:t> في الزمن </a:t>
            </a:r>
            <a:r>
              <a:rPr lang="ar-SA" sz="2800" b="1" dirty="0" smtClean="0"/>
              <a:t>المضارع والمستقبل (</a:t>
            </a:r>
            <a:r>
              <a:rPr lang="en-US" sz="2800" b="1" dirty="0" smtClean="0"/>
              <a:t>(could </a:t>
            </a:r>
            <a:r>
              <a:rPr lang="ar-SA" sz="2800" b="1" dirty="0" smtClean="0"/>
              <a:t>تستخدم </a:t>
            </a:r>
            <a:r>
              <a:rPr lang="ar-SA" sz="4000" b="1" dirty="0" smtClean="0"/>
              <a:t>للتعبير</a:t>
            </a:r>
            <a:r>
              <a:rPr lang="ar-SA" sz="2800" b="1" dirty="0" smtClean="0"/>
              <a:t> عن الاحتمالية التخيلية أو </a:t>
            </a:r>
            <a:r>
              <a:rPr lang="ar-SA" sz="2800" b="1" dirty="0" smtClean="0"/>
              <a:t>الحقيق</a:t>
            </a:r>
            <a:r>
              <a:rPr lang="ar-SA" sz="2400" b="1" dirty="0" smtClean="0"/>
              <a:t>ية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500042"/>
            <a:ext cx="8576530" cy="574835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Wish)</a:t>
            </a:r>
            <a:r>
              <a:rPr lang="ar-SA" b="1" dirty="0" smtClean="0"/>
              <a:t>)تستخدم </a:t>
            </a:r>
            <a:r>
              <a:rPr lang="ar-SA" b="1" dirty="0" err="1" smtClean="0"/>
              <a:t>بشل</a:t>
            </a:r>
            <a:r>
              <a:rPr lang="ar-SA" b="1" dirty="0" smtClean="0"/>
              <a:t> نادر جدا للتعبير عن </a:t>
            </a:r>
            <a:r>
              <a:rPr lang="ar-SA" b="1" dirty="0" err="1" smtClean="0"/>
              <a:t>امنية</a:t>
            </a:r>
            <a:r>
              <a:rPr lang="ar-SA" b="1" dirty="0" smtClean="0"/>
              <a:t> أو رغبة</a:t>
            </a:r>
          </a:p>
          <a:p>
            <a:r>
              <a:rPr lang="en-US" b="1" dirty="0" smtClean="0"/>
              <a:t>(Might)</a:t>
            </a:r>
            <a:r>
              <a:rPr lang="ar-SA" b="1" dirty="0" smtClean="0"/>
              <a:t>تستخدم </a:t>
            </a:r>
            <a:r>
              <a:rPr lang="ar-SA" b="1" dirty="0" err="1" smtClean="0"/>
              <a:t>لاعطاء</a:t>
            </a:r>
            <a:r>
              <a:rPr lang="ar-SA" b="1" dirty="0" smtClean="0"/>
              <a:t> </a:t>
            </a:r>
            <a:r>
              <a:rPr lang="ar-SA" b="1" dirty="0" err="1" smtClean="0"/>
              <a:t>الاذن</a:t>
            </a:r>
            <a:r>
              <a:rPr lang="ar-SA" b="1" dirty="0" smtClean="0"/>
              <a:t> ولكن هذا الاستخدام نادر جدا</a:t>
            </a:r>
            <a:br>
              <a:rPr lang="ar-SA" b="1" dirty="0" smtClean="0"/>
            </a:br>
            <a:r>
              <a:rPr lang="ar-SA" b="1" dirty="0" smtClean="0"/>
              <a:t> </a:t>
            </a:r>
            <a:r>
              <a:rPr lang="ar-SA" b="1" dirty="0" smtClean="0"/>
              <a:t>(</a:t>
            </a:r>
            <a:r>
              <a:rPr lang="en-US" b="1" dirty="0" smtClean="0"/>
              <a:t>Might</a:t>
            </a:r>
            <a:r>
              <a:rPr lang="ar-SA" b="1" dirty="0" smtClean="0"/>
              <a:t>)تستخدم </a:t>
            </a:r>
            <a:r>
              <a:rPr lang="ar-SA" b="1" dirty="0" smtClean="0"/>
              <a:t>للتعبير عن الاحتمالية بصورتها التخيلية </a:t>
            </a:r>
            <a:r>
              <a:rPr lang="ar-SA" b="1" dirty="0" err="1" smtClean="0"/>
              <a:t>او</a:t>
            </a:r>
            <a:r>
              <a:rPr lang="ar-SA" b="1" dirty="0" smtClean="0"/>
              <a:t> الحقيقية</a:t>
            </a:r>
          </a:p>
          <a:p>
            <a:r>
              <a:rPr lang="en-US" b="1" dirty="0" smtClean="0"/>
              <a:t>Shall)</a:t>
            </a:r>
            <a:r>
              <a:rPr lang="ar-SA" b="1" dirty="0" smtClean="0"/>
              <a:t>)تستخدم </a:t>
            </a:r>
            <a:r>
              <a:rPr lang="ar-SA" b="1" dirty="0" smtClean="0"/>
              <a:t>للتعبير عن </a:t>
            </a:r>
            <a:r>
              <a:rPr lang="ar-SA" b="1" dirty="0" err="1" smtClean="0"/>
              <a:t>الاستعدا</a:t>
            </a:r>
            <a:r>
              <a:rPr lang="ar-SA" b="1" dirty="0" smtClean="0"/>
              <a:t> </a:t>
            </a:r>
            <a:r>
              <a:rPr lang="ar-SA" b="1" dirty="0" err="1" smtClean="0"/>
              <a:t>او</a:t>
            </a:r>
            <a:r>
              <a:rPr lang="ar-SA" b="1" dirty="0" smtClean="0"/>
              <a:t> الرغبة</a:t>
            </a:r>
            <a:endParaRPr lang="ar-SA" dirty="0" smtClean="0"/>
          </a:p>
          <a:p>
            <a:r>
              <a:rPr lang="ar-SA" b="1" dirty="0" smtClean="0"/>
              <a:t>بشكل حصري مع الضمائر </a:t>
            </a:r>
            <a:br>
              <a:rPr lang="ar-SA" b="1" dirty="0" smtClean="0"/>
            </a:br>
            <a:r>
              <a:rPr lang="en-US" b="1" dirty="0" smtClean="0"/>
              <a:t>You + He + She + It + They</a:t>
            </a:r>
            <a:br>
              <a:rPr lang="en-US" b="1" dirty="0" smtClean="0"/>
            </a:br>
            <a:r>
              <a:rPr lang="ar-SA" b="1" dirty="0" smtClean="0"/>
              <a:t>ولا تستخدم أبدا مع الضمائر </a:t>
            </a:r>
            <a:r>
              <a:rPr lang="en-US" b="1" dirty="0" smtClean="0"/>
              <a:t>I + We </a:t>
            </a:r>
            <a:r>
              <a:rPr lang="ar-SA" b="1" dirty="0" smtClean="0"/>
              <a:t>للتعبير عن </a:t>
            </a:r>
            <a:r>
              <a:rPr lang="ar-SA" b="1" dirty="0" smtClean="0"/>
              <a:t>الرغبة</a:t>
            </a:r>
          </a:p>
          <a:p>
            <a:r>
              <a:rPr lang="en-US" b="1" dirty="0" smtClean="0"/>
              <a:t>Shall)</a:t>
            </a:r>
            <a:r>
              <a:rPr lang="ar-SA" b="1" dirty="0" smtClean="0"/>
              <a:t>)تستخدم </a:t>
            </a:r>
            <a:r>
              <a:rPr lang="ar-SA" b="1" dirty="0" smtClean="0"/>
              <a:t>للتعبير عن العزم وتستخدم </a:t>
            </a:r>
            <a:r>
              <a:rPr lang="ar-SA" b="1" dirty="0" err="1" smtClean="0"/>
              <a:t>حصريا</a:t>
            </a:r>
            <a:r>
              <a:rPr lang="ar-SA" b="1" dirty="0" smtClean="0"/>
              <a:t> مع الضمائر </a:t>
            </a:r>
            <a:r>
              <a:rPr lang="en-US" b="1" dirty="0" smtClean="0"/>
              <a:t>I + We</a:t>
            </a:r>
            <a:br>
              <a:rPr lang="en-US" b="1" dirty="0" smtClean="0"/>
            </a:br>
            <a:r>
              <a:rPr lang="ar-SA" b="1" dirty="0" smtClean="0"/>
              <a:t>ولا تستخدم أبدا للتعبير عن العزم مع الضمائر </a:t>
            </a:r>
            <a:r>
              <a:rPr lang="en-US" b="1" dirty="0" smtClean="0"/>
              <a:t>You + He + She + It + They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4704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III. Exercise ( verbs to be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1692" y="836712"/>
            <a:ext cx="8468780" cy="5760640"/>
          </a:xfrm>
        </p:spPr>
        <p:txBody>
          <a:bodyPr>
            <a:normAutofit lnSpcReduction="10000"/>
          </a:bodyPr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She</a:t>
            </a:r>
            <a:r>
              <a:rPr lang="en-US" sz="2000" b="1" dirty="0" err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___is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___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at home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be             b. was             c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is                 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d. been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will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___be____here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after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are           b. were             c. been             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d. be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was___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Riyadh two weeks ago.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a. was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b. am                c. be                         d. were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___aren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’t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______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ready to start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were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aren’t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c. weren’t            d. isn’t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___was_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Hiba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at university yesterday?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b. Are                    c. Were         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Will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Rashed_be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at university tomorrow?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a. be     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b. is                   c. was                   d. been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332656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4. Verbs to Have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0" y="692696"/>
            <a:ext cx="8932984" cy="6165304"/>
          </a:xfrm>
        </p:spPr>
        <p:txBody>
          <a:bodyPr>
            <a:normAutofit/>
          </a:bodyPr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There are THREE forms of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A. Have=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comes after ( I , You, They, We or after plural nouns) 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B. Has =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comes after ( He, she , it or after singular nouns )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C. Had=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Past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comes after all kinds of nouns plural or singular</a:t>
            </a:r>
          </a:p>
          <a:p>
            <a:pPr algn="ctr" rtl="1" eaLnBrk="1" hangingPunct="1"/>
            <a:r>
              <a:rPr lang="ar-SA" sz="1200" b="1" dirty="0" smtClean="0">
                <a:latin typeface="Arial" pitchFamily="34" charset="0"/>
                <a:cs typeface="Arial" pitchFamily="34" charset="0"/>
              </a:rPr>
              <a:t>******************************************************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algn="ctr" rtl="1" eaLnBrk="1" hangingPunct="1"/>
            <a:r>
              <a:rPr lang="en-US" b="1" dirty="0" smtClean="0">
                <a:cs typeface="Arial" pitchFamily="34" charset="0"/>
              </a:rPr>
              <a:t>) </a:t>
            </a:r>
            <a:r>
              <a:rPr lang="ar-SA" b="1" dirty="0" smtClean="0">
                <a:cs typeface="Arial" pitchFamily="34" charset="0"/>
              </a:rPr>
              <a:t>مضارع</a:t>
            </a:r>
            <a:r>
              <a:rPr lang="ar-SA" b="1" dirty="0" smtClean="0">
                <a:cs typeface="Arial" pitchFamily="34" charset="0"/>
              </a:rPr>
              <a:t>)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نستخدم معها ضمير </a:t>
            </a:r>
            <a:r>
              <a:rPr lang="ar-SA" b="1" dirty="0" err="1" smtClean="0">
                <a:cs typeface="Arial" pitchFamily="34" charset="0"/>
              </a:rPr>
              <a:t>الملكيه</a:t>
            </a:r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I-you-they-we </a:t>
            </a:r>
            <a:r>
              <a:rPr lang="ar-SA" b="1" dirty="0" smtClean="0">
                <a:cs typeface="Arial" pitchFamily="34" charset="0"/>
              </a:rPr>
              <a:t>للجمع فقط 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Have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buNone/>
            </a:pPr>
            <a:r>
              <a:rPr lang="ar-SA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(مضارع) </a:t>
            </a:r>
            <a:r>
              <a:rPr lang="ar-SA" b="1" dirty="0" smtClean="0">
                <a:cs typeface="Arial" pitchFamily="34" charset="0"/>
              </a:rPr>
              <a:t>ستخدم معها فقط ضمير </a:t>
            </a:r>
            <a:r>
              <a:rPr lang="ar-SA" b="1" dirty="0" err="1" smtClean="0">
                <a:cs typeface="Arial" pitchFamily="34" charset="0"/>
              </a:rPr>
              <a:t>الملكيه</a:t>
            </a:r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she-he-it 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Has                              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للمفرد فقط</a:t>
            </a:r>
          </a:p>
          <a:p>
            <a:pPr>
              <a:buNone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(ماضي)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نستخدم ضمير الملكية </a:t>
            </a:r>
            <a:r>
              <a:rPr lang="en-US" b="1" dirty="0" smtClean="0">
                <a:cs typeface="Arial" pitchFamily="34" charset="0"/>
              </a:rPr>
              <a:t>Has)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) للمفرد والجمع </a:t>
            </a:r>
          </a:p>
          <a:p>
            <a:pPr algn="ctr">
              <a:buNone/>
            </a:pPr>
            <a:r>
              <a:rPr lang="en-US" b="1" dirty="0" smtClean="0">
                <a:cs typeface="Arial" pitchFamily="34" charset="0"/>
              </a:rPr>
              <a:t>I-she-he-it-we-they-you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571480"/>
            <a:ext cx="8647968" cy="607223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Exercise: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1. We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___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____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lecture in English yesterday. ( has, have , had, having )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2. My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friend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____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____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new car nowadays. ( has, having, had, have)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3. The students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__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___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studied English for a month.( has, have, had, having)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4. He has a car.  He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doesn’t have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car.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 he </a:t>
            </a:r>
            <a:r>
              <a:rPr lang="ar-SA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have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car?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5. He has got a car. He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hasn’t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got a car. Has he got a car? </a:t>
            </a:r>
          </a:p>
          <a:p>
            <a:pPr algn="l"/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Note: 1. ( has, have, had) can be used as main verbs like 1 &amp; 2 &amp; 4 in the    </a:t>
            </a:r>
          </a:p>
          <a:p>
            <a:pPr algn="l"/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exercise or as helping verbs as 3 &amp; 5.</a:t>
            </a:r>
            <a:endParaRPr lang="ar-SA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29816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Exercise ( verbs have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0" y="980728"/>
            <a:ext cx="8892480" cy="5877272"/>
          </a:xfrm>
        </p:spPr>
        <p:txBody>
          <a:bodyPr>
            <a:normAutofit lnSpcReduction="10000"/>
          </a:bodyPr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She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__has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____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new car nowadays.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had                      b. have     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c. has              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d. hasn’t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have_______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been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here for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have     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c. hasn’t                  d. aren’t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had__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English lecture yesterday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a. had             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b. have                c. has                      d. haven’t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Hind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_____doesn’t have____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dictionary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hasn’t           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doesn’t have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c. haven’t               d. didn’t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Ahmed and Abdullah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have_____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mathematics test now?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have     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c. doesn’t have      d. had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____has___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she been here before 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Have                     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Has           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c. Is                         d. Was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1354" y="304800"/>
            <a:ext cx="8229600" cy="459904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5.Vocabulary  Previewing 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1692" y="1447800"/>
            <a:ext cx="8581292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520" y="908723"/>
          <a:ext cx="8640960" cy="59492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39731"/>
                <a:gridCol w="2324432"/>
                <a:gridCol w="1076797"/>
              </a:tblGrid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r>
                        <a:rPr lang="ar-SA" sz="2000" b="1" dirty="0" smtClean="0"/>
                        <a:t>\شرح </a:t>
                      </a:r>
                      <a:r>
                        <a:rPr lang="ar-SA" sz="2000" b="1" dirty="0" err="1" smtClean="0"/>
                        <a:t>الكلمه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r>
                        <a:rPr lang="ar-SA" sz="2000" b="1" dirty="0" smtClean="0"/>
                        <a:t>\</a:t>
                      </a:r>
                      <a:r>
                        <a:rPr lang="ar-SA" sz="2000" b="1" dirty="0" err="1" smtClean="0"/>
                        <a:t>الكلمه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Write the same thing</a:t>
                      </a:r>
                      <a:r>
                        <a:rPr lang="ar-SA" sz="2000" b="1" dirty="0" smtClean="0"/>
                        <a:t>\كتابة نفس </a:t>
                      </a:r>
                      <a:r>
                        <a:rPr lang="ar-SA" sz="2000" b="1" dirty="0" err="1" smtClean="0"/>
                        <a:t>الشي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\Copy</a:t>
                      </a:r>
                      <a:r>
                        <a:rPr lang="ar-SA" sz="2000" b="1" dirty="0" smtClean="0"/>
                        <a:t>نسخ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Very, very good/ fantastic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Wonderful</a:t>
                      </a:r>
                      <a:r>
                        <a:rPr lang="ar-SA" sz="2000" b="1" dirty="0" smtClean="0"/>
                        <a:t>\رائع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83946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Number of people in one squire</a:t>
                      </a:r>
                      <a:r>
                        <a:rPr lang="en-US" sz="2000" b="1" baseline="0" dirty="0" smtClean="0"/>
                        <a:t> mile</a:t>
                      </a:r>
                      <a:endParaRPr lang="ar-SA" sz="2000" b="1" baseline="0" dirty="0" smtClean="0"/>
                    </a:p>
                    <a:p>
                      <a:pPr rtl="1"/>
                      <a:r>
                        <a:rPr lang="ar-SA" sz="2000" b="1" baseline="0" dirty="0" smtClean="0"/>
                        <a:t>مجموعه من الناس يعيشون في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Population</a:t>
                      </a:r>
                      <a:r>
                        <a:rPr lang="ar-SA" sz="2000" b="1" dirty="0" smtClean="0"/>
                        <a:t>\السكان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839469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Having lots </a:t>
                      </a:r>
                      <a:r>
                        <a:rPr lang="en-US" sz="2000" b="1" dirty="0" smtClean="0"/>
                        <a:t>of people in one place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Crowded</a:t>
                      </a:r>
                      <a:r>
                        <a:rPr lang="ar-SA" sz="2000" b="1" dirty="0" smtClean="0"/>
                        <a:t>\مزدحم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Fearful </a:t>
                      </a:r>
                      <a:r>
                        <a:rPr lang="en-US" sz="2000" b="1" dirty="0" err="1" smtClean="0"/>
                        <a:t>creaturel</a:t>
                      </a:r>
                      <a:r>
                        <a:rPr lang="ar-SA" sz="2000" b="1" dirty="0" smtClean="0"/>
                        <a:t>مخلوق غريب مرعب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Monster </a:t>
                      </a:r>
                      <a:r>
                        <a:rPr lang="ar-SA" sz="2000" b="1" dirty="0" smtClean="0"/>
                        <a:t>وحش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</a:t>
                      </a:r>
                      <a:r>
                        <a:rPr lang="en-US" sz="2000" b="1" baseline="0" dirty="0" smtClean="0"/>
                        <a:t> bad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Terrible</a:t>
                      </a:r>
                      <a:r>
                        <a:rPr lang="ar-SA" sz="2000" b="1" dirty="0" smtClean="0"/>
                        <a:t>\سيئ</a:t>
                      </a:r>
                      <a:r>
                        <a:rPr lang="ar-SA" sz="2000" b="1" baseline="0" dirty="0" smtClean="0"/>
                        <a:t> جداً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frightened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Afraid</a:t>
                      </a:r>
                      <a:r>
                        <a:rPr lang="ar-SA" sz="2000" b="1" dirty="0" smtClean="0"/>
                        <a:t>\خائف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 centre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مركز لتسوق \</a:t>
                      </a:r>
                      <a:r>
                        <a:rPr lang="en-US" sz="2000" b="1" dirty="0" smtClean="0"/>
                        <a:t>Mall 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big or large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Huge </a:t>
                      </a:r>
                      <a:r>
                        <a:rPr lang="ar-SA" sz="2000" b="1" dirty="0" smtClean="0"/>
                        <a:t> \كبير جداً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  <a:tr h="474482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Leave / give up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Quit</a:t>
                      </a:r>
                      <a:r>
                        <a:rPr lang="ar-SA" sz="2000" b="1" dirty="0" smtClean="0"/>
                        <a:t>\ </a:t>
                      </a:r>
                      <a:r>
                        <a:rPr lang="ar-SA" sz="2000" b="1" dirty="0" smtClean="0"/>
                        <a:t>استقال</a:t>
                      </a:r>
                      <a:r>
                        <a:rPr lang="en-US" sz="2000" b="1" dirty="0" smtClean="0"/>
                        <a:t>-</a:t>
                      </a:r>
                      <a:r>
                        <a:rPr lang="ar-SA" sz="2000" b="1" dirty="0" smtClean="0"/>
                        <a:t>استسلم</a:t>
                      </a:r>
                      <a:endParaRPr lang="ar-SA" sz="2000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 marL="84406" marR="84406"/>
                </a:tc>
              </a:tr>
            </a:tbl>
          </a:graphicData>
        </a:graphic>
      </p:graphicFrame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858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51692" y="764704"/>
            <a:ext cx="8581292" cy="5407497"/>
          </a:xfrm>
        </p:spPr>
        <p:txBody>
          <a:bodyPr>
            <a:normAutofit/>
          </a:bodyPr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You can go to the new </a:t>
            </a:r>
            <a:r>
              <a:rPr lang="en-US" sz="2000" b="1" dirty="0" smtClean="0">
                <a:cs typeface="Arial" pitchFamily="34" charset="0"/>
              </a:rPr>
              <a:t>_____mall______ </a:t>
            </a:r>
            <a:r>
              <a:rPr lang="en-US" sz="2000" b="1" dirty="0" smtClean="0">
                <a:cs typeface="Arial" pitchFamily="34" charset="0"/>
              </a:rPr>
              <a:t>and buy whatever you need.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hospital                                                B. school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   C. mall                                                       </a:t>
            </a:r>
            <a:r>
              <a:rPr lang="en-US" sz="2000" b="1" dirty="0" smtClean="0">
                <a:cs typeface="Arial" pitchFamily="34" charset="0"/>
              </a:rPr>
              <a:t>D. cinema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Doctors always advice smokers to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give up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smoking. The underlined word </a:t>
            </a:r>
            <a:r>
              <a:rPr lang="en-US" sz="2000" b="1" u="sng" dirty="0" smtClean="0">
                <a:cs typeface="Arial" pitchFamily="34" charset="0"/>
              </a:rPr>
              <a:t>give up</a:t>
            </a:r>
            <a:r>
              <a:rPr lang="en-US" sz="2000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has the same meaning as: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A. quit                                                        </a:t>
            </a:r>
            <a:r>
              <a:rPr lang="en-US" sz="2000" b="1" dirty="0" smtClean="0">
                <a:cs typeface="Arial" pitchFamily="34" charset="0"/>
              </a:rPr>
              <a:t>B.  Start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help                                                        D. study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The children were afraid when they saw the </a:t>
            </a:r>
            <a:r>
              <a:rPr lang="en-US" sz="2000" b="1" dirty="0" smtClean="0">
                <a:cs typeface="Arial" pitchFamily="34" charset="0"/>
              </a:rPr>
              <a:t>____</a:t>
            </a:r>
            <a:r>
              <a:rPr lang="en-US" sz="2000" b="1" dirty="0" err="1" smtClean="0">
                <a:cs typeface="Arial" pitchFamily="34" charset="0"/>
              </a:rPr>
              <a:t>monster____</a:t>
            </a:r>
            <a:r>
              <a:rPr lang="en-US" sz="2000" b="1" dirty="0" err="1" smtClean="0">
                <a:cs typeface="Arial" pitchFamily="34" charset="0"/>
              </a:rPr>
              <a:t>in</a:t>
            </a:r>
            <a:r>
              <a:rPr lang="en-US" sz="2000" b="1" dirty="0" smtClean="0">
                <a:cs typeface="Arial" pitchFamily="34" charset="0"/>
              </a:rPr>
              <a:t> the Luna park.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food                                                        C. monster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games                                                     D. juice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341784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phrase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write the same thing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cut                                                          B. paste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C. copy                                                       </a:t>
            </a:r>
            <a:r>
              <a:rPr lang="en-US" sz="2000" b="1" dirty="0" smtClean="0">
                <a:cs typeface="Arial" pitchFamily="34" charset="0"/>
              </a:rPr>
              <a:t>D. delete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trip to the sea was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very, very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good</a:t>
            </a:r>
            <a:r>
              <a:rPr lang="en-US" sz="2000" b="1" dirty="0" smtClean="0">
                <a:cs typeface="Arial" pitchFamily="34" charset="0"/>
              </a:rPr>
              <a:t>. “ very, very good” means:-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A. wonderful                                             </a:t>
            </a:r>
            <a:r>
              <a:rPr lang="en-US" sz="2000" b="1" dirty="0" smtClean="0">
                <a:cs typeface="Arial" pitchFamily="34" charset="0"/>
              </a:rPr>
              <a:t>B.  dangerous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terrible                                                   D. easy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The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men, women and children </a:t>
            </a:r>
            <a:r>
              <a:rPr lang="en-US" sz="2000" b="1" dirty="0" smtClean="0">
                <a:cs typeface="Arial" pitchFamily="34" charset="0"/>
              </a:rPr>
              <a:t>in Saudi Arabia are kind and generous. The 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underlined phrase can be replaced by: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visitors                                                  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C. people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soldiers                                                   D. vehicles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381</TotalTime>
  <Words>2177</Words>
  <Application>Microsoft Office PowerPoint</Application>
  <PresentationFormat>عرض على الشاشة (3:4)‏</PresentationFormat>
  <Paragraphs>406</Paragraphs>
  <Slides>25</Slides>
  <Notes>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انقلاب</vt:lpstr>
      <vt:lpstr>ترجمة المحاضرة الثالثة </vt:lpstr>
      <vt:lpstr>الشريحة 2</vt:lpstr>
      <vt:lpstr>Elements of the Lecture </vt:lpstr>
      <vt:lpstr>القرائه \ٌReading</vt:lpstr>
      <vt:lpstr>اجب على الأسئلة التالية من القطعة</vt:lpstr>
      <vt:lpstr>1. Articles- Indefinite </vt:lpstr>
      <vt:lpstr>التمرين الأولI. Exercise ( an &amp; a ) </vt:lpstr>
      <vt:lpstr>2. Word &amp; Pronoun Reference  الضمائر الشخصية A. Personal Pronouns</vt:lpstr>
      <vt:lpstr>شرح مبسط للضمائر</vt:lpstr>
      <vt:lpstr>2. Word &amp; Pronoun Reference الضمائر البرهانيه B. Demonstrative Pronouns</vt:lpstr>
      <vt:lpstr> II. Exercise</vt:lpstr>
      <vt:lpstr>  II. Exercise</vt:lpstr>
      <vt:lpstr>II. Exercise</vt:lpstr>
      <vt:lpstr> 3. Verbs to Beالأفعال المساعده </vt:lpstr>
      <vt:lpstr>الشريحة 15</vt:lpstr>
      <vt:lpstr>الشريحة 16</vt:lpstr>
      <vt:lpstr>الشريحة 17</vt:lpstr>
      <vt:lpstr>الشريحة 18</vt:lpstr>
      <vt:lpstr>III. Exercise ( verbs to be )</vt:lpstr>
      <vt:lpstr>4. Verbs to Have</vt:lpstr>
      <vt:lpstr>الشريحة 21</vt:lpstr>
      <vt:lpstr>IV. Exercise ( verbs have )</vt:lpstr>
      <vt:lpstr>5.Vocabulary  Previewing  </vt:lpstr>
      <vt:lpstr>Exercise</vt:lpstr>
      <vt:lpstr>Exercise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ترجمة المحاضرة الثالثة</dc:title>
  <dc:creator>Owner</dc:creator>
  <cp:lastModifiedBy>DELL</cp:lastModifiedBy>
  <cp:revision>40</cp:revision>
  <dcterms:created xsi:type="dcterms:W3CDTF">2010-10-31T18:00:56Z</dcterms:created>
  <dcterms:modified xsi:type="dcterms:W3CDTF">2010-11-02T22:32:45Z</dcterms:modified>
</cp:coreProperties>
</file>