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301" r:id="rId3"/>
    <p:sldId id="326" r:id="rId4"/>
    <p:sldId id="322" r:id="rId5"/>
    <p:sldId id="323" r:id="rId6"/>
    <p:sldId id="324" r:id="rId7"/>
    <p:sldId id="325" r:id="rId8"/>
    <p:sldId id="303" r:id="rId9"/>
    <p:sldId id="304" r:id="rId10"/>
    <p:sldId id="305" r:id="rId11"/>
    <p:sldId id="306" r:id="rId12"/>
    <p:sldId id="307" r:id="rId13"/>
    <p:sldId id="308" r:id="rId14"/>
    <p:sldId id="309" r:id="rId15"/>
    <p:sldId id="310" r:id="rId16"/>
    <p:sldId id="311" r:id="rId17"/>
    <p:sldId id="313" r:id="rId18"/>
    <p:sldId id="314" r:id="rId19"/>
    <p:sldId id="315" r:id="rId20"/>
    <p:sldId id="316" r:id="rId21"/>
    <p:sldId id="319" r:id="rId22"/>
    <p:sldId id="317" r:id="rId23"/>
    <p:sldId id="320" r:id="rId24"/>
    <p:sldId id="321" r:id="rId25"/>
    <p:sldId id="299" r:id="rId2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9968"/>
    <a:srgbClr val="3B84AF"/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664" autoAdjust="0"/>
  </p:normalViewPr>
  <p:slideViewPr>
    <p:cSldViewPr>
      <p:cViewPr>
        <p:scale>
          <a:sx n="66" d="100"/>
          <a:sy n="66" d="100"/>
        </p:scale>
        <p:origin x="-480" y="-19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>
    <p:wedge/>
  </p:transition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8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1.wav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2.png"/><Relationship Id="rId4" Type="http://schemas.openxmlformats.org/officeDocument/2006/relationships/oleObject" Target="../embeddings/oleObject4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PROGRAM%20FILES\COMMON%20FILES\MICROSOFT%20SHARED\ARTGALRY\Downloaded%20Clips\j0074231.mid" TargetMode="External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228600" y="2819400"/>
            <a:ext cx="5638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600" b="1" dirty="0" smtClean="0"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General English Language</a:t>
            </a:r>
          </a:p>
          <a:p>
            <a:pPr algn="l">
              <a:lnSpc>
                <a:spcPct val="80000"/>
              </a:lnSpc>
            </a:pPr>
            <a:endParaRPr lang="en-US" sz="1600" b="1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endParaRPr lang="en-US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 rtl="0">
              <a:lnSpc>
                <a:spcPct val="80000"/>
              </a:lnSpc>
            </a:pPr>
            <a:endParaRPr lang="en-US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 smtClean="0">
                <a:latin typeface="Calibri" pitchFamily="34" charset="0"/>
                <a:cs typeface="Times New Roman" pitchFamily="18" charset="0"/>
              </a:rPr>
              <a:t>Instructor: </a:t>
            </a:r>
            <a:r>
              <a:rPr lang="en-US" sz="2800" b="1" spc="-150" dirty="0" err="1" smtClean="0">
                <a:latin typeface="Calibri" pitchFamily="34" charset="0"/>
                <a:cs typeface="Times New Roman" pitchFamily="18" charset="0"/>
              </a:rPr>
              <a:t>Ammar</a:t>
            </a:r>
            <a:r>
              <a:rPr lang="en-US" sz="2800" b="1" spc="-150" dirty="0" smtClean="0">
                <a:latin typeface="Calibri" pitchFamily="34" charset="0"/>
                <a:cs typeface="Times New Roman" pitchFamily="18" charset="0"/>
              </a:rPr>
              <a:t> Sultan Al-</a:t>
            </a:r>
            <a:r>
              <a:rPr lang="en-US" sz="2800" b="1" spc="-150" dirty="0" err="1" smtClean="0">
                <a:latin typeface="Calibri" pitchFamily="34" charset="0"/>
                <a:cs typeface="Times New Roman" pitchFamily="18" charset="0"/>
              </a:rPr>
              <a:t>Maani</a:t>
            </a:r>
            <a:endParaRPr lang="en-US" sz="2800" b="1" spc="-150" dirty="0">
              <a:latin typeface="Calibri" pitchFamily="34" charset="0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410200" y="4648200"/>
            <a:ext cx="4495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</a:t>
            </a:r>
            <a:r>
              <a:rPr lang="en-US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Learning</a:t>
            </a: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Deanship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 Distance Education </a:t>
            </a:r>
            <a:endParaRPr lang="en-US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latin typeface="Calibri" pitchFamily="34" charset="0"/>
              </a:rPr>
              <a:t>	</a:t>
            </a:r>
            <a:endParaRPr lang="en-US" sz="2400" dirty="0">
              <a:latin typeface="Calibri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1066800" y="3505200"/>
            <a:ext cx="7429500" cy="1752600"/>
          </a:xfrm>
        </p:spPr>
        <p:txBody>
          <a:bodyPr/>
          <a:lstStyle/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2514600" y="2595670"/>
            <a:ext cx="47244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>
              <a:lnSpc>
                <a:spcPct val="80000"/>
              </a:lnSpc>
            </a:pPr>
            <a:r>
              <a:rPr lang="en-US" sz="5400" b="1" baseline="300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10</a:t>
            </a:r>
            <a:r>
              <a:rPr lang="en-US" sz="5400" b="1" baseline="300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th</a:t>
            </a:r>
            <a:r>
              <a:rPr lang="en-US" sz="54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Class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Elements of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Tx/>
              <a:buChar char="-"/>
            </a:pPr>
            <a:r>
              <a:rPr lang="en-US" dirty="0" smtClean="0"/>
              <a:t>Vocabulary </a:t>
            </a:r>
          </a:p>
          <a:p>
            <a:pPr algn="l">
              <a:buFontTx/>
              <a:buChar char="-"/>
            </a:pPr>
            <a:r>
              <a:rPr lang="en-US" dirty="0" smtClean="0"/>
              <a:t>Parts </a:t>
            </a:r>
            <a:r>
              <a:rPr lang="en-US" smtClean="0"/>
              <a:t>of Speech </a:t>
            </a:r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FF0000"/>
                </a:solidFill>
              </a:rPr>
              <a:t> Vocabulary Previewing </a:t>
            </a:r>
            <a:r>
              <a:rPr lang="en-US" sz="1600" dirty="0" smtClean="0">
                <a:solidFill>
                  <a:schemeClr val="tx1"/>
                </a:solidFill>
                <a:latin typeface="Arial Black" pitchFamily="34" charset="0"/>
              </a:rPr>
              <a:t>( pages 147/ 50/ 152 /160) ) 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0" y="1524000"/>
          <a:ext cx="8458201" cy="4358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344511"/>
                <a:gridCol w="2282789"/>
                <a:gridCol w="830901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meanings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New words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Very beautiful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Attractive      ( 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 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Special food for sick or for</a:t>
                      </a:r>
                      <a:r>
                        <a:rPr lang="en-US" sz="2000" b="1" baseline="0" dirty="0" smtClean="0"/>
                        <a:t> slimming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Diet                  ( N 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Not cooked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Raw                (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 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thin in an attractive way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Slim                 ( 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 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Win or get something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Gain                 ( V)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Meet or unite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join                 ( V 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Fat – the opposite of slim or thin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Overweight   ( 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during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While              ( conj)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Do / succeed/ have a job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Work               ( V)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a small or light meal between main meals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Snack               ( N)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FF0000"/>
                </a:solidFill>
              </a:rPr>
              <a:t>Vocabulary Previewing </a:t>
            </a:r>
            <a:r>
              <a:rPr lang="en-US" sz="1600" dirty="0" smtClean="0">
                <a:solidFill>
                  <a:schemeClr val="tx1"/>
                </a:solidFill>
                <a:latin typeface="Arial Black" pitchFamily="34" charset="0"/>
              </a:rPr>
              <a:t>( pages 147/ 50/ 152 /160) ) 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88732" y="1524000"/>
          <a:ext cx="8350469" cy="31699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344511"/>
                <a:gridCol w="2282789"/>
                <a:gridCol w="723169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meanings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New words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Heat with</a:t>
                      </a:r>
                      <a:r>
                        <a:rPr lang="en-US" sz="2000" b="1" baseline="0" dirty="0" smtClean="0"/>
                        <a:t> fire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Bake                 ( V)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Heat in water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Boil                       ( V)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Heat in oil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Fry                        ( V)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Old, smelly and bad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Disgusting        ( 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Very pleasant taste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Delicious          ( 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Apart from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Except            ( Conj)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FF0000"/>
                </a:solidFill>
                <a:cs typeface="Arial" pitchFamily="34" charset="0"/>
              </a:rPr>
              <a:t>Previewing Vocabulary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493837"/>
            <a:ext cx="8915400" cy="4678363"/>
          </a:xfrm>
        </p:spPr>
        <p:txBody>
          <a:bodyPr/>
          <a:lstStyle/>
          <a:p>
            <a:pPr algn="l" rtl="1" eaLnBrk="1" hangingPunct="1"/>
            <a:r>
              <a:rPr lang="ar-SA" sz="18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1. </a:t>
            </a:r>
            <a:r>
              <a:rPr lang="en-US" sz="2000" b="1" dirty="0" smtClean="0">
                <a:cs typeface="Arial" pitchFamily="34" charset="0"/>
              </a:rPr>
              <a:t>The word” _____________” is closest in meaning to the phrase “ not cooked”.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boiled                                                                              B. raw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fried                                                                                 D. ugly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2. Some people lose weight fast, but they usually _____________ it back again.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A. gain                                                                                  B. eat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help                                                                                  D. give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3. The word “ ___________” is closest in meaning to the phrase “ very beautiful”.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interesting                                                                      B. attractive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difficult                                                                            D. thin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4. She looks very ______________ because of the diet she follows.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slim                                                                                    B. ugly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C. dangerous                                                                         tall </a:t>
            </a:r>
            <a:r>
              <a:rPr lang="en-US" sz="2000" b="1" dirty="0" smtClean="0">
                <a:cs typeface="Arial" pitchFamily="34" charset="0"/>
              </a:rPr>
              <a:t>  </a:t>
            </a:r>
            <a:endParaRPr lang="en-US" sz="36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FF0000"/>
                </a:solidFill>
                <a:cs typeface="Arial" pitchFamily="34" charset="0"/>
              </a:rPr>
              <a:t>Previewing Vocabulary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71601"/>
            <a:ext cx="8915400" cy="4800600"/>
          </a:xfrm>
        </p:spPr>
        <p:txBody>
          <a:bodyPr/>
          <a:lstStyle/>
          <a:p>
            <a:pPr algn="l" rtl="1" eaLnBrk="1" hangingPunct="1"/>
            <a:r>
              <a:rPr lang="ar-SA" sz="18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5</a:t>
            </a:r>
            <a:r>
              <a:rPr lang="en-US" sz="1800" b="1" dirty="0" smtClean="0">
                <a:cs typeface="Arial" pitchFamily="34" charset="0"/>
              </a:rPr>
              <a:t>. </a:t>
            </a:r>
            <a:r>
              <a:rPr lang="en-US" sz="2000" b="1" dirty="0" smtClean="0">
                <a:cs typeface="Arial" pitchFamily="34" charset="0"/>
              </a:rPr>
              <a:t>I remembered the meanings of all words ____________the word” except”.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expect                                                                                 B. accept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except                                                                                 D. receipt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6. My friend suffers from being _____________. He is now too fat.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A. thin                                                                                     B. overweight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light                                                                                     D. happy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7.  “ _________” is closest in meaning to the phrase “ old, smelly and very bad”.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interesting                                                                         B. attractive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C. disgusting                                                                           D. delicious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8. Dieting often doesn’t 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work</a:t>
            </a:r>
            <a:r>
              <a:rPr lang="en-US" sz="2000" b="1" dirty="0" smtClean="0">
                <a:cs typeface="Arial" pitchFamily="34" charset="0"/>
              </a:rPr>
              <a:t>. People usually gain back the weight.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The word “Work” means:___________________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have a job                                                                           B. succeed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C. fail                                                                                         D. be active and try </a:t>
            </a:r>
            <a:r>
              <a:rPr lang="en-US" sz="2000" b="1" dirty="0" smtClean="0">
                <a:cs typeface="Arial" pitchFamily="34" charset="0"/>
              </a:rPr>
              <a:t>  </a:t>
            </a:r>
            <a:endParaRPr lang="en-US" sz="36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990600" y="1524000"/>
            <a:ext cx="58610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81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English Grammar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379663" y="3373438"/>
            <a:ext cx="594995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81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en-US" sz="6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Parts of Speech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5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5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143000" y="0"/>
            <a:ext cx="7772400" cy="1143000"/>
          </a:xfrm>
          <a:prstGeom prst="rect">
            <a:avLst/>
          </a:prstGeom>
          <a:solidFill>
            <a:schemeClr val="bg1"/>
          </a:solidFill>
          <a:ln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flatTx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 smtClean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Eight Parts of Speech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447800" y="1790700"/>
            <a:ext cx="2057400" cy="1219200"/>
          </a:xfrm>
          <a:prstGeom prst="rect">
            <a:avLst/>
          </a:prstGeom>
          <a:solidFill>
            <a:srgbClr val="003399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3399"/>
            </a:extrusionClr>
          </a:sp3d>
        </p:spPr>
        <p:txBody>
          <a:bodyPr wrap="none" anchor="ctr">
            <a:flatTx/>
          </a:bodyPr>
          <a:lstStyle/>
          <a:p>
            <a:r>
              <a:rPr lang="en-US" altLang="en-US" sz="2400"/>
              <a:t>Nouns</a:t>
            </a:r>
          </a:p>
        </p:txBody>
      </p:sp>
      <p:grpSp>
        <p:nvGrpSpPr>
          <p:cNvPr id="6" name="Group 27"/>
          <p:cNvGrpSpPr>
            <a:grpSpLocks/>
          </p:cNvGrpSpPr>
          <p:nvPr/>
        </p:nvGrpSpPr>
        <p:grpSpPr bwMode="auto">
          <a:xfrm>
            <a:off x="6172200" y="2171700"/>
            <a:ext cx="2743200" cy="1600200"/>
            <a:chOff x="3936" y="1632"/>
            <a:chExt cx="2112" cy="1008"/>
          </a:xfrm>
        </p:grpSpPr>
        <p:sp>
          <p:nvSpPr>
            <p:cNvPr id="7" name="AutoShape 15"/>
            <p:cNvSpPr>
              <a:spLocks noChangeArrowheads="1"/>
            </p:cNvSpPr>
            <p:nvPr/>
          </p:nvSpPr>
          <p:spPr bwMode="auto">
            <a:xfrm>
              <a:off x="3936" y="1632"/>
              <a:ext cx="2112" cy="1008"/>
            </a:xfrm>
            <a:prstGeom prst="wedgeEllipseCallout">
              <a:avLst>
                <a:gd name="adj1" fmla="val -133190"/>
                <a:gd name="adj2" fmla="val 1389"/>
              </a:avLst>
            </a:prstGeom>
            <a:solidFill>
              <a:srgbClr val="000099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0099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 altLang="en-US" sz="2400"/>
            </a:p>
          </p:txBody>
        </p:sp>
        <p:sp>
          <p:nvSpPr>
            <p:cNvPr id="8" name="Text Box 16"/>
            <p:cNvSpPr txBox="1">
              <a:spLocks noChangeArrowheads="1"/>
            </p:cNvSpPr>
            <p:nvPr/>
          </p:nvSpPr>
          <p:spPr bwMode="auto">
            <a:xfrm rot="954945">
              <a:off x="4032" y="1968"/>
              <a:ext cx="14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400">
                  <a:latin typeface="Tabitha" pitchFamily="2" charset="0"/>
                </a:rPr>
                <a:t>Pronouns</a:t>
              </a:r>
            </a:p>
          </p:txBody>
        </p:sp>
      </p:grpSp>
      <p:sp>
        <p:nvSpPr>
          <p:cNvPr id="9" name="AutoShape 17"/>
          <p:cNvSpPr>
            <a:spLocks noChangeArrowheads="1"/>
          </p:cNvSpPr>
          <p:nvPr/>
        </p:nvSpPr>
        <p:spPr bwMode="auto">
          <a:xfrm>
            <a:off x="1143000" y="3467100"/>
            <a:ext cx="2362200" cy="2286000"/>
          </a:xfrm>
          <a:prstGeom prst="sun">
            <a:avLst>
              <a:gd name="adj" fmla="val 25000"/>
            </a:avLst>
          </a:prstGeom>
          <a:solidFill>
            <a:srgbClr val="FF33CC"/>
          </a:solidFill>
          <a:ln w="9525">
            <a:miter lim="800000"/>
            <a:headEnd/>
            <a:tailEnd/>
          </a:ln>
          <a:scene3d>
            <a:camera prst="legacyPerspectiveFront">
              <a:rot lat="20099998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rgbClr val="FF33CC"/>
            </a:extrusionClr>
          </a:sp3d>
        </p:spPr>
        <p:txBody>
          <a:bodyPr wrap="none" anchor="ctr">
            <a:flatTx/>
          </a:bodyPr>
          <a:lstStyle/>
          <a:p>
            <a:r>
              <a:rPr lang="en-US" altLang="en-US" sz="2400">
                <a:solidFill>
                  <a:schemeClr val="bg2"/>
                </a:solidFill>
                <a:latin typeface="Theatre Antoine" pitchFamily="34" charset="0"/>
              </a:rPr>
              <a:t>Adjectives</a:t>
            </a:r>
            <a:endParaRPr lang="en-US" altLang="en-US" sz="2400">
              <a:latin typeface="Theatre Antoine" pitchFamily="34" charset="0"/>
            </a:endParaRPr>
          </a:p>
        </p:txBody>
      </p:sp>
      <p:sp>
        <p:nvSpPr>
          <p:cNvPr id="10" name="AutoShape 19"/>
          <p:cNvSpPr>
            <a:spLocks noChangeArrowheads="1"/>
          </p:cNvSpPr>
          <p:nvPr/>
        </p:nvSpPr>
        <p:spPr bwMode="auto">
          <a:xfrm rot="8958068">
            <a:off x="3346450" y="3576638"/>
            <a:ext cx="2079625" cy="1816100"/>
          </a:xfrm>
          <a:prstGeom prst="cloudCallout">
            <a:avLst>
              <a:gd name="adj1" fmla="val -79431"/>
              <a:gd name="adj2" fmla="val 61106"/>
            </a:avLst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rot="10800000" wrap="none" anchor="ctr"/>
          <a:lstStyle/>
          <a:p>
            <a:pPr>
              <a:defRPr/>
            </a:pPr>
            <a:r>
              <a:rPr lang="en-US" altLang="en-US" sz="2400">
                <a:solidFill>
                  <a:schemeClr val="hlink"/>
                </a:solidFill>
                <a:latin typeface="Albertus Extra Bold" pitchFamily="34" charset="0"/>
              </a:rPr>
              <a:t>Adverbs</a:t>
            </a:r>
          </a:p>
        </p:txBody>
      </p:sp>
      <p:sp>
        <p:nvSpPr>
          <p:cNvPr id="11" name="AutoShape 23"/>
          <p:cNvSpPr>
            <a:spLocks noChangeArrowheads="1"/>
          </p:cNvSpPr>
          <p:nvPr/>
        </p:nvSpPr>
        <p:spPr bwMode="auto">
          <a:xfrm>
            <a:off x="1901825" y="5448300"/>
            <a:ext cx="5727700" cy="762000"/>
          </a:xfrm>
          <a:prstGeom prst="ellipseRibbon">
            <a:avLst>
              <a:gd name="adj1" fmla="val 25000"/>
              <a:gd name="adj2" fmla="val 50000"/>
              <a:gd name="adj3" fmla="val 12500"/>
            </a:avLst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en-US" sz="2400">
                <a:latin typeface="Amazone BT" pitchFamily="66" charset="0"/>
              </a:rPr>
              <a:t>Conjunctions</a:t>
            </a:r>
          </a:p>
        </p:txBody>
      </p:sp>
      <p:grpSp>
        <p:nvGrpSpPr>
          <p:cNvPr id="12" name="Group 31"/>
          <p:cNvGrpSpPr>
            <a:grpSpLocks/>
          </p:cNvGrpSpPr>
          <p:nvPr/>
        </p:nvGrpSpPr>
        <p:grpSpPr bwMode="auto">
          <a:xfrm rot="1452014">
            <a:off x="5724525" y="3925888"/>
            <a:ext cx="2784475" cy="1752600"/>
            <a:chOff x="3936" y="2688"/>
            <a:chExt cx="1824" cy="1104"/>
          </a:xfrm>
        </p:grpSpPr>
        <p:sp>
          <p:nvSpPr>
            <p:cNvPr id="13" name="AutoShape 21"/>
            <p:cNvSpPr>
              <a:spLocks noChangeArrowheads="1"/>
            </p:cNvSpPr>
            <p:nvPr/>
          </p:nvSpPr>
          <p:spPr bwMode="auto">
            <a:xfrm>
              <a:off x="3936" y="2688"/>
              <a:ext cx="1824" cy="1104"/>
            </a:xfrm>
            <a:prstGeom prst="rightArrow">
              <a:avLst>
                <a:gd name="adj1" fmla="val 50000"/>
                <a:gd name="adj2" fmla="val 41304"/>
              </a:avLst>
            </a:prstGeom>
            <a:solidFill>
              <a:srgbClr val="33CC33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33CC33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14" name="Text Box 22"/>
            <p:cNvSpPr txBox="1">
              <a:spLocks noChangeArrowheads="1"/>
            </p:cNvSpPr>
            <p:nvPr/>
          </p:nvSpPr>
          <p:spPr bwMode="auto">
            <a:xfrm>
              <a:off x="4272" y="3071"/>
              <a:ext cx="119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en-US" sz="2400">
                  <a:solidFill>
                    <a:srgbClr val="2F0303"/>
                  </a:solidFill>
                </a:rPr>
                <a:t>Prepositions</a:t>
              </a:r>
            </a:p>
          </p:txBody>
        </p:sp>
      </p:grpSp>
      <p:grpSp>
        <p:nvGrpSpPr>
          <p:cNvPr id="15" name="Group 28"/>
          <p:cNvGrpSpPr>
            <a:grpSpLocks/>
          </p:cNvGrpSpPr>
          <p:nvPr/>
        </p:nvGrpSpPr>
        <p:grpSpPr bwMode="auto">
          <a:xfrm>
            <a:off x="2971800" y="1562100"/>
            <a:ext cx="3200400" cy="1905000"/>
            <a:chOff x="2208" y="1248"/>
            <a:chExt cx="1488" cy="1104"/>
          </a:xfrm>
        </p:grpSpPr>
        <p:sp>
          <p:nvSpPr>
            <p:cNvPr id="16" name="AutoShape 25"/>
            <p:cNvSpPr>
              <a:spLocks noChangeArrowheads="1"/>
            </p:cNvSpPr>
            <p:nvPr/>
          </p:nvSpPr>
          <p:spPr bwMode="auto">
            <a:xfrm>
              <a:off x="2208" y="1248"/>
              <a:ext cx="1488" cy="1104"/>
            </a:xfrm>
            <a:prstGeom prst="irregularSeal2">
              <a:avLst/>
            </a:prstGeom>
            <a:solidFill>
              <a:srgbClr val="FF0000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8" rev="0"/>
              </a:camera>
              <a:lightRig rig="legacyFlat4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FF0000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17" name="Text Box 26"/>
            <p:cNvSpPr txBox="1">
              <a:spLocks noChangeArrowheads="1"/>
            </p:cNvSpPr>
            <p:nvPr/>
          </p:nvSpPr>
          <p:spPr bwMode="auto">
            <a:xfrm rot="-1352498">
              <a:off x="2540" y="1578"/>
              <a:ext cx="72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en-US" sz="2400">
                  <a:latin typeface="Teletype" pitchFamily="2" charset="0"/>
                </a:rPr>
                <a:t>Verbs</a:t>
              </a:r>
            </a:p>
          </p:txBody>
        </p:sp>
      </p:grpSp>
      <p:sp>
        <p:nvSpPr>
          <p:cNvPr id="18" name="Oval 35"/>
          <p:cNvSpPr>
            <a:spLocks noChangeArrowheads="1"/>
          </p:cNvSpPr>
          <p:nvPr/>
        </p:nvSpPr>
        <p:spPr bwMode="auto">
          <a:xfrm>
            <a:off x="914400" y="2705100"/>
            <a:ext cx="1804988" cy="1220788"/>
          </a:xfrm>
          <a:prstGeom prst="ellipse">
            <a:avLst/>
          </a:prstGeom>
          <a:solidFill>
            <a:srgbClr val="FF9900"/>
          </a:solidFill>
          <a:ln w="9525">
            <a:noFill/>
            <a:round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wrap="none" anchor="ctr"/>
          <a:lstStyle/>
          <a:p>
            <a:r>
              <a:rPr lang="en-US" altLang="en-US" sz="2800"/>
              <a:t>Interjections</a:t>
            </a:r>
          </a:p>
        </p:txBody>
      </p:sp>
      <p:graphicFrame>
        <p:nvGraphicFramePr>
          <p:cNvPr id="19" name="Rectangle 37"/>
          <p:cNvGraphicFramePr>
            <a:graphicFrameLocks/>
          </p:cNvGraphicFramePr>
          <p:nvPr/>
        </p:nvGraphicFramePr>
        <p:xfrm>
          <a:off x="1447800" y="977900"/>
          <a:ext cx="6096000" cy="4064000"/>
        </p:xfrm>
        <a:graphic>
          <a:graphicData uri="http://schemas.openxmlformats.org/presentationml/2006/ole">
            <p:oleObj spid="_x0000_s22530" name="Clip" r:id="rId3" imgW="0" imgH="0" progId="">
              <p:embed/>
            </p:oleObj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3048000" y="23812"/>
            <a:ext cx="5938837" cy="1143000"/>
          </a:xfrm>
          <a:prstGeom prst="rect">
            <a:avLst/>
          </a:prstGeom>
          <a:solidFill>
            <a:schemeClr val="bg1"/>
          </a:solidFill>
          <a:ln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flatTx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  Word that names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366837" y="1879600"/>
            <a:ext cx="2157413" cy="557212"/>
          </a:xfrm>
          <a:prstGeom prst="rect">
            <a:avLst/>
          </a:prstGeom>
          <a:solidFill>
            <a:schemeClr val="bg1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  Person</a:t>
            </a:r>
            <a:endParaRPr kumimoji="0" lang="en-US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graphicFrame>
        <p:nvGraphicFramePr>
          <p:cNvPr id="4" name="Object 5"/>
          <p:cNvGraphicFramePr>
            <a:graphicFrameLocks noChangeAspect="1"/>
          </p:cNvGraphicFramePr>
          <p:nvPr/>
        </p:nvGraphicFramePr>
        <p:xfrm>
          <a:off x="3524250" y="2949575"/>
          <a:ext cx="3997325" cy="1074737"/>
        </p:xfrm>
        <a:graphic>
          <a:graphicData uri="http://schemas.openxmlformats.org/presentationml/2006/ole">
            <p:oleObj spid="_x0000_s23554" name="Clip" r:id="rId3" imgW="3261960" imgH="3468960" progId="">
              <p:embed/>
            </p:oleObj>
          </a:graphicData>
        </a:graphic>
      </p:graphicFrame>
      <p:graphicFrame>
        <p:nvGraphicFramePr>
          <p:cNvPr id="5" name="Object 6"/>
          <p:cNvGraphicFramePr>
            <a:graphicFrameLocks noChangeAspect="1"/>
          </p:cNvGraphicFramePr>
          <p:nvPr/>
        </p:nvGraphicFramePr>
        <p:xfrm>
          <a:off x="5481637" y="4024312"/>
          <a:ext cx="1668463" cy="1143000"/>
        </p:xfrm>
        <a:graphic>
          <a:graphicData uri="http://schemas.openxmlformats.org/presentationml/2006/ole">
            <p:oleObj spid="_x0000_s23555" name="Clip" r:id="rId4" imgW="1352160" imgH="934200" progId="">
              <p:embed/>
            </p:oleObj>
          </a:graphicData>
        </a:graphic>
      </p:graphicFrame>
      <p:pic>
        <p:nvPicPr>
          <p:cNvPr id="6" name="Picture 7" descr="AMIDE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68987" y="5232400"/>
            <a:ext cx="873125" cy="1077912"/>
          </a:xfrm>
          <a:prstGeom prst="rect">
            <a:avLst/>
          </a:prstGeom>
          <a:noFill/>
          <a:effectLst>
            <a:outerShdw dist="107763" dir="8100000" algn="ctr" rotWithShape="0">
              <a:srgbClr val="808080"/>
            </a:outerShdw>
          </a:effectLst>
        </p:spPr>
      </p:pic>
      <p:grpSp>
        <p:nvGrpSpPr>
          <p:cNvPr id="7" name="Group 51"/>
          <p:cNvGrpSpPr>
            <a:grpSpLocks/>
          </p:cNvGrpSpPr>
          <p:nvPr/>
        </p:nvGrpSpPr>
        <p:grpSpPr bwMode="auto">
          <a:xfrm>
            <a:off x="3881437" y="1662112"/>
            <a:ext cx="2743200" cy="992188"/>
            <a:chOff x="2448" y="1296"/>
            <a:chExt cx="1728" cy="625"/>
          </a:xfrm>
        </p:grpSpPr>
        <p:sp>
          <p:nvSpPr>
            <p:cNvPr id="8" name="Freeform 12"/>
            <p:cNvSpPr>
              <a:spLocks/>
            </p:cNvSpPr>
            <p:nvPr/>
          </p:nvSpPr>
          <p:spPr bwMode="auto">
            <a:xfrm>
              <a:off x="2630" y="1592"/>
              <a:ext cx="600" cy="155"/>
            </a:xfrm>
            <a:custGeom>
              <a:avLst/>
              <a:gdLst>
                <a:gd name="T0" fmla="*/ 304 w 6000"/>
                <a:gd name="T1" fmla="*/ 734 h 4181"/>
                <a:gd name="T2" fmla="*/ 913 w 6000"/>
                <a:gd name="T3" fmla="*/ 367 h 4181"/>
                <a:gd name="T4" fmla="*/ 1821 w 6000"/>
                <a:gd name="T5" fmla="*/ 0 h 4181"/>
                <a:gd name="T6" fmla="*/ 4027 w 6000"/>
                <a:gd name="T7" fmla="*/ 221 h 4181"/>
                <a:gd name="T8" fmla="*/ 5319 w 6000"/>
                <a:gd name="T9" fmla="*/ 734 h 4181"/>
                <a:gd name="T10" fmla="*/ 6000 w 6000"/>
                <a:gd name="T11" fmla="*/ 955 h 4181"/>
                <a:gd name="T12" fmla="*/ 4254 w 6000"/>
                <a:gd name="T13" fmla="*/ 1615 h 4181"/>
                <a:gd name="T14" fmla="*/ 4027 w 6000"/>
                <a:gd name="T15" fmla="*/ 3010 h 4181"/>
                <a:gd name="T16" fmla="*/ 3874 w 6000"/>
                <a:gd name="T17" fmla="*/ 3816 h 4181"/>
                <a:gd name="T18" fmla="*/ 2962 w 6000"/>
                <a:gd name="T19" fmla="*/ 4181 h 4181"/>
                <a:gd name="T20" fmla="*/ 1595 w 6000"/>
                <a:gd name="T21" fmla="*/ 4108 h 4181"/>
                <a:gd name="T22" fmla="*/ 837 w 6000"/>
                <a:gd name="T23" fmla="*/ 3890 h 4181"/>
                <a:gd name="T24" fmla="*/ 1138 w 6000"/>
                <a:gd name="T25" fmla="*/ 2862 h 4181"/>
                <a:gd name="T26" fmla="*/ 1520 w 6000"/>
                <a:gd name="T27" fmla="*/ 1100 h 4181"/>
                <a:gd name="T28" fmla="*/ 0 w 6000"/>
                <a:gd name="T29" fmla="*/ 1100 h 4181"/>
                <a:gd name="T30" fmla="*/ 304 w 6000"/>
                <a:gd name="T31" fmla="*/ 734 h 418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6000"/>
                <a:gd name="T49" fmla="*/ 0 h 4181"/>
                <a:gd name="T50" fmla="*/ 6000 w 6000"/>
                <a:gd name="T51" fmla="*/ 4181 h 418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6000" h="4181">
                  <a:moveTo>
                    <a:pt x="304" y="734"/>
                  </a:moveTo>
                  <a:lnTo>
                    <a:pt x="913" y="367"/>
                  </a:lnTo>
                  <a:lnTo>
                    <a:pt x="1821" y="0"/>
                  </a:lnTo>
                  <a:lnTo>
                    <a:pt x="4027" y="221"/>
                  </a:lnTo>
                  <a:lnTo>
                    <a:pt x="5319" y="734"/>
                  </a:lnTo>
                  <a:lnTo>
                    <a:pt x="6000" y="955"/>
                  </a:lnTo>
                  <a:lnTo>
                    <a:pt x="4254" y="1615"/>
                  </a:lnTo>
                  <a:lnTo>
                    <a:pt x="4027" y="3010"/>
                  </a:lnTo>
                  <a:lnTo>
                    <a:pt x="3874" y="3816"/>
                  </a:lnTo>
                  <a:lnTo>
                    <a:pt x="2962" y="4181"/>
                  </a:lnTo>
                  <a:lnTo>
                    <a:pt x="1595" y="4108"/>
                  </a:lnTo>
                  <a:lnTo>
                    <a:pt x="837" y="3890"/>
                  </a:lnTo>
                  <a:lnTo>
                    <a:pt x="1138" y="2862"/>
                  </a:lnTo>
                  <a:lnTo>
                    <a:pt x="1520" y="1100"/>
                  </a:lnTo>
                  <a:lnTo>
                    <a:pt x="0" y="1100"/>
                  </a:lnTo>
                  <a:lnTo>
                    <a:pt x="304" y="734"/>
                  </a:lnTo>
                  <a:close/>
                </a:path>
              </a:pathLst>
            </a:custGeom>
            <a:solidFill>
              <a:srgbClr val="F5EB8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13"/>
            <p:cNvSpPr>
              <a:spLocks/>
            </p:cNvSpPr>
            <p:nvPr/>
          </p:nvSpPr>
          <p:spPr bwMode="auto">
            <a:xfrm>
              <a:off x="3690" y="1397"/>
              <a:ext cx="38" cy="27"/>
            </a:xfrm>
            <a:custGeom>
              <a:avLst/>
              <a:gdLst>
                <a:gd name="T0" fmla="*/ 151 w 380"/>
                <a:gd name="T1" fmla="*/ 0 h 734"/>
                <a:gd name="T2" fmla="*/ 0 w 380"/>
                <a:gd name="T3" fmla="*/ 660 h 734"/>
                <a:gd name="T4" fmla="*/ 226 w 380"/>
                <a:gd name="T5" fmla="*/ 734 h 734"/>
                <a:gd name="T6" fmla="*/ 380 w 380"/>
                <a:gd name="T7" fmla="*/ 147 h 734"/>
                <a:gd name="T8" fmla="*/ 151 w 380"/>
                <a:gd name="T9" fmla="*/ 0 h 7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0"/>
                <a:gd name="T16" fmla="*/ 0 h 734"/>
                <a:gd name="T17" fmla="*/ 380 w 380"/>
                <a:gd name="T18" fmla="*/ 734 h 7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0" h="734">
                  <a:moveTo>
                    <a:pt x="151" y="0"/>
                  </a:moveTo>
                  <a:lnTo>
                    <a:pt x="0" y="660"/>
                  </a:lnTo>
                  <a:lnTo>
                    <a:pt x="226" y="734"/>
                  </a:lnTo>
                  <a:lnTo>
                    <a:pt x="380" y="147"/>
                  </a:lnTo>
                  <a:lnTo>
                    <a:pt x="15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4"/>
            <p:cNvSpPr>
              <a:spLocks/>
            </p:cNvSpPr>
            <p:nvPr/>
          </p:nvSpPr>
          <p:spPr bwMode="auto">
            <a:xfrm>
              <a:off x="3652" y="1636"/>
              <a:ext cx="45" cy="13"/>
            </a:xfrm>
            <a:custGeom>
              <a:avLst/>
              <a:gdLst>
                <a:gd name="T0" fmla="*/ 229 w 455"/>
                <a:gd name="T1" fmla="*/ 0 h 365"/>
                <a:gd name="T2" fmla="*/ 0 w 455"/>
                <a:gd name="T3" fmla="*/ 219 h 365"/>
                <a:gd name="T4" fmla="*/ 229 w 455"/>
                <a:gd name="T5" fmla="*/ 365 h 365"/>
                <a:gd name="T6" fmla="*/ 455 w 455"/>
                <a:gd name="T7" fmla="*/ 365 h 365"/>
                <a:gd name="T8" fmla="*/ 455 w 455"/>
                <a:gd name="T9" fmla="*/ 72 h 365"/>
                <a:gd name="T10" fmla="*/ 229 w 455"/>
                <a:gd name="T11" fmla="*/ 0 h 36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55"/>
                <a:gd name="T19" fmla="*/ 0 h 365"/>
                <a:gd name="T20" fmla="*/ 455 w 455"/>
                <a:gd name="T21" fmla="*/ 365 h 36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55" h="365">
                  <a:moveTo>
                    <a:pt x="229" y="0"/>
                  </a:moveTo>
                  <a:lnTo>
                    <a:pt x="0" y="219"/>
                  </a:lnTo>
                  <a:lnTo>
                    <a:pt x="229" y="365"/>
                  </a:lnTo>
                  <a:lnTo>
                    <a:pt x="455" y="365"/>
                  </a:lnTo>
                  <a:lnTo>
                    <a:pt x="455" y="72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auto">
            <a:xfrm>
              <a:off x="3644" y="1687"/>
              <a:ext cx="46" cy="14"/>
            </a:xfrm>
            <a:custGeom>
              <a:avLst/>
              <a:gdLst>
                <a:gd name="T0" fmla="*/ 229 w 458"/>
                <a:gd name="T1" fmla="*/ 0 h 367"/>
                <a:gd name="T2" fmla="*/ 0 w 458"/>
                <a:gd name="T3" fmla="*/ 75 h 367"/>
                <a:gd name="T4" fmla="*/ 76 w 458"/>
                <a:gd name="T5" fmla="*/ 367 h 367"/>
                <a:gd name="T6" fmla="*/ 305 w 458"/>
                <a:gd name="T7" fmla="*/ 367 h 367"/>
                <a:gd name="T8" fmla="*/ 458 w 458"/>
                <a:gd name="T9" fmla="*/ 145 h 367"/>
                <a:gd name="T10" fmla="*/ 305 w 458"/>
                <a:gd name="T11" fmla="*/ 0 h 367"/>
                <a:gd name="T12" fmla="*/ 229 w 458"/>
                <a:gd name="T13" fmla="*/ 0 h 36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58"/>
                <a:gd name="T22" fmla="*/ 0 h 367"/>
                <a:gd name="T23" fmla="*/ 458 w 458"/>
                <a:gd name="T24" fmla="*/ 367 h 36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58" h="367">
                  <a:moveTo>
                    <a:pt x="229" y="0"/>
                  </a:moveTo>
                  <a:lnTo>
                    <a:pt x="0" y="75"/>
                  </a:lnTo>
                  <a:lnTo>
                    <a:pt x="76" y="367"/>
                  </a:lnTo>
                  <a:lnTo>
                    <a:pt x="305" y="367"/>
                  </a:lnTo>
                  <a:lnTo>
                    <a:pt x="458" y="145"/>
                  </a:lnTo>
                  <a:lnTo>
                    <a:pt x="305" y="0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auto">
            <a:xfrm>
              <a:off x="2995" y="1625"/>
              <a:ext cx="38" cy="27"/>
            </a:xfrm>
            <a:custGeom>
              <a:avLst/>
              <a:gdLst>
                <a:gd name="T0" fmla="*/ 0 w 381"/>
                <a:gd name="T1" fmla="*/ 0 h 736"/>
                <a:gd name="T2" fmla="*/ 381 w 381"/>
                <a:gd name="T3" fmla="*/ 440 h 736"/>
                <a:gd name="T4" fmla="*/ 0 w 381"/>
                <a:gd name="T5" fmla="*/ 736 h 736"/>
                <a:gd name="T6" fmla="*/ 74 w 381"/>
                <a:gd name="T7" fmla="*/ 440 h 736"/>
                <a:gd name="T8" fmla="*/ 0 w 381"/>
                <a:gd name="T9" fmla="*/ 0 h 7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1"/>
                <a:gd name="T16" fmla="*/ 0 h 736"/>
                <a:gd name="T17" fmla="*/ 381 w 381"/>
                <a:gd name="T18" fmla="*/ 736 h 7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1" h="736">
                  <a:moveTo>
                    <a:pt x="0" y="0"/>
                  </a:moveTo>
                  <a:lnTo>
                    <a:pt x="381" y="440"/>
                  </a:lnTo>
                  <a:lnTo>
                    <a:pt x="0" y="736"/>
                  </a:lnTo>
                  <a:lnTo>
                    <a:pt x="74" y="4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auto">
            <a:xfrm>
              <a:off x="2835" y="1625"/>
              <a:ext cx="46" cy="32"/>
            </a:xfrm>
            <a:custGeom>
              <a:avLst/>
              <a:gdLst>
                <a:gd name="T0" fmla="*/ 78 w 457"/>
                <a:gd name="T1" fmla="*/ 0 h 883"/>
                <a:gd name="T2" fmla="*/ 457 w 457"/>
                <a:gd name="T3" fmla="*/ 588 h 883"/>
                <a:gd name="T4" fmla="*/ 0 w 457"/>
                <a:gd name="T5" fmla="*/ 883 h 883"/>
                <a:gd name="T6" fmla="*/ 154 w 457"/>
                <a:gd name="T7" fmla="*/ 515 h 883"/>
                <a:gd name="T8" fmla="*/ 78 w 457"/>
                <a:gd name="T9" fmla="*/ 0 h 88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7"/>
                <a:gd name="T16" fmla="*/ 0 h 883"/>
                <a:gd name="T17" fmla="*/ 457 w 457"/>
                <a:gd name="T18" fmla="*/ 883 h 88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7" h="883">
                  <a:moveTo>
                    <a:pt x="78" y="0"/>
                  </a:moveTo>
                  <a:lnTo>
                    <a:pt x="457" y="588"/>
                  </a:lnTo>
                  <a:lnTo>
                    <a:pt x="0" y="883"/>
                  </a:lnTo>
                  <a:lnTo>
                    <a:pt x="154" y="515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auto">
            <a:xfrm>
              <a:off x="2661" y="1361"/>
              <a:ext cx="509" cy="209"/>
            </a:xfrm>
            <a:custGeom>
              <a:avLst/>
              <a:gdLst>
                <a:gd name="T0" fmla="*/ 2809 w 5088"/>
                <a:gd name="T1" fmla="*/ 587 h 5651"/>
                <a:gd name="T2" fmla="*/ 3723 w 5088"/>
                <a:gd name="T3" fmla="*/ 2495 h 5651"/>
                <a:gd name="T4" fmla="*/ 4254 w 5088"/>
                <a:gd name="T5" fmla="*/ 2643 h 5651"/>
                <a:gd name="T6" fmla="*/ 3950 w 5088"/>
                <a:gd name="T7" fmla="*/ 2937 h 5651"/>
                <a:gd name="T8" fmla="*/ 3950 w 5088"/>
                <a:gd name="T9" fmla="*/ 3302 h 5651"/>
                <a:gd name="T10" fmla="*/ 2809 w 5088"/>
                <a:gd name="T11" fmla="*/ 3598 h 5651"/>
                <a:gd name="T12" fmla="*/ 3416 w 5088"/>
                <a:gd name="T13" fmla="*/ 4550 h 5651"/>
                <a:gd name="T14" fmla="*/ 3191 w 5088"/>
                <a:gd name="T15" fmla="*/ 5284 h 5651"/>
                <a:gd name="T16" fmla="*/ 4329 w 5088"/>
                <a:gd name="T17" fmla="*/ 5651 h 5651"/>
                <a:gd name="T18" fmla="*/ 4937 w 5088"/>
                <a:gd name="T19" fmla="*/ 5580 h 5651"/>
                <a:gd name="T20" fmla="*/ 5088 w 5088"/>
                <a:gd name="T21" fmla="*/ 5065 h 5651"/>
                <a:gd name="T22" fmla="*/ 4786 w 5088"/>
                <a:gd name="T23" fmla="*/ 4845 h 5651"/>
                <a:gd name="T24" fmla="*/ 4786 w 5088"/>
                <a:gd name="T25" fmla="*/ 5065 h 5651"/>
                <a:gd name="T26" fmla="*/ 4633 w 5088"/>
                <a:gd name="T27" fmla="*/ 5284 h 5651"/>
                <a:gd name="T28" fmla="*/ 3723 w 5088"/>
                <a:gd name="T29" fmla="*/ 4845 h 5651"/>
                <a:gd name="T30" fmla="*/ 3799 w 5088"/>
                <a:gd name="T31" fmla="*/ 4478 h 5651"/>
                <a:gd name="T32" fmla="*/ 3191 w 5088"/>
                <a:gd name="T33" fmla="*/ 3817 h 5651"/>
                <a:gd name="T34" fmla="*/ 4178 w 5088"/>
                <a:gd name="T35" fmla="*/ 3450 h 5651"/>
                <a:gd name="T36" fmla="*/ 4178 w 5088"/>
                <a:gd name="T37" fmla="*/ 3010 h 5651"/>
                <a:gd name="T38" fmla="*/ 4786 w 5088"/>
                <a:gd name="T39" fmla="*/ 2570 h 5651"/>
                <a:gd name="T40" fmla="*/ 3871 w 5088"/>
                <a:gd name="T41" fmla="*/ 2274 h 5651"/>
                <a:gd name="T42" fmla="*/ 2887 w 5088"/>
                <a:gd name="T43" fmla="*/ 0 h 5651"/>
                <a:gd name="T44" fmla="*/ 1517 w 5088"/>
                <a:gd name="T45" fmla="*/ 736 h 5651"/>
                <a:gd name="T46" fmla="*/ 683 w 5088"/>
                <a:gd name="T47" fmla="*/ 1764 h 5651"/>
                <a:gd name="T48" fmla="*/ 78 w 5088"/>
                <a:gd name="T49" fmla="*/ 3228 h 5651"/>
                <a:gd name="T50" fmla="*/ 0 w 5088"/>
                <a:gd name="T51" fmla="*/ 4478 h 5651"/>
                <a:gd name="T52" fmla="*/ 988 w 5088"/>
                <a:gd name="T53" fmla="*/ 4917 h 5651"/>
                <a:gd name="T54" fmla="*/ 2279 w 5088"/>
                <a:gd name="T55" fmla="*/ 5211 h 5651"/>
                <a:gd name="T56" fmla="*/ 2734 w 5088"/>
                <a:gd name="T57" fmla="*/ 4993 h 5651"/>
                <a:gd name="T58" fmla="*/ 2809 w 5088"/>
                <a:gd name="T59" fmla="*/ 4478 h 5651"/>
                <a:gd name="T60" fmla="*/ 2432 w 5088"/>
                <a:gd name="T61" fmla="*/ 4183 h 5651"/>
                <a:gd name="T62" fmla="*/ 2508 w 5088"/>
                <a:gd name="T63" fmla="*/ 4550 h 5651"/>
                <a:gd name="T64" fmla="*/ 2203 w 5088"/>
                <a:gd name="T65" fmla="*/ 4625 h 5651"/>
                <a:gd name="T66" fmla="*/ 1746 w 5088"/>
                <a:gd name="T67" fmla="*/ 4183 h 5651"/>
                <a:gd name="T68" fmla="*/ 1517 w 5088"/>
                <a:gd name="T69" fmla="*/ 3523 h 5651"/>
                <a:gd name="T70" fmla="*/ 1824 w 5088"/>
                <a:gd name="T71" fmla="*/ 1834 h 5651"/>
                <a:gd name="T72" fmla="*/ 2809 w 5088"/>
                <a:gd name="T73" fmla="*/ 587 h 5651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5088"/>
                <a:gd name="T112" fmla="*/ 0 h 5651"/>
                <a:gd name="T113" fmla="*/ 5088 w 5088"/>
                <a:gd name="T114" fmla="*/ 5651 h 5651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5088" h="5651">
                  <a:moveTo>
                    <a:pt x="2809" y="587"/>
                  </a:moveTo>
                  <a:lnTo>
                    <a:pt x="3723" y="2495"/>
                  </a:lnTo>
                  <a:lnTo>
                    <a:pt x="4254" y="2643"/>
                  </a:lnTo>
                  <a:lnTo>
                    <a:pt x="3950" y="2937"/>
                  </a:lnTo>
                  <a:lnTo>
                    <a:pt x="3950" y="3302"/>
                  </a:lnTo>
                  <a:lnTo>
                    <a:pt x="2809" y="3598"/>
                  </a:lnTo>
                  <a:lnTo>
                    <a:pt x="3416" y="4550"/>
                  </a:lnTo>
                  <a:lnTo>
                    <a:pt x="3191" y="5284"/>
                  </a:lnTo>
                  <a:lnTo>
                    <a:pt x="4329" y="5651"/>
                  </a:lnTo>
                  <a:lnTo>
                    <a:pt x="4937" y="5580"/>
                  </a:lnTo>
                  <a:lnTo>
                    <a:pt x="5088" y="5065"/>
                  </a:lnTo>
                  <a:lnTo>
                    <a:pt x="4786" y="4845"/>
                  </a:lnTo>
                  <a:lnTo>
                    <a:pt x="4786" y="5065"/>
                  </a:lnTo>
                  <a:lnTo>
                    <a:pt x="4633" y="5284"/>
                  </a:lnTo>
                  <a:lnTo>
                    <a:pt x="3723" y="4845"/>
                  </a:lnTo>
                  <a:lnTo>
                    <a:pt x="3799" y="4478"/>
                  </a:lnTo>
                  <a:lnTo>
                    <a:pt x="3191" y="3817"/>
                  </a:lnTo>
                  <a:lnTo>
                    <a:pt x="4178" y="3450"/>
                  </a:lnTo>
                  <a:lnTo>
                    <a:pt x="4178" y="3010"/>
                  </a:lnTo>
                  <a:lnTo>
                    <a:pt x="4786" y="2570"/>
                  </a:lnTo>
                  <a:lnTo>
                    <a:pt x="3871" y="2274"/>
                  </a:lnTo>
                  <a:lnTo>
                    <a:pt x="2887" y="0"/>
                  </a:lnTo>
                  <a:lnTo>
                    <a:pt x="1517" y="736"/>
                  </a:lnTo>
                  <a:lnTo>
                    <a:pt x="683" y="1764"/>
                  </a:lnTo>
                  <a:lnTo>
                    <a:pt x="78" y="3228"/>
                  </a:lnTo>
                  <a:lnTo>
                    <a:pt x="0" y="4478"/>
                  </a:lnTo>
                  <a:lnTo>
                    <a:pt x="988" y="4917"/>
                  </a:lnTo>
                  <a:lnTo>
                    <a:pt x="2279" y="5211"/>
                  </a:lnTo>
                  <a:lnTo>
                    <a:pt x="2734" y="4993"/>
                  </a:lnTo>
                  <a:lnTo>
                    <a:pt x="2809" y="4478"/>
                  </a:lnTo>
                  <a:lnTo>
                    <a:pt x="2432" y="4183"/>
                  </a:lnTo>
                  <a:lnTo>
                    <a:pt x="2508" y="4550"/>
                  </a:lnTo>
                  <a:lnTo>
                    <a:pt x="2203" y="4625"/>
                  </a:lnTo>
                  <a:lnTo>
                    <a:pt x="1746" y="4183"/>
                  </a:lnTo>
                  <a:lnTo>
                    <a:pt x="1517" y="3523"/>
                  </a:lnTo>
                  <a:lnTo>
                    <a:pt x="1824" y="1834"/>
                  </a:lnTo>
                  <a:lnTo>
                    <a:pt x="2809" y="58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auto">
            <a:xfrm>
              <a:off x="2919" y="1429"/>
              <a:ext cx="23" cy="27"/>
            </a:xfrm>
            <a:custGeom>
              <a:avLst/>
              <a:gdLst>
                <a:gd name="T0" fmla="*/ 0 w 229"/>
                <a:gd name="T1" fmla="*/ 76 h 736"/>
                <a:gd name="T2" fmla="*/ 78 w 229"/>
                <a:gd name="T3" fmla="*/ 661 h 736"/>
                <a:gd name="T4" fmla="*/ 229 w 229"/>
                <a:gd name="T5" fmla="*/ 736 h 736"/>
                <a:gd name="T6" fmla="*/ 229 w 229"/>
                <a:gd name="T7" fmla="*/ 0 h 736"/>
                <a:gd name="T8" fmla="*/ 0 w 229"/>
                <a:gd name="T9" fmla="*/ 76 h 7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9"/>
                <a:gd name="T16" fmla="*/ 0 h 736"/>
                <a:gd name="T17" fmla="*/ 229 w 229"/>
                <a:gd name="T18" fmla="*/ 736 h 7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9" h="736">
                  <a:moveTo>
                    <a:pt x="0" y="76"/>
                  </a:moveTo>
                  <a:lnTo>
                    <a:pt x="78" y="661"/>
                  </a:lnTo>
                  <a:lnTo>
                    <a:pt x="229" y="736"/>
                  </a:lnTo>
                  <a:lnTo>
                    <a:pt x="229" y="0"/>
                  </a:lnTo>
                  <a:lnTo>
                    <a:pt x="0" y="7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auto">
            <a:xfrm>
              <a:off x="2737" y="1891"/>
              <a:ext cx="45" cy="30"/>
            </a:xfrm>
            <a:custGeom>
              <a:avLst/>
              <a:gdLst>
                <a:gd name="T0" fmla="*/ 229 w 457"/>
                <a:gd name="T1" fmla="*/ 0 h 807"/>
                <a:gd name="T2" fmla="*/ 457 w 457"/>
                <a:gd name="T3" fmla="*/ 149 h 807"/>
                <a:gd name="T4" fmla="*/ 457 w 457"/>
                <a:gd name="T5" fmla="*/ 807 h 807"/>
                <a:gd name="T6" fmla="*/ 0 w 457"/>
                <a:gd name="T7" fmla="*/ 222 h 807"/>
                <a:gd name="T8" fmla="*/ 229 w 457"/>
                <a:gd name="T9" fmla="*/ 0 h 8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7"/>
                <a:gd name="T16" fmla="*/ 0 h 807"/>
                <a:gd name="T17" fmla="*/ 457 w 457"/>
                <a:gd name="T18" fmla="*/ 807 h 80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7" h="807">
                  <a:moveTo>
                    <a:pt x="229" y="0"/>
                  </a:moveTo>
                  <a:lnTo>
                    <a:pt x="457" y="149"/>
                  </a:lnTo>
                  <a:lnTo>
                    <a:pt x="457" y="807"/>
                  </a:lnTo>
                  <a:lnTo>
                    <a:pt x="0" y="222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auto">
            <a:xfrm>
              <a:off x="2577" y="1880"/>
              <a:ext cx="38" cy="30"/>
            </a:xfrm>
            <a:custGeom>
              <a:avLst/>
              <a:gdLst>
                <a:gd name="T0" fmla="*/ 229 w 379"/>
                <a:gd name="T1" fmla="*/ 0 h 807"/>
                <a:gd name="T2" fmla="*/ 379 w 379"/>
                <a:gd name="T3" fmla="*/ 145 h 807"/>
                <a:gd name="T4" fmla="*/ 379 w 379"/>
                <a:gd name="T5" fmla="*/ 807 h 807"/>
                <a:gd name="T6" fmla="*/ 0 w 379"/>
                <a:gd name="T7" fmla="*/ 218 h 807"/>
                <a:gd name="T8" fmla="*/ 229 w 379"/>
                <a:gd name="T9" fmla="*/ 0 h 8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79"/>
                <a:gd name="T16" fmla="*/ 0 h 807"/>
                <a:gd name="T17" fmla="*/ 379 w 379"/>
                <a:gd name="T18" fmla="*/ 807 h 80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79" h="807">
                  <a:moveTo>
                    <a:pt x="229" y="0"/>
                  </a:moveTo>
                  <a:lnTo>
                    <a:pt x="379" y="145"/>
                  </a:lnTo>
                  <a:lnTo>
                    <a:pt x="379" y="807"/>
                  </a:lnTo>
                  <a:lnTo>
                    <a:pt x="0" y="218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auto">
            <a:xfrm>
              <a:off x="3804" y="1891"/>
              <a:ext cx="68" cy="22"/>
            </a:xfrm>
            <a:custGeom>
              <a:avLst/>
              <a:gdLst>
                <a:gd name="T0" fmla="*/ 305 w 684"/>
                <a:gd name="T1" fmla="*/ 0 h 589"/>
                <a:gd name="T2" fmla="*/ 533 w 684"/>
                <a:gd name="T3" fmla="*/ 0 h 589"/>
                <a:gd name="T4" fmla="*/ 684 w 684"/>
                <a:gd name="T5" fmla="*/ 222 h 589"/>
                <a:gd name="T6" fmla="*/ 0 w 684"/>
                <a:gd name="T7" fmla="*/ 589 h 589"/>
                <a:gd name="T8" fmla="*/ 305 w 684"/>
                <a:gd name="T9" fmla="*/ 0 h 5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84"/>
                <a:gd name="T16" fmla="*/ 0 h 589"/>
                <a:gd name="T17" fmla="*/ 684 w 684"/>
                <a:gd name="T18" fmla="*/ 589 h 5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84" h="589">
                  <a:moveTo>
                    <a:pt x="305" y="0"/>
                  </a:moveTo>
                  <a:lnTo>
                    <a:pt x="533" y="0"/>
                  </a:lnTo>
                  <a:lnTo>
                    <a:pt x="684" y="222"/>
                  </a:lnTo>
                  <a:lnTo>
                    <a:pt x="0" y="589"/>
                  </a:lnTo>
                  <a:lnTo>
                    <a:pt x="30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auto">
            <a:xfrm>
              <a:off x="4092" y="1891"/>
              <a:ext cx="69" cy="25"/>
            </a:xfrm>
            <a:custGeom>
              <a:avLst/>
              <a:gdLst>
                <a:gd name="T0" fmla="*/ 301 w 684"/>
                <a:gd name="T1" fmla="*/ 76 h 664"/>
                <a:gd name="T2" fmla="*/ 530 w 684"/>
                <a:gd name="T3" fmla="*/ 0 h 664"/>
                <a:gd name="T4" fmla="*/ 684 w 684"/>
                <a:gd name="T5" fmla="*/ 294 h 664"/>
                <a:gd name="T6" fmla="*/ 0 w 684"/>
                <a:gd name="T7" fmla="*/ 664 h 664"/>
                <a:gd name="T8" fmla="*/ 301 w 684"/>
                <a:gd name="T9" fmla="*/ 76 h 6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84"/>
                <a:gd name="T16" fmla="*/ 0 h 664"/>
                <a:gd name="T17" fmla="*/ 684 w 684"/>
                <a:gd name="T18" fmla="*/ 664 h 6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84" h="664">
                  <a:moveTo>
                    <a:pt x="301" y="76"/>
                  </a:moveTo>
                  <a:lnTo>
                    <a:pt x="530" y="0"/>
                  </a:lnTo>
                  <a:lnTo>
                    <a:pt x="684" y="294"/>
                  </a:lnTo>
                  <a:lnTo>
                    <a:pt x="0" y="664"/>
                  </a:lnTo>
                  <a:lnTo>
                    <a:pt x="301" y="7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auto">
            <a:xfrm>
              <a:off x="2631" y="1573"/>
              <a:ext cx="615" cy="36"/>
            </a:xfrm>
            <a:custGeom>
              <a:avLst/>
              <a:gdLst>
                <a:gd name="T0" fmla="*/ 0 w 6148"/>
                <a:gd name="T1" fmla="*/ 955 h 955"/>
                <a:gd name="T2" fmla="*/ 450 w 6148"/>
                <a:gd name="T3" fmla="*/ 439 h 955"/>
                <a:gd name="T4" fmla="*/ 1515 w 6148"/>
                <a:gd name="T5" fmla="*/ 0 h 955"/>
                <a:gd name="T6" fmla="*/ 2653 w 6148"/>
                <a:gd name="T7" fmla="*/ 0 h 955"/>
                <a:gd name="T8" fmla="*/ 3869 w 6148"/>
                <a:gd name="T9" fmla="*/ 221 h 955"/>
                <a:gd name="T10" fmla="*/ 4628 w 6148"/>
                <a:gd name="T11" fmla="*/ 515 h 955"/>
                <a:gd name="T12" fmla="*/ 5616 w 6148"/>
                <a:gd name="T13" fmla="*/ 882 h 955"/>
                <a:gd name="T14" fmla="*/ 6148 w 6148"/>
                <a:gd name="T15" fmla="*/ 955 h 955"/>
                <a:gd name="T16" fmla="*/ 4766 w 6148"/>
                <a:gd name="T17" fmla="*/ 955 h 955"/>
                <a:gd name="T18" fmla="*/ 4098 w 6148"/>
                <a:gd name="T19" fmla="*/ 662 h 955"/>
                <a:gd name="T20" fmla="*/ 3262 w 6148"/>
                <a:gd name="T21" fmla="*/ 439 h 955"/>
                <a:gd name="T22" fmla="*/ 2199 w 6148"/>
                <a:gd name="T23" fmla="*/ 296 h 955"/>
                <a:gd name="T24" fmla="*/ 1287 w 6148"/>
                <a:gd name="T25" fmla="*/ 439 h 955"/>
                <a:gd name="T26" fmla="*/ 679 w 6148"/>
                <a:gd name="T27" fmla="*/ 736 h 955"/>
                <a:gd name="T28" fmla="*/ 414 w 6148"/>
                <a:gd name="T29" fmla="*/ 955 h 955"/>
                <a:gd name="T30" fmla="*/ 0 w 6148"/>
                <a:gd name="T31" fmla="*/ 955 h 95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6148"/>
                <a:gd name="T49" fmla="*/ 0 h 955"/>
                <a:gd name="T50" fmla="*/ 6148 w 6148"/>
                <a:gd name="T51" fmla="*/ 955 h 95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6148" h="955">
                  <a:moveTo>
                    <a:pt x="0" y="955"/>
                  </a:moveTo>
                  <a:lnTo>
                    <a:pt x="450" y="439"/>
                  </a:lnTo>
                  <a:lnTo>
                    <a:pt x="1515" y="0"/>
                  </a:lnTo>
                  <a:lnTo>
                    <a:pt x="2653" y="0"/>
                  </a:lnTo>
                  <a:lnTo>
                    <a:pt x="3869" y="221"/>
                  </a:lnTo>
                  <a:lnTo>
                    <a:pt x="4628" y="515"/>
                  </a:lnTo>
                  <a:lnTo>
                    <a:pt x="5616" y="882"/>
                  </a:lnTo>
                  <a:lnTo>
                    <a:pt x="6148" y="955"/>
                  </a:lnTo>
                  <a:lnTo>
                    <a:pt x="4766" y="955"/>
                  </a:lnTo>
                  <a:lnTo>
                    <a:pt x="4098" y="662"/>
                  </a:lnTo>
                  <a:lnTo>
                    <a:pt x="3262" y="439"/>
                  </a:lnTo>
                  <a:lnTo>
                    <a:pt x="2199" y="296"/>
                  </a:lnTo>
                  <a:lnTo>
                    <a:pt x="1287" y="439"/>
                  </a:lnTo>
                  <a:lnTo>
                    <a:pt x="679" y="736"/>
                  </a:lnTo>
                  <a:lnTo>
                    <a:pt x="414" y="955"/>
                  </a:lnTo>
                  <a:lnTo>
                    <a:pt x="0" y="95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auto">
            <a:xfrm>
              <a:off x="2562" y="1609"/>
              <a:ext cx="235" cy="62"/>
            </a:xfrm>
            <a:custGeom>
              <a:avLst/>
              <a:gdLst>
                <a:gd name="T0" fmla="*/ 1899 w 2354"/>
                <a:gd name="T1" fmla="*/ 1688 h 1688"/>
                <a:gd name="T2" fmla="*/ 1899 w 2354"/>
                <a:gd name="T3" fmla="*/ 1688 h 1688"/>
                <a:gd name="T4" fmla="*/ 1975 w 2354"/>
                <a:gd name="T5" fmla="*/ 807 h 1688"/>
                <a:gd name="T6" fmla="*/ 1291 w 2354"/>
                <a:gd name="T7" fmla="*/ 660 h 1688"/>
                <a:gd name="T8" fmla="*/ 0 w 2354"/>
                <a:gd name="T9" fmla="*/ 954 h 1688"/>
                <a:gd name="T10" fmla="*/ 303 w 2354"/>
                <a:gd name="T11" fmla="*/ 439 h 1688"/>
                <a:gd name="T12" fmla="*/ 688 w 2354"/>
                <a:gd name="T13" fmla="*/ 0 h 1688"/>
                <a:gd name="T14" fmla="*/ 1102 w 2354"/>
                <a:gd name="T15" fmla="*/ 0 h 1688"/>
                <a:gd name="T16" fmla="*/ 834 w 2354"/>
                <a:gd name="T17" fmla="*/ 220 h 1688"/>
                <a:gd name="T18" fmla="*/ 379 w 2354"/>
                <a:gd name="T19" fmla="*/ 660 h 1688"/>
                <a:gd name="T20" fmla="*/ 758 w 2354"/>
                <a:gd name="T21" fmla="*/ 515 h 1688"/>
                <a:gd name="T22" fmla="*/ 1367 w 2354"/>
                <a:gd name="T23" fmla="*/ 515 h 1688"/>
                <a:gd name="T24" fmla="*/ 1975 w 2354"/>
                <a:gd name="T25" fmla="*/ 515 h 1688"/>
                <a:gd name="T26" fmla="*/ 2354 w 2354"/>
                <a:gd name="T27" fmla="*/ 660 h 1688"/>
                <a:gd name="T28" fmla="*/ 2278 w 2354"/>
                <a:gd name="T29" fmla="*/ 1175 h 1688"/>
                <a:gd name="T30" fmla="*/ 2203 w 2354"/>
                <a:gd name="T31" fmla="*/ 1688 h 1688"/>
                <a:gd name="T32" fmla="*/ 1899 w 2354"/>
                <a:gd name="T33" fmla="*/ 1688 h 168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354"/>
                <a:gd name="T52" fmla="*/ 0 h 1688"/>
                <a:gd name="T53" fmla="*/ 2354 w 2354"/>
                <a:gd name="T54" fmla="*/ 1688 h 168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354" h="1688">
                  <a:moveTo>
                    <a:pt x="1899" y="1688"/>
                  </a:moveTo>
                  <a:lnTo>
                    <a:pt x="1899" y="1688"/>
                  </a:lnTo>
                  <a:lnTo>
                    <a:pt x="1975" y="807"/>
                  </a:lnTo>
                  <a:lnTo>
                    <a:pt x="1291" y="660"/>
                  </a:lnTo>
                  <a:lnTo>
                    <a:pt x="0" y="954"/>
                  </a:lnTo>
                  <a:lnTo>
                    <a:pt x="303" y="439"/>
                  </a:lnTo>
                  <a:lnTo>
                    <a:pt x="688" y="0"/>
                  </a:lnTo>
                  <a:lnTo>
                    <a:pt x="1102" y="0"/>
                  </a:lnTo>
                  <a:lnTo>
                    <a:pt x="834" y="220"/>
                  </a:lnTo>
                  <a:lnTo>
                    <a:pt x="379" y="660"/>
                  </a:lnTo>
                  <a:lnTo>
                    <a:pt x="758" y="515"/>
                  </a:lnTo>
                  <a:lnTo>
                    <a:pt x="1367" y="515"/>
                  </a:lnTo>
                  <a:lnTo>
                    <a:pt x="1975" y="515"/>
                  </a:lnTo>
                  <a:lnTo>
                    <a:pt x="2354" y="660"/>
                  </a:lnTo>
                  <a:lnTo>
                    <a:pt x="2278" y="1175"/>
                  </a:lnTo>
                  <a:lnTo>
                    <a:pt x="2203" y="1688"/>
                  </a:lnTo>
                  <a:lnTo>
                    <a:pt x="1899" y="168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auto">
            <a:xfrm>
              <a:off x="3063" y="1609"/>
              <a:ext cx="259" cy="62"/>
            </a:xfrm>
            <a:custGeom>
              <a:avLst/>
              <a:gdLst>
                <a:gd name="T0" fmla="*/ 63 w 2583"/>
                <a:gd name="T1" fmla="*/ 1688 h 1688"/>
                <a:gd name="T2" fmla="*/ 0 w 2583"/>
                <a:gd name="T3" fmla="*/ 879 h 1688"/>
                <a:gd name="T4" fmla="*/ 532 w 2583"/>
                <a:gd name="T5" fmla="*/ 807 h 1688"/>
                <a:gd name="T6" fmla="*/ 1138 w 2583"/>
                <a:gd name="T7" fmla="*/ 660 h 1688"/>
                <a:gd name="T8" fmla="*/ 1975 w 2583"/>
                <a:gd name="T9" fmla="*/ 294 h 1688"/>
                <a:gd name="T10" fmla="*/ 1292 w 2583"/>
                <a:gd name="T11" fmla="*/ 294 h 1688"/>
                <a:gd name="T12" fmla="*/ 608 w 2583"/>
                <a:gd name="T13" fmla="*/ 72 h 1688"/>
                <a:gd name="T14" fmla="*/ 442 w 2583"/>
                <a:gd name="T15" fmla="*/ 0 h 1688"/>
                <a:gd name="T16" fmla="*/ 1824 w 2583"/>
                <a:gd name="T17" fmla="*/ 0 h 1688"/>
                <a:gd name="T18" fmla="*/ 1824 w 2583"/>
                <a:gd name="T19" fmla="*/ 0 h 1688"/>
                <a:gd name="T20" fmla="*/ 2583 w 2583"/>
                <a:gd name="T21" fmla="*/ 0 h 1688"/>
                <a:gd name="T22" fmla="*/ 2354 w 2583"/>
                <a:gd name="T23" fmla="*/ 439 h 1688"/>
                <a:gd name="T24" fmla="*/ 1824 w 2583"/>
                <a:gd name="T25" fmla="*/ 735 h 1688"/>
                <a:gd name="T26" fmla="*/ 990 w 2583"/>
                <a:gd name="T27" fmla="*/ 954 h 1688"/>
                <a:gd name="T28" fmla="*/ 382 w 2583"/>
                <a:gd name="T29" fmla="*/ 1175 h 1688"/>
                <a:gd name="T30" fmla="*/ 382 w 2583"/>
                <a:gd name="T31" fmla="*/ 1688 h 1688"/>
                <a:gd name="T32" fmla="*/ 63 w 2583"/>
                <a:gd name="T33" fmla="*/ 1688 h 168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583"/>
                <a:gd name="T52" fmla="*/ 0 h 1688"/>
                <a:gd name="T53" fmla="*/ 2583 w 2583"/>
                <a:gd name="T54" fmla="*/ 1688 h 168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583" h="1688">
                  <a:moveTo>
                    <a:pt x="63" y="1688"/>
                  </a:moveTo>
                  <a:lnTo>
                    <a:pt x="0" y="879"/>
                  </a:lnTo>
                  <a:lnTo>
                    <a:pt x="532" y="807"/>
                  </a:lnTo>
                  <a:lnTo>
                    <a:pt x="1138" y="660"/>
                  </a:lnTo>
                  <a:lnTo>
                    <a:pt x="1975" y="294"/>
                  </a:lnTo>
                  <a:lnTo>
                    <a:pt x="1292" y="294"/>
                  </a:lnTo>
                  <a:lnTo>
                    <a:pt x="608" y="72"/>
                  </a:lnTo>
                  <a:lnTo>
                    <a:pt x="442" y="0"/>
                  </a:lnTo>
                  <a:lnTo>
                    <a:pt x="1824" y="0"/>
                  </a:lnTo>
                  <a:lnTo>
                    <a:pt x="2583" y="0"/>
                  </a:lnTo>
                  <a:lnTo>
                    <a:pt x="2354" y="439"/>
                  </a:lnTo>
                  <a:lnTo>
                    <a:pt x="1824" y="735"/>
                  </a:lnTo>
                  <a:lnTo>
                    <a:pt x="990" y="954"/>
                  </a:lnTo>
                  <a:lnTo>
                    <a:pt x="382" y="1175"/>
                  </a:lnTo>
                  <a:lnTo>
                    <a:pt x="382" y="1688"/>
                  </a:lnTo>
                  <a:lnTo>
                    <a:pt x="63" y="168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auto">
            <a:xfrm>
              <a:off x="2615" y="1671"/>
              <a:ext cx="487" cy="215"/>
            </a:xfrm>
            <a:custGeom>
              <a:avLst/>
              <a:gdLst>
                <a:gd name="T0" fmla="*/ 1370 w 4865"/>
                <a:gd name="T1" fmla="*/ 0 h 5796"/>
                <a:gd name="T2" fmla="*/ 762 w 4865"/>
                <a:gd name="T3" fmla="*/ 1247 h 5796"/>
                <a:gd name="T4" fmla="*/ 154 w 4865"/>
                <a:gd name="T5" fmla="*/ 2128 h 5796"/>
                <a:gd name="T6" fmla="*/ 913 w 4865"/>
                <a:gd name="T7" fmla="*/ 2422 h 5796"/>
                <a:gd name="T8" fmla="*/ 762 w 4865"/>
                <a:gd name="T9" fmla="*/ 3523 h 5796"/>
                <a:gd name="T10" fmla="*/ 0 w 4865"/>
                <a:gd name="T11" fmla="*/ 5430 h 5796"/>
                <a:gd name="T12" fmla="*/ 1292 w 4865"/>
                <a:gd name="T13" fmla="*/ 4696 h 5796"/>
                <a:gd name="T14" fmla="*/ 2129 w 4865"/>
                <a:gd name="T15" fmla="*/ 3817 h 5796"/>
                <a:gd name="T16" fmla="*/ 1599 w 4865"/>
                <a:gd name="T17" fmla="*/ 5796 h 5796"/>
                <a:gd name="T18" fmla="*/ 2204 w 4865"/>
                <a:gd name="T19" fmla="*/ 5211 h 5796"/>
                <a:gd name="T20" fmla="*/ 2966 w 4865"/>
                <a:gd name="T21" fmla="*/ 4550 h 5796"/>
                <a:gd name="T22" fmla="*/ 3649 w 4865"/>
                <a:gd name="T23" fmla="*/ 3743 h 5796"/>
                <a:gd name="T24" fmla="*/ 4408 w 4865"/>
                <a:gd name="T25" fmla="*/ 2201 h 5796"/>
                <a:gd name="T26" fmla="*/ 4787 w 4865"/>
                <a:gd name="T27" fmla="*/ 2053 h 5796"/>
                <a:gd name="T28" fmla="*/ 4865 w 4865"/>
                <a:gd name="T29" fmla="*/ 734 h 5796"/>
                <a:gd name="T30" fmla="*/ 4865 w 4865"/>
                <a:gd name="T31" fmla="*/ 0 h 5796"/>
                <a:gd name="T32" fmla="*/ 4546 w 4865"/>
                <a:gd name="T33" fmla="*/ 0 h 5796"/>
                <a:gd name="T34" fmla="*/ 4558 w 4865"/>
                <a:gd name="T35" fmla="*/ 145 h 5796"/>
                <a:gd name="T36" fmla="*/ 4558 w 4865"/>
                <a:gd name="T37" fmla="*/ 1395 h 5796"/>
                <a:gd name="T38" fmla="*/ 4408 w 4865"/>
                <a:gd name="T39" fmla="*/ 1910 h 5796"/>
                <a:gd name="T40" fmla="*/ 3116 w 4865"/>
                <a:gd name="T41" fmla="*/ 2274 h 5796"/>
                <a:gd name="T42" fmla="*/ 1901 w 4865"/>
                <a:gd name="T43" fmla="*/ 2350 h 5796"/>
                <a:gd name="T44" fmla="*/ 1067 w 4865"/>
                <a:gd name="T45" fmla="*/ 2128 h 5796"/>
                <a:gd name="T46" fmla="*/ 684 w 4865"/>
                <a:gd name="T47" fmla="*/ 1910 h 5796"/>
                <a:gd name="T48" fmla="*/ 1370 w 4865"/>
                <a:gd name="T49" fmla="*/ 734 h 5796"/>
                <a:gd name="T50" fmla="*/ 1674 w 4865"/>
                <a:gd name="T51" fmla="*/ 0 h 5796"/>
                <a:gd name="T52" fmla="*/ 1674 w 4865"/>
                <a:gd name="T53" fmla="*/ 0 h 5796"/>
                <a:gd name="T54" fmla="*/ 1370 w 4865"/>
                <a:gd name="T55" fmla="*/ 0 h 579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4865"/>
                <a:gd name="T85" fmla="*/ 0 h 5796"/>
                <a:gd name="T86" fmla="*/ 4865 w 4865"/>
                <a:gd name="T87" fmla="*/ 5796 h 579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4865" h="5796">
                  <a:moveTo>
                    <a:pt x="1370" y="0"/>
                  </a:moveTo>
                  <a:lnTo>
                    <a:pt x="762" y="1247"/>
                  </a:lnTo>
                  <a:lnTo>
                    <a:pt x="154" y="2128"/>
                  </a:lnTo>
                  <a:lnTo>
                    <a:pt x="913" y="2422"/>
                  </a:lnTo>
                  <a:lnTo>
                    <a:pt x="762" y="3523"/>
                  </a:lnTo>
                  <a:lnTo>
                    <a:pt x="0" y="5430"/>
                  </a:lnTo>
                  <a:lnTo>
                    <a:pt x="1292" y="4696"/>
                  </a:lnTo>
                  <a:lnTo>
                    <a:pt x="2129" y="3817"/>
                  </a:lnTo>
                  <a:lnTo>
                    <a:pt x="1599" y="5796"/>
                  </a:lnTo>
                  <a:lnTo>
                    <a:pt x="2204" y="5211"/>
                  </a:lnTo>
                  <a:lnTo>
                    <a:pt x="2966" y="4550"/>
                  </a:lnTo>
                  <a:lnTo>
                    <a:pt x="3649" y="3743"/>
                  </a:lnTo>
                  <a:lnTo>
                    <a:pt x="4408" y="2201"/>
                  </a:lnTo>
                  <a:lnTo>
                    <a:pt x="4787" y="2053"/>
                  </a:lnTo>
                  <a:lnTo>
                    <a:pt x="4865" y="734"/>
                  </a:lnTo>
                  <a:lnTo>
                    <a:pt x="4865" y="0"/>
                  </a:lnTo>
                  <a:lnTo>
                    <a:pt x="4546" y="0"/>
                  </a:lnTo>
                  <a:lnTo>
                    <a:pt x="4558" y="145"/>
                  </a:lnTo>
                  <a:lnTo>
                    <a:pt x="4558" y="1395"/>
                  </a:lnTo>
                  <a:lnTo>
                    <a:pt x="4408" y="1910"/>
                  </a:lnTo>
                  <a:lnTo>
                    <a:pt x="3116" y="2274"/>
                  </a:lnTo>
                  <a:lnTo>
                    <a:pt x="1901" y="2350"/>
                  </a:lnTo>
                  <a:lnTo>
                    <a:pt x="1067" y="2128"/>
                  </a:lnTo>
                  <a:lnTo>
                    <a:pt x="684" y="1910"/>
                  </a:lnTo>
                  <a:lnTo>
                    <a:pt x="1370" y="734"/>
                  </a:lnTo>
                  <a:lnTo>
                    <a:pt x="1674" y="0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auto">
            <a:xfrm>
              <a:off x="3470" y="1296"/>
              <a:ext cx="478" cy="166"/>
            </a:xfrm>
            <a:custGeom>
              <a:avLst/>
              <a:gdLst>
                <a:gd name="T0" fmla="*/ 1317 w 4784"/>
                <a:gd name="T1" fmla="*/ 4478 h 4478"/>
                <a:gd name="T2" fmla="*/ 1292 w 4784"/>
                <a:gd name="T3" fmla="*/ 4402 h 4478"/>
                <a:gd name="T4" fmla="*/ 0 w 4784"/>
                <a:gd name="T5" fmla="*/ 3814 h 4478"/>
                <a:gd name="T6" fmla="*/ 912 w 4784"/>
                <a:gd name="T7" fmla="*/ 3301 h 4478"/>
                <a:gd name="T8" fmla="*/ 1292 w 4784"/>
                <a:gd name="T9" fmla="*/ 1540 h 4478"/>
                <a:gd name="T10" fmla="*/ 912 w 4784"/>
                <a:gd name="T11" fmla="*/ 0 h 4478"/>
                <a:gd name="T12" fmla="*/ 4784 w 4784"/>
                <a:gd name="T13" fmla="*/ 2055 h 4478"/>
                <a:gd name="T14" fmla="*/ 4405 w 4784"/>
                <a:gd name="T15" fmla="*/ 3741 h 4478"/>
                <a:gd name="T16" fmla="*/ 4709 w 4784"/>
                <a:gd name="T17" fmla="*/ 3741 h 4478"/>
                <a:gd name="T18" fmla="*/ 4784 w 4784"/>
                <a:gd name="T19" fmla="*/ 4254 h 4478"/>
                <a:gd name="T20" fmla="*/ 4618 w 4784"/>
                <a:gd name="T21" fmla="*/ 4478 h 4478"/>
                <a:gd name="T22" fmla="*/ 4159 w 4784"/>
                <a:gd name="T23" fmla="*/ 4478 h 4478"/>
                <a:gd name="T24" fmla="*/ 4405 w 4784"/>
                <a:gd name="T25" fmla="*/ 4181 h 4478"/>
                <a:gd name="T26" fmla="*/ 4176 w 4784"/>
                <a:gd name="T27" fmla="*/ 3963 h 4478"/>
                <a:gd name="T28" fmla="*/ 4405 w 4784"/>
                <a:gd name="T29" fmla="*/ 2420 h 4478"/>
                <a:gd name="T30" fmla="*/ 1596 w 4784"/>
                <a:gd name="T31" fmla="*/ 1613 h 4478"/>
                <a:gd name="T32" fmla="*/ 1214 w 4784"/>
                <a:gd name="T33" fmla="*/ 3226 h 4478"/>
                <a:gd name="T34" fmla="*/ 609 w 4784"/>
                <a:gd name="T35" fmla="*/ 3814 h 4478"/>
                <a:gd name="T36" fmla="*/ 1443 w 4784"/>
                <a:gd name="T37" fmla="*/ 4108 h 4478"/>
                <a:gd name="T38" fmla="*/ 1596 w 4784"/>
                <a:gd name="T39" fmla="*/ 4475 h 4478"/>
                <a:gd name="T40" fmla="*/ 2506 w 4784"/>
                <a:gd name="T41" fmla="*/ 4475 h 4478"/>
                <a:gd name="T42" fmla="*/ 2503 w 4784"/>
                <a:gd name="T43" fmla="*/ 4478 h 4478"/>
                <a:gd name="T44" fmla="*/ 1317 w 4784"/>
                <a:gd name="T45" fmla="*/ 4478 h 447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784"/>
                <a:gd name="T70" fmla="*/ 0 h 4478"/>
                <a:gd name="T71" fmla="*/ 4784 w 4784"/>
                <a:gd name="T72" fmla="*/ 4478 h 447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784" h="4478">
                  <a:moveTo>
                    <a:pt x="1317" y="4478"/>
                  </a:moveTo>
                  <a:lnTo>
                    <a:pt x="1292" y="4402"/>
                  </a:lnTo>
                  <a:lnTo>
                    <a:pt x="0" y="3814"/>
                  </a:lnTo>
                  <a:lnTo>
                    <a:pt x="912" y="3301"/>
                  </a:lnTo>
                  <a:lnTo>
                    <a:pt x="1292" y="1540"/>
                  </a:lnTo>
                  <a:lnTo>
                    <a:pt x="912" y="0"/>
                  </a:lnTo>
                  <a:lnTo>
                    <a:pt x="4784" y="2055"/>
                  </a:lnTo>
                  <a:lnTo>
                    <a:pt x="4405" y="3741"/>
                  </a:lnTo>
                  <a:lnTo>
                    <a:pt x="4709" y="3741"/>
                  </a:lnTo>
                  <a:lnTo>
                    <a:pt x="4784" y="4254"/>
                  </a:lnTo>
                  <a:lnTo>
                    <a:pt x="4618" y="4478"/>
                  </a:lnTo>
                  <a:lnTo>
                    <a:pt x="4159" y="4478"/>
                  </a:lnTo>
                  <a:lnTo>
                    <a:pt x="4405" y="4181"/>
                  </a:lnTo>
                  <a:lnTo>
                    <a:pt x="4176" y="3963"/>
                  </a:lnTo>
                  <a:lnTo>
                    <a:pt x="4405" y="2420"/>
                  </a:lnTo>
                  <a:lnTo>
                    <a:pt x="1596" y="1613"/>
                  </a:lnTo>
                  <a:lnTo>
                    <a:pt x="1214" y="3226"/>
                  </a:lnTo>
                  <a:lnTo>
                    <a:pt x="609" y="3814"/>
                  </a:lnTo>
                  <a:lnTo>
                    <a:pt x="1443" y="4108"/>
                  </a:lnTo>
                  <a:lnTo>
                    <a:pt x="1596" y="4475"/>
                  </a:lnTo>
                  <a:lnTo>
                    <a:pt x="2506" y="4475"/>
                  </a:lnTo>
                  <a:lnTo>
                    <a:pt x="2503" y="4478"/>
                  </a:lnTo>
                  <a:lnTo>
                    <a:pt x="1317" y="447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auto">
            <a:xfrm>
              <a:off x="3439" y="1462"/>
              <a:ext cx="492" cy="126"/>
            </a:xfrm>
            <a:custGeom>
              <a:avLst/>
              <a:gdLst>
                <a:gd name="T0" fmla="*/ 130 w 4921"/>
                <a:gd name="T1" fmla="*/ 3410 h 3410"/>
                <a:gd name="T2" fmla="*/ 0 w 4921"/>
                <a:gd name="T3" fmla="*/ 3372 h 3410"/>
                <a:gd name="T4" fmla="*/ 912 w 4921"/>
                <a:gd name="T5" fmla="*/ 2932 h 3410"/>
                <a:gd name="T6" fmla="*/ 1824 w 4921"/>
                <a:gd name="T7" fmla="*/ 2637 h 3410"/>
                <a:gd name="T8" fmla="*/ 1824 w 4921"/>
                <a:gd name="T9" fmla="*/ 731 h 3410"/>
                <a:gd name="T10" fmla="*/ 2432 w 4921"/>
                <a:gd name="T11" fmla="*/ 218 h 3410"/>
                <a:gd name="T12" fmla="*/ 1746 w 4921"/>
                <a:gd name="T13" fmla="*/ 364 h 3410"/>
                <a:gd name="T14" fmla="*/ 1620 w 4921"/>
                <a:gd name="T15" fmla="*/ 0 h 3410"/>
                <a:gd name="T16" fmla="*/ 2806 w 4921"/>
                <a:gd name="T17" fmla="*/ 0 h 3410"/>
                <a:gd name="T18" fmla="*/ 2125 w 4921"/>
                <a:gd name="T19" fmla="*/ 804 h 3410"/>
                <a:gd name="T20" fmla="*/ 2049 w 4921"/>
                <a:gd name="T21" fmla="*/ 2637 h 3410"/>
                <a:gd name="T22" fmla="*/ 2658 w 4921"/>
                <a:gd name="T23" fmla="*/ 2861 h 3410"/>
                <a:gd name="T24" fmla="*/ 3266 w 4921"/>
                <a:gd name="T25" fmla="*/ 2861 h 3410"/>
                <a:gd name="T26" fmla="*/ 4100 w 4921"/>
                <a:gd name="T27" fmla="*/ 218 h 3410"/>
                <a:gd name="T28" fmla="*/ 4403 w 4921"/>
                <a:gd name="T29" fmla="*/ 70 h 3410"/>
                <a:gd name="T30" fmla="*/ 4462 w 4921"/>
                <a:gd name="T31" fmla="*/ 0 h 3410"/>
                <a:gd name="T32" fmla="*/ 4921 w 4921"/>
                <a:gd name="T33" fmla="*/ 0 h 3410"/>
                <a:gd name="T34" fmla="*/ 4708 w 4921"/>
                <a:gd name="T35" fmla="*/ 291 h 3410"/>
                <a:gd name="T36" fmla="*/ 4403 w 4921"/>
                <a:gd name="T37" fmla="*/ 364 h 3410"/>
                <a:gd name="T38" fmla="*/ 3569 w 4921"/>
                <a:gd name="T39" fmla="*/ 3005 h 3410"/>
                <a:gd name="T40" fmla="*/ 4329 w 4921"/>
                <a:gd name="T41" fmla="*/ 3372 h 3410"/>
                <a:gd name="T42" fmla="*/ 4374 w 4921"/>
                <a:gd name="T43" fmla="*/ 3410 h 3410"/>
                <a:gd name="T44" fmla="*/ 3193 w 4921"/>
                <a:gd name="T45" fmla="*/ 3410 h 3410"/>
                <a:gd name="T46" fmla="*/ 3266 w 4921"/>
                <a:gd name="T47" fmla="*/ 3152 h 3410"/>
                <a:gd name="T48" fmla="*/ 2733 w 4921"/>
                <a:gd name="T49" fmla="*/ 3152 h 3410"/>
                <a:gd name="T50" fmla="*/ 2831 w 4921"/>
                <a:gd name="T51" fmla="*/ 3410 h 3410"/>
                <a:gd name="T52" fmla="*/ 2198 w 4921"/>
                <a:gd name="T53" fmla="*/ 3410 h 3410"/>
                <a:gd name="T54" fmla="*/ 2354 w 4921"/>
                <a:gd name="T55" fmla="*/ 3080 h 3410"/>
                <a:gd name="T56" fmla="*/ 1975 w 4921"/>
                <a:gd name="T57" fmla="*/ 2932 h 3410"/>
                <a:gd name="T58" fmla="*/ 1975 w 4921"/>
                <a:gd name="T59" fmla="*/ 3410 h 3410"/>
                <a:gd name="T60" fmla="*/ 130 w 4921"/>
                <a:gd name="T61" fmla="*/ 3410 h 341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4921"/>
                <a:gd name="T94" fmla="*/ 0 h 3410"/>
                <a:gd name="T95" fmla="*/ 4921 w 4921"/>
                <a:gd name="T96" fmla="*/ 3410 h 3410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4921" h="3410">
                  <a:moveTo>
                    <a:pt x="130" y="3410"/>
                  </a:moveTo>
                  <a:lnTo>
                    <a:pt x="0" y="3372"/>
                  </a:lnTo>
                  <a:lnTo>
                    <a:pt x="912" y="2932"/>
                  </a:lnTo>
                  <a:lnTo>
                    <a:pt x="1824" y="2637"/>
                  </a:lnTo>
                  <a:lnTo>
                    <a:pt x="1824" y="731"/>
                  </a:lnTo>
                  <a:lnTo>
                    <a:pt x="2432" y="218"/>
                  </a:lnTo>
                  <a:lnTo>
                    <a:pt x="1746" y="364"/>
                  </a:lnTo>
                  <a:lnTo>
                    <a:pt x="1620" y="0"/>
                  </a:lnTo>
                  <a:lnTo>
                    <a:pt x="2806" y="0"/>
                  </a:lnTo>
                  <a:lnTo>
                    <a:pt x="2125" y="804"/>
                  </a:lnTo>
                  <a:lnTo>
                    <a:pt x="2049" y="2637"/>
                  </a:lnTo>
                  <a:lnTo>
                    <a:pt x="2658" y="2861"/>
                  </a:lnTo>
                  <a:lnTo>
                    <a:pt x="3266" y="2861"/>
                  </a:lnTo>
                  <a:lnTo>
                    <a:pt x="4100" y="218"/>
                  </a:lnTo>
                  <a:lnTo>
                    <a:pt x="4403" y="70"/>
                  </a:lnTo>
                  <a:lnTo>
                    <a:pt x="4462" y="0"/>
                  </a:lnTo>
                  <a:lnTo>
                    <a:pt x="4921" y="0"/>
                  </a:lnTo>
                  <a:lnTo>
                    <a:pt x="4708" y="291"/>
                  </a:lnTo>
                  <a:lnTo>
                    <a:pt x="4403" y="364"/>
                  </a:lnTo>
                  <a:lnTo>
                    <a:pt x="3569" y="3005"/>
                  </a:lnTo>
                  <a:lnTo>
                    <a:pt x="4329" y="3372"/>
                  </a:lnTo>
                  <a:lnTo>
                    <a:pt x="4374" y="3410"/>
                  </a:lnTo>
                  <a:lnTo>
                    <a:pt x="3193" y="3410"/>
                  </a:lnTo>
                  <a:lnTo>
                    <a:pt x="3266" y="3152"/>
                  </a:lnTo>
                  <a:lnTo>
                    <a:pt x="2733" y="3152"/>
                  </a:lnTo>
                  <a:lnTo>
                    <a:pt x="2831" y="3410"/>
                  </a:lnTo>
                  <a:lnTo>
                    <a:pt x="2198" y="3410"/>
                  </a:lnTo>
                  <a:lnTo>
                    <a:pt x="2354" y="3080"/>
                  </a:lnTo>
                  <a:lnTo>
                    <a:pt x="1975" y="2932"/>
                  </a:lnTo>
                  <a:lnTo>
                    <a:pt x="1975" y="3410"/>
                  </a:lnTo>
                  <a:lnTo>
                    <a:pt x="130" y="34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auto">
            <a:xfrm>
              <a:off x="3452" y="1588"/>
              <a:ext cx="185" cy="12"/>
            </a:xfrm>
            <a:custGeom>
              <a:avLst/>
              <a:gdLst>
                <a:gd name="T0" fmla="*/ 854 w 1845"/>
                <a:gd name="T1" fmla="*/ 331 h 331"/>
                <a:gd name="T2" fmla="*/ 857 w 1845"/>
                <a:gd name="T3" fmla="*/ 257 h 331"/>
                <a:gd name="T4" fmla="*/ 0 w 1845"/>
                <a:gd name="T5" fmla="*/ 0 h 331"/>
                <a:gd name="T6" fmla="*/ 1845 w 1845"/>
                <a:gd name="T7" fmla="*/ 0 h 331"/>
                <a:gd name="T8" fmla="*/ 1845 w 1845"/>
                <a:gd name="T9" fmla="*/ 331 h 331"/>
                <a:gd name="T10" fmla="*/ 854 w 1845"/>
                <a:gd name="T11" fmla="*/ 331 h 3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845"/>
                <a:gd name="T19" fmla="*/ 0 h 331"/>
                <a:gd name="T20" fmla="*/ 1845 w 1845"/>
                <a:gd name="T21" fmla="*/ 331 h 33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845" h="331">
                  <a:moveTo>
                    <a:pt x="854" y="331"/>
                  </a:moveTo>
                  <a:lnTo>
                    <a:pt x="857" y="257"/>
                  </a:lnTo>
                  <a:lnTo>
                    <a:pt x="0" y="0"/>
                  </a:lnTo>
                  <a:lnTo>
                    <a:pt x="1845" y="0"/>
                  </a:lnTo>
                  <a:lnTo>
                    <a:pt x="1845" y="331"/>
                  </a:lnTo>
                  <a:lnTo>
                    <a:pt x="854" y="33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auto">
            <a:xfrm>
              <a:off x="3643" y="1588"/>
              <a:ext cx="92" cy="12"/>
            </a:xfrm>
            <a:custGeom>
              <a:avLst/>
              <a:gdLst>
                <a:gd name="T0" fmla="*/ 0 w 913"/>
                <a:gd name="T1" fmla="*/ 331 h 331"/>
                <a:gd name="T2" fmla="*/ 156 w 913"/>
                <a:gd name="T3" fmla="*/ 0 h 331"/>
                <a:gd name="T4" fmla="*/ 789 w 913"/>
                <a:gd name="T5" fmla="*/ 0 h 331"/>
                <a:gd name="T6" fmla="*/ 913 w 913"/>
                <a:gd name="T7" fmla="*/ 331 h 331"/>
                <a:gd name="T8" fmla="*/ 460 w 913"/>
                <a:gd name="T9" fmla="*/ 331 h 331"/>
                <a:gd name="T10" fmla="*/ 390 w 913"/>
                <a:gd name="T11" fmla="*/ 182 h 331"/>
                <a:gd name="T12" fmla="*/ 279 w 913"/>
                <a:gd name="T13" fmla="*/ 331 h 331"/>
                <a:gd name="T14" fmla="*/ 0 w 913"/>
                <a:gd name="T15" fmla="*/ 331 h 33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13"/>
                <a:gd name="T25" fmla="*/ 0 h 331"/>
                <a:gd name="T26" fmla="*/ 913 w 913"/>
                <a:gd name="T27" fmla="*/ 331 h 33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13" h="331">
                  <a:moveTo>
                    <a:pt x="0" y="331"/>
                  </a:moveTo>
                  <a:lnTo>
                    <a:pt x="156" y="0"/>
                  </a:lnTo>
                  <a:lnTo>
                    <a:pt x="789" y="0"/>
                  </a:lnTo>
                  <a:lnTo>
                    <a:pt x="913" y="331"/>
                  </a:lnTo>
                  <a:lnTo>
                    <a:pt x="460" y="331"/>
                  </a:lnTo>
                  <a:lnTo>
                    <a:pt x="390" y="182"/>
                  </a:lnTo>
                  <a:lnTo>
                    <a:pt x="279" y="331"/>
                  </a:lnTo>
                  <a:lnTo>
                    <a:pt x="0" y="33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auto">
            <a:xfrm>
              <a:off x="3749" y="1588"/>
              <a:ext cx="166" cy="12"/>
            </a:xfrm>
            <a:custGeom>
              <a:avLst/>
              <a:gdLst>
                <a:gd name="T0" fmla="*/ 0 w 1656"/>
                <a:gd name="T1" fmla="*/ 331 h 331"/>
                <a:gd name="T2" fmla="*/ 93 w 1656"/>
                <a:gd name="T3" fmla="*/ 0 h 331"/>
                <a:gd name="T4" fmla="*/ 1274 w 1656"/>
                <a:gd name="T5" fmla="*/ 0 h 331"/>
                <a:gd name="T6" fmla="*/ 1656 w 1656"/>
                <a:gd name="T7" fmla="*/ 331 h 331"/>
                <a:gd name="T8" fmla="*/ 0 w 1656"/>
                <a:gd name="T9" fmla="*/ 331 h 3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56"/>
                <a:gd name="T16" fmla="*/ 0 h 331"/>
                <a:gd name="T17" fmla="*/ 1656 w 1656"/>
                <a:gd name="T18" fmla="*/ 331 h 3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56" h="331">
                  <a:moveTo>
                    <a:pt x="0" y="331"/>
                  </a:moveTo>
                  <a:lnTo>
                    <a:pt x="93" y="0"/>
                  </a:lnTo>
                  <a:lnTo>
                    <a:pt x="1274" y="0"/>
                  </a:lnTo>
                  <a:lnTo>
                    <a:pt x="1656" y="331"/>
                  </a:lnTo>
                  <a:lnTo>
                    <a:pt x="0" y="33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auto">
            <a:xfrm>
              <a:off x="3537" y="1600"/>
              <a:ext cx="134" cy="9"/>
            </a:xfrm>
            <a:custGeom>
              <a:avLst/>
              <a:gdLst>
                <a:gd name="T0" fmla="*/ 0 w 1341"/>
                <a:gd name="T1" fmla="*/ 219 h 219"/>
                <a:gd name="T2" fmla="*/ 4 w 1341"/>
                <a:gd name="T3" fmla="*/ 0 h 219"/>
                <a:gd name="T4" fmla="*/ 995 w 1341"/>
                <a:gd name="T5" fmla="*/ 0 h 219"/>
                <a:gd name="T6" fmla="*/ 995 w 1341"/>
                <a:gd name="T7" fmla="*/ 146 h 219"/>
                <a:gd name="T8" fmla="*/ 1062 w 1341"/>
                <a:gd name="T9" fmla="*/ 0 h 219"/>
                <a:gd name="T10" fmla="*/ 1341 w 1341"/>
                <a:gd name="T11" fmla="*/ 0 h 219"/>
                <a:gd name="T12" fmla="*/ 1175 w 1341"/>
                <a:gd name="T13" fmla="*/ 219 h 219"/>
                <a:gd name="T14" fmla="*/ 0 w 1341"/>
                <a:gd name="T15" fmla="*/ 219 h 21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41"/>
                <a:gd name="T25" fmla="*/ 0 h 219"/>
                <a:gd name="T26" fmla="*/ 1341 w 1341"/>
                <a:gd name="T27" fmla="*/ 219 h 21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41" h="219">
                  <a:moveTo>
                    <a:pt x="0" y="219"/>
                  </a:moveTo>
                  <a:lnTo>
                    <a:pt x="4" y="0"/>
                  </a:lnTo>
                  <a:lnTo>
                    <a:pt x="995" y="0"/>
                  </a:lnTo>
                  <a:lnTo>
                    <a:pt x="995" y="146"/>
                  </a:lnTo>
                  <a:lnTo>
                    <a:pt x="1062" y="0"/>
                  </a:lnTo>
                  <a:lnTo>
                    <a:pt x="1341" y="0"/>
                  </a:lnTo>
                  <a:lnTo>
                    <a:pt x="1175" y="219"/>
                  </a:lnTo>
                  <a:lnTo>
                    <a:pt x="0" y="21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auto">
            <a:xfrm>
              <a:off x="3689" y="1600"/>
              <a:ext cx="251" cy="9"/>
            </a:xfrm>
            <a:custGeom>
              <a:avLst/>
              <a:gdLst>
                <a:gd name="T0" fmla="*/ 106 w 2505"/>
                <a:gd name="T1" fmla="*/ 219 h 219"/>
                <a:gd name="T2" fmla="*/ 0 w 2505"/>
                <a:gd name="T3" fmla="*/ 0 h 219"/>
                <a:gd name="T4" fmla="*/ 453 w 2505"/>
                <a:gd name="T5" fmla="*/ 0 h 219"/>
                <a:gd name="T6" fmla="*/ 535 w 2505"/>
                <a:gd name="T7" fmla="*/ 219 h 219"/>
                <a:gd name="T8" fmla="*/ 598 w 2505"/>
                <a:gd name="T9" fmla="*/ 0 h 219"/>
                <a:gd name="T10" fmla="*/ 2254 w 2505"/>
                <a:gd name="T11" fmla="*/ 0 h 219"/>
                <a:gd name="T12" fmla="*/ 2505 w 2505"/>
                <a:gd name="T13" fmla="*/ 219 h 219"/>
                <a:gd name="T14" fmla="*/ 106 w 2505"/>
                <a:gd name="T15" fmla="*/ 219 h 21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05"/>
                <a:gd name="T25" fmla="*/ 0 h 219"/>
                <a:gd name="T26" fmla="*/ 2505 w 2505"/>
                <a:gd name="T27" fmla="*/ 219 h 21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05" h="219">
                  <a:moveTo>
                    <a:pt x="106" y="219"/>
                  </a:moveTo>
                  <a:lnTo>
                    <a:pt x="0" y="0"/>
                  </a:lnTo>
                  <a:lnTo>
                    <a:pt x="453" y="0"/>
                  </a:lnTo>
                  <a:lnTo>
                    <a:pt x="535" y="219"/>
                  </a:lnTo>
                  <a:lnTo>
                    <a:pt x="598" y="0"/>
                  </a:lnTo>
                  <a:lnTo>
                    <a:pt x="2254" y="0"/>
                  </a:lnTo>
                  <a:lnTo>
                    <a:pt x="2505" y="219"/>
                  </a:lnTo>
                  <a:lnTo>
                    <a:pt x="106" y="21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auto">
            <a:xfrm>
              <a:off x="3533" y="1609"/>
              <a:ext cx="122" cy="58"/>
            </a:xfrm>
            <a:custGeom>
              <a:avLst/>
              <a:gdLst>
                <a:gd name="T0" fmla="*/ 0 w 1216"/>
                <a:gd name="T1" fmla="*/ 1576 h 1576"/>
                <a:gd name="T2" fmla="*/ 41 w 1216"/>
                <a:gd name="T3" fmla="*/ 0 h 1576"/>
                <a:gd name="T4" fmla="*/ 1216 w 1216"/>
                <a:gd name="T5" fmla="*/ 0 h 1576"/>
                <a:gd name="T6" fmla="*/ 885 w 1216"/>
                <a:gd name="T7" fmla="*/ 439 h 1576"/>
                <a:gd name="T8" fmla="*/ 847 w 1216"/>
                <a:gd name="T9" fmla="*/ 1576 h 1576"/>
                <a:gd name="T10" fmla="*/ 0 w 1216"/>
                <a:gd name="T11" fmla="*/ 1576 h 15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16"/>
                <a:gd name="T19" fmla="*/ 0 h 1576"/>
                <a:gd name="T20" fmla="*/ 1216 w 1216"/>
                <a:gd name="T21" fmla="*/ 1576 h 15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16" h="1576">
                  <a:moveTo>
                    <a:pt x="0" y="1576"/>
                  </a:moveTo>
                  <a:lnTo>
                    <a:pt x="41" y="0"/>
                  </a:lnTo>
                  <a:lnTo>
                    <a:pt x="1216" y="0"/>
                  </a:lnTo>
                  <a:lnTo>
                    <a:pt x="885" y="439"/>
                  </a:lnTo>
                  <a:lnTo>
                    <a:pt x="847" y="1576"/>
                  </a:lnTo>
                  <a:lnTo>
                    <a:pt x="0" y="157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auto">
            <a:xfrm>
              <a:off x="3700" y="1609"/>
              <a:ext cx="358" cy="58"/>
            </a:xfrm>
            <a:custGeom>
              <a:avLst/>
              <a:gdLst>
                <a:gd name="T0" fmla="*/ 447 w 3578"/>
                <a:gd name="T1" fmla="*/ 1576 h 1576"/>
                <a:gd name="T2" fmla="*/ 354 w 3578"/>
                <a:gd name="T3" fmla="*/ 735 h 1576"/>
                <a:gd name="T4" fmla="*/ 0 w 3578"/>
                <a:gd name="T5" fmla="*/ 0 h 1576"/>
                <a:gd name="T6" fmla="*/ 2399 w 3578"/>
                <a:gd name="T7" fmla="*/ 0 h 1576"/>
                <a:gd name="T8" fmla="*/ 3163 w 3578"/>
                <a:gd name="T9" fmla="*/ 660 h 1576"/>
                <a:gd name="T10" fmla="*/ 3578 w 3578"/>
                <a:gd name="T11" fmla="*/ 1576 h 1576"/>
                <a:gd name="T12" fmla="*/ 3158 w 3578"/>
                <a:gd name="T13" fmla="*/ 1576 h 1576"/>
                <a:gd name="T14" fmla="*/ 3088 w 3578"/>
                <a:gd name="T15" fmla="*/ 1542 h 1576"/>
                <a:gd name="T16" fmla="*/ 2254 w 3578"/>
                <a:gd name="T17" fmla="*/ 1322 h 1576"/>
                <a:gd name="T18" fmla="*/ 2298 w 3578"/>
                <a:gd name="T19" fmla="*/ 1576 h 1576"/>
                <a:gd name="T20" fmla="*/ 447 w 3578"/>
                <a:gd name="T21" fmla="*/ 1576 h 157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578"/>
                <a:gd name="T34" fmla="*/ 0 h 1576"/>
                <a:gd name="T35" fmla="*/ 3578 w 3578"/>
                <a:gd name="T36" fmla="*/ 1576 h 157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578" h="1576">
                  <a:moveTo>
                    <a:pt x="447" y="1576"/>
                  </a:moveTo>
                  <a:lnTo>
                    <a:pt x="354" y="735"/>
                  </a:lnTo>
                  <a:lnTo>
                    <a:pt x="0" y="0"/>
                  </a:lnTo>
                  <a:lnTo>
                    <a:pt x="2399" y="0"/>
                  </a:lnTo>
                  <a:lnTo>
                    <a:pt x="3163" y="660"/>
                  </a:lnTo>
                  <a:lnTo>
                    <a:pt x="3578" y="1576"/>
                  </a:lnTo>
                  <a:lnTo>
                    <a:pt x="3158" y="1576"/>
                  </a:lnTo>
                  <a:lnTo>
                    <a:pt x="3088" y="1542"/>
                  </a:lnTo>
                  <a:lnTo>
                    <a:pt x="2254" y="1322"/>
                  </a:lnTo>
                  <a:lnTo>
                    <a:pt x="2298" y="1576"/>
                  </a:lnTo>
                  <a:lnTo>
                    <a:pt x="447" y="157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auto">
            <a:xfrm>
              <a:off x="3530" y="1667"/>
              <a:ext cx="593" cy="216"/>
            </a:xfrm>
            <a:custGeom>
              <a:avLst/>
              <a:gdLst>
                <a:gd name="T0" fmla="*/ 27 w 5921"/>
                <a:gd name="T1" fmla="*/ 0 h 5836"/>
                <a:gd name="T2" fmla="*/ 0 w 5921"/>
                <a:gd name="T3" fmla="*/ 1067 h 5836"/>
                <a:gd name="T4" fmla="*/ 455 w 5921"/>
                <a:gd name="T5" fmla="*/ 1212 h 5836"/>
                <a:gd name="T6" fmla="*/ 1442 w 5921"/>
                <a:gd name="T7" fmla="*/ 3560 h 5836"/>
                <a:gd name="T8" fmla="*/ 2050 w 5921"/>
                <a:gd name="T9" fmla="*/ 4662 h 5836"/>
                <a:gd name="T10" fmla="*/ 3188 w 5921"/>
                <a:gd name="T11" fmla="*/ 5763 h 5836"/>
                <a:gd name="T12" fmla="*/ 3038 w 5921"/>
                <a:gd name="T13" fmla="*/ 3855 h 5836"/>
                <a:gd name="T14" fmla="*/ 4024 w 5921"/>
                <a:gd name="T15" fmla="*/ 4735 h 5836"/>
                <a:gd name="T16" fmla="*/ 4859 w 5921"/>
                <a:gd name="T17" fmla="*/ 5396 h 5836"/>
                <a:gd name="T18" fmla="*/ 5921 w 5921"/>
                <a:gd name="T19" fmla="*/ 5836 h 5836"/>
                <a:gd name="T20" fmla="*/ 5392 w 5921"/>
                <a:gd name="T21" fmla="*/ 4953 h 5836"/>
                <a:gd name="T22" fmla="*/ 4329 w 5921"/>
                <a:gd name="T23" fmla="*/ 2534 h 5836"/>
                <a:gd name="T24" fmla="*/ 4937 w 5921"/>
                <a:gd name="T25" fmla="*/ 2607 h 5836"/>
                <a:gd name="T26" fmla="*/ 4175 w 5921"/>
                <a:gd name="T27" fmla="*/ 994 h 5836"/>
                <a:gd name="T28" fmla="*/ 3994 w 5921"/>
                <a:gd name="T29" fmla="*/ 0 h 5836"/>
                <a:gd name="T30" fmla="*/ 2143 w 5921"/>
                <a:gd name="T31" fmla="*/ 0 h 5836"/>
                <a:gd name="T32" fmla="*/ 2354 w 5921"/>
                <a:gd name="T33" fmla="*/ 1947 h 5836"/>
                <a:gd name="T34" fmla="*/ 834 w 5921"/>
                <a:gd name="T35" fmla="*/ 1285 h 5836"/>
                <a:gd name="T36" fmla="*/ 874 w 5921"/>
                <a:gd name="T37" fmla="*/ 0 h 5836"/>
                <a:gd name="T38" fmla="*/ 27 w 5921"/>
                <a:gd name="T39" fmla="*/ 0 h 58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921"/>
                <a:gd name="T61" fmla="*/ 0 h 5836"/>
                <a:gd name="T62" fmla="*/ 5921 w 5921"/>
                <a:gd name="T63" fmla="*/ 5836 h 58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921" h="5836">
                  <a:moveTo>
                    <a:pt x="27" y="0"/>
                  </a:moveTo>
                  <a:lnTo>
                    <a:pt x="0" y="1067"/>
                  </a:lnTo>
                  <a:lnTo>
                    <a:pt x="455" y="1212"/>
                  </a:lnTo>
                  <a:lnTo>
                    <a:pt x="1442" y="3560"/>
                  </a:lnTo>
                  <a:lnTo>
                    <a:pt x="2050" y="4662"/>
                  </a:lnTo>
                  <a:lnTo>
                    <a:pt x="3188" y="5763"/>
                  </a:lnTo>
                  <a:lnTo>
                    <a:pt x="3038" y="3855"/>
                  </a:lnTo>
                  <a:lnTo>
                    <a:pt x="4024" y="4735"/>
                  </a:lnTo>
                  <a:lnTo>
                    <a:pt x="4859" y="5396"/>
                  </a:lnTo>
                  <a:lnTo>
                    <a:pt x="5921" y="5836"/>
                  </a:lnTo>
                  <a:lnTo>
                    <a:pt x="5392" y="4953"/>
                  </a:lnTo>
                  <a:lnTo>
                    <a:pt x="4329" y="2534"/>
                  </a:lnTo>
                  <a:lnTo>
                    <a:pt x="4937" y="2607"/>
                  </a:lnTo>
                  <a:lnTo>
                    <a:pt x="4175" y="994"/>
                  </a:lnTo>
                  <a:lnTo>
                    <a:pt x="3994" y="0"/>
                  </a:lnTo>
                  <a:lnTo>
                    <a:pt x="2143" y="0"/>
                  </a:lnTo>
                  <a:lnTo>
                    <a:pt x="2354" y="1947"/>
                  </a:lnTo>
                  <a:lnTo>
                    <a:pt x="834" y="1285"/>
                  </a:lnTo>
                  <a:lnTo>
                    <a:pt x="874" y="0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auto">
            <a:xfrm>
              <a:off x="4016" y="1667"/>
              <a:ext cx="54" cy="9"/>
            </a:xfrm>
            <a:custGeom>
              <a:avLst/>
              <a:gdLst>
                <a:gd name="T0" fmla="*/ 0 w 538"/>
                <a:gd name="T1" fmla="*/ 0 h 257"/>
                <a:gd name="T2" fmla="*/ 538 w 538"/>
                <a:gd name="T3" fmla="*/ 257 h 257"/>
                <a:gd name="T4" fmla="*/ 420 w 538"/>
                <a:gd name="T5" fmla="*/ 0 h 257"/>
                <a:gd name="T6" fmla="*/ 0 w 538"/>
                <a:gd name="T7" fmla="*/ 0 h 25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38"/>
                <a:gd name="T13" fmla="*/ 0 h 257"/>
                <a:gd name="T14" fmla="*/ 538 w 538"/>
                <a:gd name="T15" fmla="*/ 257 h 25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38" h="257">
                  <a:moveTo>
                    <a:pt x="0" y="0"/>
                  </a:moveTo>
                  <a:lnTo>
                    <a:pt x="538" y="257"/>
                  </a:lnTo>
                  <a:lnTo>
                    <a:pt x="42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auto">
            <a:xfrm>
              <a:off x="4070" y="1674"/>
              <a:ext cx="106" cy="17"/>
            </a:xfrm>
            <a:custGeom>
              <a:avLst/>
              <a:gdLst>
                <a:gd name="T0" fmla="*/ 24 w 1065"/>
                <a:gd name="T1" fmla="*/ 476 h 476"/>
                <a:gd name="T2" fmla="*/ 0 w 1065"/>
                <a:gd name="T3" fmla="*/ 367 h 476"/>
                <a:gd name="T4" fmla="*/ 381 w 1065"/>
                <a:gd name="T5" fmla="*/ 0 h 476"/>
                <a:gd name="T6" fmla="*/ 1065 w 1065"/>
                <a:gd name="T7" fmla="*/ 442 h 476"/>
                <a:gd name="T8" fmla="*/ 881 w 1065"/>
                <a:gd name="T9" fmla="*/ 476 h 476"/>
                <a:gd name="T10" fmla="*/ 492 w 1065"/>
                <a:gd name="T11" fmla="*/ 476 h 476"/>
                <a:gd name="T12" fmla="*/ 457 w 1065"/>
                <a:gd name="T13" fmla="*/ 294 h 476"/>
                <a:gd name="T14" fmla="*/ 228 w 1065"/>
                <a:gd name="T15" fmla="*/ 442 h 476"/>
                <a:gd name="T16" fmla="*/ 276 w 1065"/>
                <a:gd name="T17" fmla="*/ 476 h 476"/>
                <a:gd name="T18" fmla="*/ 24 w 1065"/>
                <a:gd name="T19" fmla="*/ 476 h 47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65"/>
                <a:gd name="T31" fmla="*/ 0 h 476"/>
                <a:gd name="T32" fmla="*/ 1065 w 1065"/>
                <a:gd name="T33" fmla="*/ 476 h 47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65" h="476">
                  <a:moveTo>
                    <a:pt x="24" y="476"/>
                  </a:moveTo>
                  <a:lnTo>
                    <a:pt x="0" y="367"/>
                  </a:lnTo>
                  <a:lnTo>
                    <a:pt x="381" y="0"/>
                  </a:lnTo>
                  <a:lnTo>
                    <a:pt x="1065" y="442"/>
                  </a:lnTo>
                  <a:lnTo>
                    <a:pt x="881" y="476"/>
                  </a:lnTo>
                  <a:lnTo>
                    <a:pt x="492" y="476"/>
                  </a:lnTo>
                  <a:lnTo>
                    <a:pt x="457" y="294"/>
                  </a:lnTo>
                  <a:lnTo>
                    <a:pt x="228" y="442"/>
                  </a:lnTo>
                  <a:lnTo>
                    <a:pt x="276" y="476"/>
                  </a:lnTo>
                  <a:lnTo>
                    <a:pt x="24" y="47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auto">
            <a:xfrm>
              <a:off x="4072" y="1691"/>
              <a:ext cx="89" cy="32"/>
            </a:xfrm>
            <a:custGeom>
              <a:avLst/>
              <a:gdLst>
                <a:gd name="T0" fmla="*/ 0 w 888"/>
                <a:gd name="T1" fmla="*/ 0 h 846"/>
                <a:gd name="T2" fmla="*/ 204 w 888"/>
                <a:gd name="T3" fmla="*/ 846 h 846"/>
                <a:gd name="T4" fmla="*/ 279 w 888"/>
                <a:gd name="T5" fmla="*/ 258 h 846"/>
                <a:gd name="T6" fmla="*/ 888 w 888"/>
                <a:gd name="T7" fmla="*/ 551 h 846"/>
                <a:gd name="T8" fmla="*/ 659 w 888"/>
                <a:gd name="T9" fmla="*/ 36 h 846"/>
                <a:gd name="T10" fmla="*/ 857 w 888"/>
                <a:gd name="T11" fmla="*/ 0 h 846"/>
                <a:gd name="T12" fmla="*/ 468 w 888"/>
                <a:gd name="T13" fmla="*/ 0 h 846"/>
                <a:gd name="T14" fmla="*/ 505 w 888"/>
                <a:gd name="T15" fmla="*/ 185 h 846"/>
                <a:gd name="T16" fmla="*/ 252 w 888"/>
                <a:gd name="T17" fmla="*/ 0 h 846"/>
                <a:gd name="T18" fmla="*/ 0 w 888"/>
                <a:gd name="T19" fmla="*/ 0 h 84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88"/>
                <a:gd name="T31" fmla="*/ 0 h 846"/>
                <a:gd name="T32" fmla="*/ 888 w 888"/>
                <a:gd name="T33" fmla="*/ 846 h 84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88" h="846">
                  <a:moveTo>
                    <a:pt x="0" y="0"/>
                  </a:moveTo>
                  <a:lnTo>
                    <a:pt x="204" y="846"/>
                  </a:lnTo>
                  <a:lnTo>
                    <a:pt x="279" y="258"/>
                  </a:lnTo>
                  <a:lnTo>
                    <a:pt x="888" y="551"/>
                  </a:lnTo>
                  <a:lnTo>
                    <a:pt x="659" y="36"/>
                  </a:lnTo>
                  <a:lnTo>
                    <a:pt x="857" y="0"/>
                  </a:lnTo>
                  <a:lnTo>
                    <a:pt x="468" y="0"/>
                  </a:lnTo>
                  <a:lnTo>
                    <a:pt x="505" y="185"/>
                  </a:lnTo>
                  <a:lnTo>
                    <a:pt x="25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auto">
            <a:xfrm>
              <a:off x="3373" y="1573"/>
              <a:ext cx="76" cy="15"/>
            </a:xfrm>
            <a:custGeom>
              <a:avLst/>
              <a:gdLst>
                <a:gd name="T0" fmla="*/ 0 w 762"/>
                <a:gd name="T1" fmla="*/ 405 h 405"/>
                <a:gd name="T2" fmla="*/ 0 w 762"/>
                <a:gd name="T3" fmla="*/ 296 h 405"/>
                <a:gd name="T4" fmla="*/ 154 w 762"/>
                <a:gd name="T5" fmla="*/ 0 h 405"/>
                <a:gd name="T6" fmla="*/ 455 w 762"/>
                <a:gd name="T7" fmla="*/ 75 h 405"/>
                <a:gd name="T8" fmla="*/ 762 w 762"/>
                <a:gd name="T9" fmla="*/ 221 h 405"/>
                <a:gd name="T10" fmla="*/ 762 w 762"/>
                <a:gd name="T11" fmla="*/ 405 h 405"/>
                <a:gd name="T12" fmla="*/ 494 w 762"/>
                <a:gd name="T13" fmla="*/ 405 h 405"/>
                <a:gd name="T14" fmla="*/ 455 w 762"/>
                <a:gd name="T15" fmla="*/ 296 h 405"/>
                <a:gd name="T16" fmla="*/ 305 w 762"/>
                <a:gd name="T17" fmla="*/ 221 h 405"/>
                <a:gd name="T18" fmla="*/ 209 w 762"/>
                <a:gd name="T19" fmla="*/ 405 h 405"/>
                <a:gd name="T20" fmla="*/ 0 w 762"/>
                <a:gd name="T21" fmla="*/ 405 h 40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62"/>
                <a:gd name="T34" fmla="*/ 0 h 405"/>
                <a:gd name="T35" fmla="*/ 762 w 762"/>
                <a:gd name="T36" fmla="*/ 405 h 40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62" h="405">
                  <a:moveTo>
                    <a:pt x="0" y="405"/>
                  </a:moveTo>
                  <a:lnTo>
                    <a:pt x="0" y="296"/>
                  </a:lnTo>
                  <a:lnTo>
                    <a:pt x="154" y="0"/>
                  </a:lnTo>
                  <a:lnTo>
                    <a:pt x="455" y="75"/>
                  </a:lnTo>
                  <a:lnTo>
                    <a:pt x="762" y="221"/>
                  </a:lnTo>
                  <a:lnTo>
                    <a:pt x="762" y="405"/>
                  </a:lnTo>
                  <a:lnTo>
                    <a:pt x="494" y="405"/>
                  </a:lnTo>
                  <a:lnTo>
                    <a:pt x="455" y="296"/>
                  </a:lnTo>
                  <a:lnTo>
                    <a:pt x="305" y="221"/>
                  </a:lnTo>
                  <a:lnTo>
                    <a:pt x="209" y="405"/>
                  </a:lnTo>
                  <a:lnTo>
                    <a:pt x="0" y="40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auto">
            <a:xfrm>
              <a:off x="3373" y="1588"/>
              <a:ext cx="76" cy="15"/>
            </a:xfrm>
            <a:custGeom>
              <a:avLst/>
              <a:gdLst>
                <a:gd name="T0" fmla="*/ 0 w 762"/>
                <a:gd name="T1" fmla="*/ 0 h 402"/>
                <a:gd name="T2" fmla="*/ 0 w 762"/>
                <a:gd name="T3" fmla="*/ 257 h 402"/>
                <a:gd name="T4" fmla="*/ 305 w 762"/>
                <a:gd name="T5" fmla="*/ 402 h 402"/>
                <a:gd name="T6" fmla="*/ 684 w 762"/>
                <a:gd name="T7" fmla="*/ 331 h 402"/>
                <a:gd name="T8" fmla="*/ 762 w 762"/>
                <a:gd name="T9" fmla="*/ 110 h 402"/>
                <a:gd name="T10" fmla="*/ 762 w 762"/>
                <a:gd name="T11" fmla="*/ 0 h 402"/>
                <a:gd name="T12" fmla="*/ 494 w 762"/>
                <a:gd name="T13" fmla="*/ 0 h 402"/>
                <a:gd name="T14" fmla="*/ 533 w 762"/>
                <a:gd name="T15" fmla="*/ 110 h 402"/>
                <a:gd name="T16" fmla="*/ 305 w 762"/>
                <a:gd name="T17" fmla="*/ 182 h 402"/>
                <a:gd name="T18" fmla="*/ 154 w 762"/>
                <a:gd name="T19" fmla="*/ 110 h 402"/>
                <a:gd name="T20" fmla="*/ 209 w 762"/>
                <a:gd name="T21" fmla="*/ 0 h 402"/>
                <a:gd name="T22" fmla="*/ 0 w 762"/>
                <a:gd name="T23" fmla="*/ 0 h 4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62"/>
                <a:gd name="T37" fmla="*/ 0 h 402"/>
                <a:gd name="T38" fmla="*/ 762 w 762"/>
                <a:gd name="T39" fmla="*/ 402 h 40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62" h="402">
                  <a:moveTo>
                    <a:pt x="0" y="0"/>
                  </a:moveTo>
                  <a:lnTo>
                    <a:pt x="0" y="257"/>
                  </a:lnTo>
                  <a:lnTo>
                    <a:pt x="305" y="402"/>
                  </a:lnTo>
                  <a:lnTo>
                    <a:pt x="684" y="331"/>
                  </a:lnTo>
                  <a:lnTo>
                    <a:pt x="762" y="110"/>
                  </a:lnTo>
                  <a:lnTo>
                    <a:pt x="762" y="0"/>
                  </a:lnTo>
                  <a:lnTo>
                    <a:pt x="494" y="0"/>
                  </a:lnTo>
                  <a:lnTo>
                    <a:pt x="533" y="110"/>
                  </a:lnTo>
                  <a:lnTo>
                    <a:pt x="305" y="182"/>
                  </a:lnTo>
                  <a:lnTo>
                    <a:pt x="154" y="110"/>
                  </a:lnTo>
                  <a:lnTo>
                    <a:pt x="20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auto">
            <a:xfrm>
              <a:off x="3292" y="1584"/>
              <a:ext cx="78" cy="12"/>
            </a:xfrm>
            <a:custGeom>
              <a:avLst/>
              <a:gdLst>
                <a:gd name="T0" fmla="*/ 0 w 779"/>
                <a:gd name="T1" fmla="*/ 330 h 330"/>
                <a:gd name="T2" fmla="*/ 246 w 779"/>
                <a:gd name="T3" fmla="*/ 0 h 330"/>
                <a:gd name="T4" fmla="*/ 779 w 779"/>
                <a:gd name="T5" fmla="*/ 0 h 330"/>
                <a:gd name="T6" fmla="*/ 779 w 779"/>
                <a:gd name="T7" fmla="*/ 330 h 330"/>
                <a:gd name="T8" fmla="*/ 628 w 779"/>
                <a:gd name="T9" fmla="*/ 330 h 330"/>
                <a:gd name="T10" fmla="*/ 628 w 779"/>
                <a:gd name="T11" fmla="*/ 219 h 330"/>
                <a:gd name="T12" fmla="*/ 399 w 779"/>
                <a:gd name="T13" fmla="*/ 219 h 330"/>
                <a:gd name="T14" fmla="*/ 284 w 779"/>
                <a:gd name="T15" fmla="*/ 330 h 330"/>
                <a:gd name="T16" fmla="*/ 0 w 779"/>
                <a:gd name="T17" fmla="*/ 330 h 3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79"/>
                <a:gd name="T28" fmla="*/ 0 h 330"/>
                <a:gd name="T29" fmla="*/ 779 w 779"/>
                <a:gd name="T30" fmla="*/ 330 h 33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79" h="330">
                  <a:moveTo>
                    <a:pt x="0" y="330"/>
                  </a:moveTo>
                  <a:lnTo>
                    <a:pt x="246" y="0"/>
                  </a:lnTo>
                  <a:lnTo>
                    <a:pt x="779" y="0"/>
                  </a:lnTo>
                  <a:lnTo>
                    <a:pt x="779" y="330"/>
                  </a:lnTo>
                  <a:lnTo>
                    <a:pt x="628" y="330"/>
                  </a:lnTo>
                  <a:lnTo>
                    <a:pt x="628" y="219"/>
                  </a:lnTo>
                  <a:lnTo>
                    <a:pt x="399" y="219"/>
                  </a:lnTo>
                  <a:lnTo>
                    <a:pt x="284" y="330"/>
                  </a:lnTo>
                  <a:lnTo>
                    <a:pt x="0" y="33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auto">
            <a:xfrm>
              <a:off x="3279" y="1596"/>
              <a:ext cx="91" cy="13"/>
            </a:xfrm>
            <a:custGeom>
              <a:avLst/>
              <a:gdLst>
                <a:gd name="T0" fmla="*/ 203 w 912"/>
                <a:gd name="T1" fmla="*/ 329 h 329"/>
                <a:gd name="T2" fmla="*/ 0 w 912"/>
                <a:gd name="T3" fmla="*/ 181 h 329"/>
                <a:gd name="T4" fmla="*/ 133 w 912"/>
                <a:gd name="T5" fmla="*/ 0 h 329"/>
                <a:gd name="T6" fmla="*/ 417 w 912"/>
                <a:gd name="T7" fmla="*/ 0 h 329"/>
                <a:gd name="T8" fmla="*/ 303 w 912"/>
                <a:gd name="T9" fmla="*/ 110 h 329"/>
                <a:gd name="T10" fmla="*/ 761 w 912"/>
                <a:gd name="T11" fmla="*/ 110 h 329"/>
                <a:gd name="T12" fmla="*/ 761 w 912"/>
                <a:gd name="T13" fmla="*/ 0 h 329"/>
                <a:gd name="T14" fmla="*/ 912 w 912"/>
                <a:gd name="T15" fmla="*/ 0 h 329"/>
                <a:gd name="T16" fmla="*/ 912 w 912"/>
                <a:gd name="T17" fmla="*/ 256 h 329"/>
                <a:gd name="T18" fmla="*/ 608 w 912"/>
                <a:gd name="T19" fmla="*/ 110 h 329"/>
                <a:gd name="T20" fmla="*/ 379 w 912"/>
                <a:gd name="T21" fmla="*/ 329 h 329"/>
                <a:gd name="T22" fmla="*/ 203 w 912"/>
                <a:gd name="T23" fmla="*/ 329 h 32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912"/>
                <a:gd name="T37" fmla="*/ 0 h 329"/>
                <a:gd name="T38" fmla="*/ 912 w 912"/>
                <a:gd name="T39" fmla="*/ 329 h 32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912" h="329">
                  <a:moveTo>
                    <a:pt x="203" y="329"/>
                  </a:moveTo>
                  <a:lnTo>
                    <a:pt x="0" y="181"/>
                  </a:lnTo>
                  <a:lnTo>
                    <a:pt x="133" y="0"/>
                  </a:lnTo>
                  <a:lnTo>
                    <a:pt x="417" y="0"/>
                  </a:lnTo>
                  <a:lnTo>
                    <a:pt x="303" y="110"/>
                  </a:lnTo>
                  <a:lnTo>
                    <a:pt x="761" y="110"/>
                  </a:lnTo>
                  <a:lnTo>
                    <a:pt x="761" y="0"/>
                  </a:lnTo>
                  <a:lnTo>
                    <a:pt x="912" y="0"/>
                  </a:lnTo>
                  <a:lnTo>
                    <a:pt x="912" y="256"/>
                  </a:lnTo>
                  <a:lnTo>
                    <a:pt x="608" y="110"/>
                  </a:lnTo>
                  <a:lnTo>
                    <a:pt x="379" y="329"/>
                  </a:lnTo>
                  <a:lnTo>
                    <a:pt x="203" y="32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auto">
            <a:xfrm>
              <a:off x="3299" y="1609"/>
              <a:ext cx="18" cy="2"/>
            </a:xfrm>
            <a:custGeom>
              <a:avLst/>
              <a:gdLst>
                <a:gd name="T0" fmla="*/ 0 w 176"/>
                <a:gd name="T1" fmla="*/ 0 h 72"/>
                <a:gd name="T2" fmla="*/ 100 w 176"/>
                <a:gd name="T3" fmla="*/ 72 h 72"/>
                <a:gd name="T4" fmla="*/ 176 w 176"/>
                <a:gd name="T5" fmla="*/ 0 h 72"/>
                <a:gd name="T6" fmla="*/ 0 w 176"/>
                <a:gd name="T7" fmla="*/ 0 h 7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6"/>
                <a:gd name="T13" fmla="*/ 0 h 72"/>
                <a:gd name="T14" fmla="*/ 176 w 176"/>
                <a:gd name="T15" fmla="*/ 72 h 7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6" h="72">
                  <a:moveTo>
                    <a:pt x="0" y="0"/>
                  </a:moveTo>
                  <a:lnTo>
                    <a:pt x="100" y="72"/>
                  </a:lnTo>
                  <a:lnTo>
                    <a:pt x="17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auto">
            <a:xfrm>
              <a:off x="2456" y="1647"/>
              <a:ext cx="114" cy="12"/>
            </a:xfrm>
            <a:custGeom>
              <a:avLst/>
              <a:gdLst>
                <a:gd name="T0" fmla="*/ 128 w 1138"/>
                <a:gd name="T1" fmla="*/ 331 h 331"/>
                <a:gd name="T2" fmla="*/ 151 w 1138"/>
                <a:gd name="T3" fmla="*/ 295 h 331"/>
                <a:gd name="T4" fmla="*/ 0 w 1138"/>
                <a:gd name="T5" fmla="*/ 73 h 331"/>
                <a:gd name="T6" fmla="*/ 758 w 1138"/>
                <a:gd name="T7" fmla="*/ 0 h 331"/>
                <a:gd name="T8" fmla="*/ 1138 w 1138"/>
                <a:gd name="T9" fmla="*/ 295 h 331"/>
                <a:gd name="T10" fmla="*/ 1108 w 1138"/>
                <a:gd name="T11" fmla="*/ 331 h 331"/>
                <a:gd name="T12" fmla="*/ 797 w 1138"/>
                <a:gd name="T13" fmla="*/ 331 h 331"/>
                <a:gd name="T14" fmla="*/ 684 w 1138"/>
                <a:gd name="T15" fmla="*/ 221 h 331"/>
                <a:gd name="T16" fmla="*/ 495 w 1138"/>
                <a:gd name="T17" fmla="*/ 331 h 331"/>
                <a:gd name="T18" fmla="*/ 128 w 1138"/>
                <a:gd name="T19" fmla="*/ 331 h 33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38"/>
                <a:gd name="T31" fmla="*/ 0 h 331"/>
                <a:gd name="T32" fmla="*/ 1138 w 1138"/>
                <a:gd name="T33" fmla="*/ 331 h 33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38" h="331">
                  <a:moveTo>
                    <a:pt x="128" y="331"/>
                  </a:moveTo>
                  <a:lnTo>
                    <a:pt x="151" y="295"/>
                  </a:lnTo>
                  <a:lnTo>
                    <a:pt x="0" y="73"/>
                  </a:lnTo>
                  <a:lnTo>
                    <a:pt x="758" y="0"/>
                  </a:lnTo>
                  <a:lnTo>
                    <a:pt x="1138" y="295"/>
                  </a:lnTo>
                  <a:lnTo>
                    <a:pt x="1108" y="331"/>
                  </a:lnTo>
                  <a:lnTo>
                    <a:pt x="797" y="331"/>
                  </a:lnTo>
                  <a:lnTo>
                    <a:pt x="684" y="221"/>
                  </a:lnTo>
                  <a:lnTo>
                    <a:pt x="495" y="331"/>
                  </a:lnTo>
                  <a:lnTo>
                    <a:pt x="128" y="33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auto">
            <a:xfrm>
              <a:off x="2448" y="1659"/>
              <a:ext cx="119" cy="23"/>
            </a:xfrm>
            <a:custGeom>
              <a:avLst/>
              <a:gdLst>
                <a:gd name="T0" fmla="*/ 206 w 1186"/>
                <a:gd name="T1" fmla="*/ 0 h 624"/>
                <a:gd name="T2" fmla="*/ 0 w 1186"/>
                <a:gd name="T3" fmla="*/ 330 h 624"/>
                <a:gd name="T4" fmla="*/ 608 w 1186"/>
                <a:gd name="T5" fmla="*/ 257 h 624"/>
                <a:gd name="T6" fmla="*/ 684 w 1186"/>
                <a:gd name="T7" fmla="*/ 624 h 624"/>
                <a:gd name="T8" fmla="*/ 1186 w 1186"/>
                <a:gd name="T9" fmla="*/ 0 h 624"/>
                <a:gd name="T10" fmla="*/ 875 w 1186"/>
                <a:gd name="T11" fmla="*/ 0 h 624"/>
                <a:gd name="T12" fmla="*/ 912 w 1186"/>
                <a:gd name="T13" fmla="*/ 36 h 624"/>
                <a:gd name="T14" fmla="*/ 382 w 1186"/>
                <a:gd name="T15" fmla="*/ 109 h 624"/>
                <a:gd name="T16" fmla="*/ 573 w 1186"/>
                <a:gd name="T17" fmla="*/ 0 h 624"/>
                <a:gd name="T18" fmla="*/ 206 w 1186"/>
                <a:gd name="T19" fmla="*/ 0 h 62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86"/>
                <a:gd name="T31" fmla="*/ 0 h 624"/>
                <a:gd name="T32" fmla="*/ 1186 w 1186"/>
                <a:gd name="T33" fmla="*/ 624 h 62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86" h="624">
                  <a:moveTo>
                    <a:pt x="206" y="0"/>
                  </a:moveTo>
                  <a:lnTo>
                    <a:pt x="0" y="330"/>
                  </a:lnTo>
                  <a:lnTo>
                    <a:pt x="608" y="257"/>
                  </a:lnTo>
                  <a:lnTo>
                    <a:pt x="684" y="624"/>
                  </a:lnTo>
                  <a:lnTo>
                    <a:pt x="1186" y="0"/>
                  </a:lnTo>
                  <a:lnTo>
                    <a:pt x="875" y="0"/>
                  </a:lnTo>
                  <a:lnTo>
                    <a:pt x="912" y="36"/>
                  </a:lnTo>
                  <a:lnTo>
                    <a:pt x="382" y="109"/>
                  </a:lnTo>
                  <a:lnTo>
                    <a:pt x="573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4" name="Rectangle 48"/>
          <p:cNvSpPr>
            <a:spLocks noChangeArrowheads="1"/>
          </p:cNvSpPr>
          <p:nvPr/>
        </p:nvSpPr>
        <p:spPr bwMode="auto">
          <a:xfrm>
            <a:off x="3441700" y="5492750"/>
            <a:ext cx="2062162" cy="5572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b"/>
              <a:defRPr/>
            </a:pPr>
            <a:r>
              <a:rPr kumimoji="1" lang="en-US" altLang="en-US" sz="320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Impact" pitchFamily="34" charset="0"/>
              </a:rPr>
              <a:t>An Idea</a:t>
            </a:r>
            <a:endParaRPr kumimoji="1" lang="en-US" altLang="en-US" sz="3200">
              <a:effectLst>
                <a:outerShdw blurRad="38100" dist="38100" dir="2700000" algn="tl">
                  <a:srgbClr val="000000"/>
                </a:outerShdw>
              </a:effectLst>
              <a:latin typeface="Impact" pitchFamily="34" charset="0"/>
            </a:endParaRPr>
          </a:p>
        </p:txBody>
      </p:sp>
      <p:sp>
        <p:nvSpPr>
          <p:cNvPr id="45" name="Rectangle 49"/>
          <p:cNvSpPr>
            <a:spLocks noChangeArrowheads="1"/>
          </p:cNvSpPr>
          <p:nvPr/>
        </p:nvSpPr>
        <p:spPr bwMode="auto">
          <a:xfrm>
            <a:off x="2311400" y="4318000"/>
            <a:ext cx="2157412" cy="5572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b"/>
              <a:defRPr/>
            </a:pPr>
            <a:r>
              <a:rPr kumimoji="1" lang="en-US" altLang="en-US" sz="320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Impact" pitchFamily="34" charset="0"/>
              </a:rPr>
              <a:t>A Thing</a:t>
            </a:r>
            <a:endParaRPr kumimoji="1" lang="en-US" altLang="en-US" sz="3200">
              <a:effectLst>
                <a:outerShdw blurRad="38100" dist="38100" dir="2700000" algn="tl">
                  <a:srgbClr val="000000"/>
                </a:outerShdw>
              </a:effectLst>
              <a:latin typeface="Impact" pitchFamily="34" charset="0"/>
            </a:endParaRPr>
          </a:p>
        </p:txBody>
      </p:sp>
      <p:sp>
        <p:nvSpPr>
          <p:cNvPr id="46" name="Rectangle 50"/>
          <p:cNvSpPr>
            <a:spLocks noChangeArrowheads="1"/>
          </p:cNvSpPr>
          <p:nvPr/>
        </p:nvSpPr>
        <p:spPr bwMode="auto">
          <a:xfrm>
            <a:off x="1519237" y="3208337"/>
            <a:ext cx="2157413" cy="5572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b"/>
              <a:defRPr/>
            </a:pPr>
            <a:r>
              <a:rPr kumimoji="1" lang="en-US" altLang="en-US" sz="320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Impact" pitchFamily="34" charset="0"/>
              </a:rPr>
              <a:t>A  Place</a:t>
            </a:r>
            <a:endParaRPr kumimoji="1" lang="en-US" altLang="en-US" sz="3200">
              <a:effectLst>
                <a:outerShdw blurRad="38100" dist="38100" dir="2700000" algn="tl">
                  <a:srgbClr val="000000"/>
                </a:outerShdw>
              </a:effectLst>
              <a:latin typeface="Impact" pitchFamily="34" charset="0"/>
            </a:endParaRPr>
          </a:p>
        </p:txBody>
      </p:sp>
      <p:sp>
        <p:nvSpPr>
          <p:cNvPr id="47" name="WordArt 53"/>
          <p:cNvSpPr>
            <a:spLocks noChangeArrowheads="1" noChangeShapeType="1" noTextEdit="1"/>
          </p:cNvSpPr>
          <p:nvPr/>
        </p:nvSpPr>
        <p:spPr bwMode="auto">
          <a:xfrm>
            <a:off x="1163637" y="0"/>
            <a:ext cx="1885950" cy="1430337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7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r>
              <a:rPr lang="en-US" sz="60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Noun :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1196975" y="0"/>
            <a:ext cx="7772400" cy="1143000"/>
          </a:xfrm>
          <a:prstGeom prst="rect">
            <a:avLst/>
          </a:prstGeom>
          <a:solidFill>
            <a:schemeClr val="bg1"/>
          </a:solidFill>
          <a:ln>
            <a:miter lim="800000"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 smtClean="0">
                <a:ln>
                  <a:noFill/>
                </a:ln>
                <a:solidFill>
                  <a:srgbClr val="2F0303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Kinds of Nouns</a:t>
            </a:r>
          </a:p>
        </p:txBody>
      </p:sp>
      <p:graphicFrame>
        <p:nvGraphicFramePr>
          <p:cNvPr id="3" name="Object 3"/>
          <p:cNvGraphicFramePr>
            <a:graphicFrameLocks noChangeAspect="1"/>
          </p:cNvGraphicFramePr>
          <p:nvPr/>
        </p:nvGraphicFramePr>
        <p:xfrm>
          <a:off x="990600" y="1644650"/>
          <a:ext cx="7658100" cy="4799013"/>
        </p:xfrm>
        <a:graphic>
          <a:graphicData uri="http://schemas.openxmlformats.org/presentationml/2006/ole">
            <p:oleObj spid="_x0000_s24578" name="Document" r:id="rId3" imgW="7759080" imgH="4867200" progId="Word.Document.8">
              <p:embed/>
            </p:oleObj>
          </a:graphicData>
        </a:graphic>
      </p:graphicFrame>
      <p:pic>
        <p:nvPicPr>
          <p:cNvPr id="4" name="Picture 7" descr="PPLGP07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30600" y="2419350"/>
            <a:ext cx="1477963" cy="198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2"/>
          <p:cNvSpPr>
            <a:spLocks noChangeArrowheads="1" noChangeShapeType="1" noTextEdit="1"/>
          </p:cNvSpPr>
          <p:nvPr/>
        </p:nvSpPr>
        <p:spPr bwMode="auto">
          <a:xfrm>
            <a:off x="1676400" y="0"/>
            <a:ext cx="5543550" cy="963613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r>
              <a:rPr lang="en-US" sz="3600" kern="10" dirty="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/>
                  </a:outerShdw>
                </a:effectLst>
                <a:latin typeface="Arial Black"/>
              </a:rPr>
              <a:t>The Verb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882650" y="1403350"/>
            <a:ext cx="7864475" cy="21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400" dirty="0"/>
              <a:t>A word that expresses action or otherwise helps to make a statement</a:t>
            </a:r>
          </a:p>
        </p:txBody>
      </p:sp>
      <p:sp>
        <p:nvSpPr>
          <p:cNvPr id="4" name="AutoShape 5"/>
          <p:cNvSpPr>
            <a:spLocks noChangeArrowheads="1"/>
          </p:cNvSpPr>
          <p:nvPr/>
        </p:nvSpPr>
        <p:spPr bwMode="auto">
          <a:xfrm rot="903105">
            <a:off x="4180610" y="3376277"/>
            <a:ext cx="2122895" cy="1374132"/>
          </a:xfrm>
          <a:prstGeom prst="leftRightArrow">
            <a:avLst>
              <a:gd name="adj1" fmla="val 50000"/>
              <a:gd name="adj2" fmla="val 33053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en-US" sz="4400" dirty="0">
                <a:solidFill>
                  <a:schemeClr val="bg1"/>
                </a:solidFill>
              </a:rPr>
              <a:t>Linking</a:t>
            </a: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8686800" y="3124200"/>
            <a:ext cx="304800" cy="2728912"/>
          </a:xfrm>
          <a:prstGeom prst="rect">
            <a:avLst/>
          </a:prstGeom>
          <a:solidFill>
            <a:schemeClr val="tx1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21893000"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pPr algn="l"/>
            <a:r>
              <a:rPr lang="en-US" altLang="en-US" sz="1600" dirty="0">
                <a:solidFill>
                  <a:srgbClr val="FF0000"/>
                </a:solidFill>
              </a:rPr>
              <a:t>“be” verbs</a:t>
            </a:r>
          </a:p>
          <a:p>
            <a:pPr algn="l"/>
            <a:r>
              <a:rPr lang="en-US" altLang="en-US" sz="1600" dirty="0">
                <a:solidFill>
                  <a:srgbClr val="FF0000"/>
                </a:solidFill>
              </a:rPr>
              <a:t>&amp;</a:t>
            </a:r>
          </a:p>
          <a:p>
            <a:pPr algn="l"/>
            <a:r>
              <a:rPr lang="en-US" altLang="en-US" sz="1600" dirty="0">
                <a:solidFill>
                  <a:srgbClr val="FF0000"/>
                </a:solidFill>
              </a:rPr>
              <a:t>taste</a:t>
            </a:r>
          </a:p>
          <a:p>
            <a:pPr algn="l"/>
            <a:r>
              <a:rPr lang="en-US" altLang="en-US" sz="1600" dirty="0">
                <a:solidFill>
                  <a:srgbClr val="FF0000"/>
                </a:solidFill>
              </a:rPr>
              <a:t>feel</a:t>
            </a:r>
          </a:p>
          <a:p>
            <a:pPr algn="l"/>
            <a:r>
              <a:rPr lang="en-US" altLang="en-US" sz="1600" dirty="0">
                <a:solidFill>
                  <a:srgbClr val="FF0000"/>
                </a:solidFill>
              </a:rPr>
              <a:t>sound</a:t>
            </a:r>
          </a:p>
          <a:p>
            <a:pPr algn="l"/>
            <a:r>
              <a:rPr lang="en-US" altLang="en-US" sz="1600" dirty="0">
                <a:solidFill>
                  <a:srgbClr val="FF0000"/>
                </a:solidFill>
              </a:rPr>
              <a:t>look</a:t>
            </a:r>
          </a:p>
          <a:p>
            <a:pPr algn="l"/>
            <a:r>
              <a:rPr lang="en-US" altLang="en-US" sz="1600" dirty="0">
                <a:solidFill>
                  <a:srgbClr val="FF0000"/>
                </a:solidFill>
              </a:rPr>
              <a:t>appear</a:t>
            </a:r>
          </a:p>
          <a:p>
            <a:pPr algn="l"/>
            <a:r>
              <a:rPr lang="en-US" altLang="en-US" sz="1600" dirty="0">
                <a:solidFill>
                  <a:srgbClr val="FF0000"/>
                </a:solidFill>
              </a:rPr>
              <a:t>become</a:t>
            </a:r>
          </a:p>
          <a:p>
            <a:pPr algn="l"/>
            <a:r>
              <a:rPr lang="en-US" altLang="en-US" sz="1600" dirty="0">
                <a:solidFill>
                  <a:srgbClr val="FF0000"/>
                </a:solidFill>
              </a:rPr>
              <a:t>seem</a:t>
            </a:r>
          </a:p>
          <a:p>
            <a:pPr algn="l"/>
            <a:r>
              <a:rPr lang="en-US" altLang="en-US" sz="1600" dirty="0">
                <a:solidFill>
                  <a:srgbClr val="FF0000"/>
                </a:solidFill>
              </a:rPr>
              <a:t>grow</a:t>
            </a:r>
          </a:p>
          <a:p>
            <a:pPr algn="l"/>
            <a:r>
              <a:rPr lang="en-US" altLang="en-US" sz="1600" dirty="0">
                <a:solidFill>
                  <a:srgbClr val="FF0000"/>
                </a:solidFill>
              </a:rPr>
              <a:t>remain</a:t>
            </a:r>
          </a:p>
          <a:p>
            <a:pPr algn="l"/>
            <a:r>
              <a:rPr lang="en-US" altLang="en-US" sz="1600" dirty="0">
                <a:solidFill>
                  <a:srgbClr val="FF0000"/>
                </a:solidFill>
              </a:rPr>
              <a:t>stay</a:t>
            </a:r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 rot="476272">
            <a:off x="2487218" y="3158830"/>
            <a:ext cx="1662112" cy="822325"/>
          </a:xfrm>
          <a:prstGeom prst="rtTriangl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en-US" sz="2000">
                <a:solidFill>
                  <a:schemeClr val="bg2"/>
                </a:solidFill>
              </a:rPr>
              <a:t>Subject</a:t>
            </a:r>
          </a:p>
        </p:txBody>
      </p:sp>
      <p:sp>
        <p:nvSpPr>
          <p:cNvPr id="7" name="AutoShape 8"/>
          <p:cNvSpPr>
            <a:spLocks noChangeArrowheads="1"/>
          </p:cNvSpPr>
          <p:nvPr/>
        </p:nvSpPr>
        <p:spPr bwMode="auto">
          <a:xfrm rot="90794">
            <a:off x="6791626" y="3751401"/>
            <a:ext cx="1343025" cy="762000"/>
          </a:xfrm>
          <a:prstGeom prst="rtTriangl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en-US" sz="2000" dirty="0">
                <a:solidFill>
                  <a:srgbClr val="FF0000"/>
                </a:solidFill>
              </a:rPr>
              <a:t>predicate</a:t>
            </a:r>
          </a:p>
        </p:txBody>
      </p:sp>
      <p:sp>
        <p:nvSpPr>
          <p:cNvPr id="8" name="WordArt 9"/>
          <p:cNvSpPr>
            <a:spLocks noChangeArrowheads="1" noChangeShapeType="1" noTextEdit="1"/>
          </p:cNvSpPr>
          <p:nvPr/>
        </p:nvSpPr>
        <p:spPr bwMode="auto">
          <a:xfrm>
            <a:off x="304800" y="2590800"/>
            <a:ext cx="2190750" cy="1497013"/>
          </a:xfrm>
          <a:prstGeom prst="rect">
            <a:avLst/>
          </a:prstGeom>
        </p:spPr>
        <p:txBody>
          <a:bodyPr wrap="none" fromWordArt="1">
            <a:prstTxWarp prst="textDeflateBottom">
              <a:avLst>
                <a:gd name="adj" fmla="val 76472"/>
              </a:avLst>
            </a:prstTxWarp>
            <a:scene3d>
              <a:camera prst="legacyPerspectiveFront">
                <a:rot lat="19799996" lon="19439995" rev="0"/>
              </a:camera>
              <a:lightRig rig="legacyNormal2" dir="t"/>
            </a:scene3d>
            <a:sp3d extrusionH="354000" prstMaterial="legacyMatte">
              <a:extrusionClr>
                <a:srgbClr val="939676"/>
              </a:extrusionClr>
            </a:sp3d>
          </a:bodyPr>
          <a:lstStyle/>
          <a:p>
            <a:r>
              <a:rPr lang="en-US" sz="6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707070"/>
                    </a:gs>
                    <a:gs pos="50000">
                      <a:srgbClr val="FFFFFF"/>
                    </a:gs>
                    <a:gs pos="100000">
                      <a:srgbClr val="707070"/>
                    </a:gs>
                  </a:gsLst>
                  <a:lin ang="2700000" scaled="1"/>
                </a:gradFill>
                <a:latin typeface="Impact"/>
              </a:rPr>
              <a:t>Action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295400" y="831850"/>
            <a:ext cx="7772400" cy="1143000"/>
          </a:xfrm>
          <a:prstGeom prst="rect">
            <a:avLst/>
          </a:prstGeom>
          <a:effectLst>
            <a:outerShdw dist="107763" dir="8100000" algn="ctr" rotWithShape="0">
              <a:srgbClr val="808080"/>
            </a:outerShdw>
          </a:effectLst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 smtClean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Every sentence </a:t>
            </a:r>
            <a:r>
              <a:rPr kumimoji="0" lang="en-US" altLang="en-US" sz="4400" b="0" i="0" u="none" strike="noStrike" kern="1200" cap="none" spc="0" normalizeH="0" baseline="0" noProof="0" smtClean="0">
                <a:ln>
                  <a:noFill/>
                </a:ln>
                <a:solidFill>
                  <a:srgbClr val="FF5050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must</a:t>
            </a:r>
            <a:r>
              <a:rPr kumimoji="0" lang="en-US" altLang="en-US" sz="4400" b="0" i="0" u="none" strike="noStrike" kern="1200" cap="none" spc="0" normalizeH="0" baseline="0" noProof="0" smtClean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 have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295400" y="3422650"/>
            <a:ext cx="2227263" cy="1752600"/>
          </a:xfrm>
          <a:prstGeom prst="rect">
            <a:avLst/>
          </a:prstGeom>
          <a:effectLst>
            <a:outerShdw dist="35921" dir="2700000" algn="ctr" rotWithShape="0">
              <a:srgbClr val="808080"/>
            </a:outerShdw>
          </a:effectLst>
        </p:spPr>
        <p:txBody>
          <a:bodyPr/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en-US" sz="9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</a:t>
            </a:r>
          </a:p>
        </p:txBody>
      </p:sp>
      <p:sp>
        <p:nvSpPr>
          <p:cNvPr id="4" name="WordArt 6"/>
          <p:cNvSpPr>
            <a:spLocks noChangeArrowheads="1" noChangeShapeType="1" noTextEdit="1"/>
          </p:cNvSpPr>
          <p:nvPr/>
        </p:nvSpPr>
        <p:spPr bwMode="auto">
          <a:xfrm>
            <a:off x="3695700" y="2159000"/>
            <a:ext cx="3181350" cy="301625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64264"/>
              </a:avLst>
            </a:prstTxWarp>
            <a:scene3d>
              <a:camera prst="legacyPerspectiveBottomLeft"/>
              <a:lightRig rig="legacyHarsh3" dir="t"/>
            </a:scene3d>
            <a:sp3d extrusionH="121893000" prstMaterial="legacyMatte">
              <a:extrusionClr>
                <a:srgbClr val="FF6600"/>
              </a:extrusionClr>
            </a:sp3d>
          </a:bodyPr>
          <a:lstStyle/>
          <a:p>
            <a:r>
              <a:rPr lang="en-US" sz="54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VERB</a:t>
            </a:r>
          </a:p>
        </p:txBody>
      </p:sp>
      <p:pic>
        <p:nvPicPr>
          <p:cNvPr id="5" name="Picture 9" descr="PPLM116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31050" y="412750"/>
            <a:ext cx="1751013" cy="576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6"/>
          <p:cNvGraphicFramePr>
            <a:graphicFrameLocks noChangeAspect="1"/>
          </p:cNvGraphicFramePr>
          <p:nvPr/>
        </p:nvGraphicFramePr>
        <p:xfrm>
          <a:off x="990600" y="3265488"/>
          <a:ext cx="3384550" cy="1477962"/>
        </p:xfrm>
        <a:graphic>
          <a:graphicData uri="http://schemas.openxmlformats.org/presentationml/2006/ole">
            <p:oleObj spid="_x0000_s25602" name="Clip" r:id="rId4" imgW="4600440" imgH="3468960" progId="">
              <p:embed/>
            </p:oleObj>
          </a:graphicData>
        </a:graphic>
      </p:graphicFrame>
      <p:pic>
        <p:nvPicPr>
          <p:cNvPr id="3" name="Picture 17">
            <a:hlinkClick r:id="" action="ppaction://media"/>
          </p:cNvPr>
          <p:cNvPicPr>
            <a:picLocks noRot="1" noChangeAspect="1" noChangeArrowheads="1"/>
          </p:cNvPicPr>
          <p:nvPr>
            <a:wavAudioFile r:embed="rId2" name="j0074841.wav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-827088" y="378618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990600" y="0"/>
            <a:ext cx="7772400" cy="1143000"/>
          </a:xfrm>
          <a:prstGeom prst="rect">
            <a:avLst/>
          </a:prstGeom>
          <a:solidFill>
            <a:schemeClr val="bg1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600" b="0" i="0" u="none" strike="noStrike" kern="1200" cap="none" spc="0" normalizeH="0" baseline="0" noProof="0" smtClean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Kinds of Verbs</a:t>
            </a:r>
            <a:endParaRPr kumimoji="0" lang="en-US" altLang="en-US" sz="6600" b="0" i="0" u="none" strike="noStrike" kern="1200" cap="none" spc="0" normalizeH="0" baseline="0" noProof="0" dirty="0" smtClean="0">
              <a:ln>
                <a:noFill/>
              </a:ln>
              <a:solidFill>
                <a:srgbClr val="376092"/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990600" y="1625600"/>
            <a:ext cx="3810000" cy="1325563"/>
          </a:xfrm>
          <a:prstGeom prst="rect">
            <a:avLst/>
          </a:prstGeom>
          <a:solidFill>
            <a:schemeClr val="bg1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Action verbs express mental or physical 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action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.</a:t>
            </a:r>
            <a:endParaRPr kumimoji="0" lang="en-US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 bwMode="auto">
          <a:xfrm>
            <a:off x="4953000" y="1625600"/>
            <a:ext cx="3810000" cy="2924175"/>
          </a:xfrm>
          <a:prstGeom prst="rect">
            <a:avLst/>
          </a:prstGeom>
          <a:solidFill>
            <a:schemeClr val="bg1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Linking verbs make a statement by 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connecting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the subject  with a word  that describes or explains it.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809625" y="4743450"/>
            <a:ext cx="3773488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/>
              <a:t>He </a:t>
            </a:r>
            <a:r>
              <a:rPr lang="en-US" altLang="en-US" sz="2800">
                <a:solidFill>
                  <a:srgbClr val="CC3300"/>
                </a:solidFill>
              </a:rPr>
              <a:t>rode</a:t>
            </a:r>
            <a:r>
              <a:rPr lang="en-US" altLang="en-US" sz="2800"/>
              <a:t> the horse to victory.</a:t>
            </a:r>
            <a:endParaRPr lang="en-US" altLang="en-US" sz="4400"/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537200" y="5391150"/>
            <a:ext cx="35972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/>
              <a:t>He </a:t>
            </a:r>
            <a:r>
              <a:rPr lang="en-US" altLang="en-US" sz="2800">
                <a:solidFill>
                  <a:srgbClr val="CC3300"/>
                </a:solidFill>
              </a:rPr>
              <a:t>has been</a:t>
            </a:r>
            <a:r>
              <a:rPr lang="en-US" altLang="en-US" sz="2800"/>
              <a:t> sick.</a:t>
            </a:r>
          </a:p>
        </p:txBody>
      </p:sp>
      <p:sp>
        <p:nvSpPr>
          <p:cNvPr id="9" name="AutoShape 18"/>
          <p:cNvSpPr>
            <a:spLocks noChangeArrowheads="1"/>
          </p:cNvSpPr>
          <p:nvPr/>
        </p:nvSpPr>
        <p:spPr bwMode="auto">
          <a:xfrm rot="20896536">
            <a:off x="6278969" y="5106335"/>
            <a:ext cx="1594864" cy="834588"/>
          </a:xfrm>
          <a:custGeom>
            <a:avLst/>
            <a:gdLst>
              <a:gd name="T0" fmla="*/ 2147483647 w 21600"/>
              <a:gd name="T1" fmla="*/ 28671016 h 21600"/>
              <a:gd name="T2" fmla="*/ 1221167125 w 21600"/>
              <a:gd name="T3" fmla="*/ 906639970 h 21600"/>
              <a:gd name="T4" fmla="*/ 2147483647 w 21600"/>
              <a:gd name="T5" fmla="*/ 324748021 h 21600"/>
              <a:gd name="T6" fmla="*/ 2147483647 w 21600"/>
              <a:gd name="T7" fmla="*/ 1430632360 h 21600"/>
              <a:gd name="T8" fmla="*/ 2147483647 w 21600"/>
              <a:gd name="T9" fmla="*/ 1810490161 h 21600"/>
              <a:gd name="T10" fmla="*/ 2147483647 w 21600"/>
              <a:gd name="T11" fmla="*/ 1294864411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8789" y="12011"/>
                </a:moveTo>
                <a:cubicBezTo>
                  <a:pt x="18850" y="11610"/>
                  <a:pt x="18881" y="11205"/>
                  <a:pt x="18881" y="10800"/>
                </a:cubicBezTo>
                <a:cubicBezTo>
                  <a:pt x="18881" y="6336"/>
                  <a:pt x="15263" y="2719"/>
                  <a:pt x="10800" y="2719"/>
                </a:cubicBezTo>
                <a:cubicBezTo>
                  <a:pt x="7218" y="2718"/>
                  <a:pt x="4063" y="5077"/>
                  <a:pt x="3049" y="8512"/>
                </a:cubicBezTo>
                <a:lnTo>
                  <a:pt x="441" y="7742"/>
                </a:lnTo>
                <a:cubicBezTo>
                  <a:pt x="1796" y="3151"/>
                  <a:pt x="6012" y="-1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1342"/>
                  <a:pt x="21559" y="11883"/>
                  <a:pt x="21477" y="12419"/>
                </a:cubicBezTo>
                <a:lnTo>
                  <a:pt x="24147" y="12824"/>
                </a:lnTo>
                <a:lnTo>
                  <a:pt x="19526" y="16229"/>
                </a:lnTo>
                <a:lnTo>
                  <a:pt x="16120" y="11607"/>
                </a:lnTo>
                <a:lnTo>
                  <a:pt x="18789" y="12011"/>
                </a:lnTo>
                <a:close/>
              </a:path>
            </a:pathLst>
          </a:custGeom>
          <a:solidFill>
            <a:srgbClr val="FF5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" name="Object 19"/>
          <p:cNvGraphicFramePr>
            <a:graphicFrameLocks noChangeAspect="1"/>
          </p:cNvGraphicFramePr>
          <p:nvPr/>
        </p:nvGraphicFramePr>
        <p:xfrm>
          <a:off x="4800600" y="5029200"/>
          <a:ext cx="1398587" cy="1329433"/>
        </p:xfrm>
        <a:graphic>
          <a:graphicData uri="http://schemas.openxmlformats.org/presentationml/2006/ole">
            <p:oleObj spid="_x0000_s25603" name="Clip" r:id="rId6" imgW="3651480" imgH="3468960" progId="">
              <p:embed/>
            </p:oleObj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audio>
              <p:cMediaNode>
                <p:cTn id="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2"/>
          <p:cNvSpPr>
            <a:spLocks noChangeArrowheads="1" noChangeShapeType="1" noTextEdit="1"/>
          </p:cNvSpPr>
          <p:nvPr/>
        </p:nvSpPr>
        <p:spPr bwMode="auto">
          <a:xfrm>
            <a:off x="3048000" y="304800"/>
            <a:ext cx="4762500" cy="5334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107763" dir="8100000" algn="ctr" rotWithShape="0">
                    <a:srgbClr val="868686"/>
                  </a:outerShdw>
                </a:effectLst>
                <a:latin typeface="Impact"/>
              </a:rPr>
              <a:t>The Pronoun</a:t>
            </a: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990600" y="1219200"/>
            <a:ext cx="7924800" cy="838200"/>
          </a:xfrm>
          <a:prstGeom prst="rect">
            <a:avLst/>
          </a:prstGeom>
          <a:solidFill>
            <a:srgbClr val="996633"/>
          </a:solidFill>
          <a:ln w="9525">
            <a:noFill/>
            <a:miter lim="800000"/>
            <a:headEnd/>
            <a:tailEnd/>
          </a:ln>
          <a:effectLst>
            <a:outerShdw dist="107763" dir="135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en-US" sz="2400" b="1">
                <a:solidFill>
                  <a:srgbClr val="2F0303"/>
                </a:solidFill>
              </a:rPr>
              <a:t>The pronoun is a word used in place of one or more nouns.</a:t>
            </a:r>
          </a:p>
          <a:p>
            <a:pPr>
              <a:defRPr/>
            </a:pPr>
            <a:r>
              <a:rPr lang="en-US" altLang="en-US" sz="2400" b="1">
                <a:solidFill>
                  <a:srgbClr val="2F0303"/>
                </a:solidFill>
              </a:rPr>
              <a:t>It may </a:t>
            </a:r>
            <a:r>
              <a:rPr lang="en-US" altLang="en-US" sz="2400" b="1" i="1">
                <a:solidFill>
                  <a:srgbClr val="000000"/>
                </a:solidFill>
              </a:rPr>
              <a:t>stand for</a:t>
            </a:r>
            <a:r>
              <a:rPr lang="en-US" altLang="en-US" sz="2400" b="1">
                <a:solidFill>
                  <a:srgbClr val="2F0303"/>
                </a:solidFill>
              </a:rPr>
              <a:t> a person, place, thing, or idea.</a:t>
            </a:r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 rot="20338614">
            <a:off x="1200150" y="2301875"/>
            <a:ext cx="1728788" cy="3400425"/>
          </a:xfrm>
          <a:prstGeom prst="octagon">
            <a:avLst>
              <a:gd name="adj" fmla="val 29287"/>
            </a:avLst>
          </a:prstGeom>
          <a:solidFill>
            <a:srgbClr val="FFFF00"/>
          </a:solidFill>
          <a:ln w="9525">
            <a:miter lim="800000"/>
            <a:headEnd/>
            <a:tailEnd/>
          </a:ln>
          <a:scene3d>
            <a:camera prst="legacyPerspectiveFront">
              <a:rot lat="20099993" lon="1500000" rev="0"/>
            </a:camera>
            <a:lightRig rig="legacyFlat4" dir="b"/>
          </a:scene3d>
          <a:sp3d extrusionH="8874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r>
              <a:rPr lang="en-US" altLang="en-US" sz="1800" b="1" i="1">
                <a:solidFill>
                  <a:srgbClr val="000099"/>
                </a:solidFill>
              </a:rPr>
              <a:t>Personal Pronouns</a:t>
            </a:r>
            <a:endParaRPr lang="en-US" altLang="en-US" sz="1800" b="1">
              <a:solidFill>
                <a:srgbClr val="000099"/>
              </a:solidFill>
            </a:endParaRPr>
          </a:p>
          <a:p>
            <a:r>
              <a:rPr lang="en-US" altLang="en-US" sz="1600" b="1">
                <a:solidFill>
                  <a:srgbClr val="2F0303"/>
                </a:solidFill>
              </a:rPr>
              <a:t>I, me, mine</a:t>
            </a:r>
          </a:p>
          <a:p>
            <a:r>
              <a:rPr lang="en-US" altLang="en-US" sz="1400" b="1">
                <a:solidFill>
                  <a:srgbClr val="2F0303"/>
                </a:solidFill>
              </a:rPr>
              <a:t>you, your, yours</a:t>
            </a:r>
          </a:p>
          <a:p>
            <a:r>
              <a:rPr lang="en-US" altLang="en-US" sz="1400" b="1">
                <a:solidFill>
                  <a:srgbClr val="2F0303"/>
                </a:solidFill>
              </a:rPr>
              <a:t>she, her, hers,</a:t>
            </a:r>
          </a:p>
          <a:p>
            <a:r>
              <a:rPr lang="en-US" altLang="en-US" sz="1400" b="1">
                <a:solidFill>
                  <a:srgbClr val="2F0303"/>
                </a:solidFill>
              </a:rPr>
              <a:t>it, its</a:t>
            </a:r>
          </a:p>
          <a:p>
            <a:r>
              <a:rPr lang="en-US" altLang="en-US" sz="1400" b="1">
                <a:solidFill>
                  <a:srgbClr val="2F0303"/>
                </a:solidFill>
              </a:rPr>
              <a:t>we,us, our, ours</a:t>
            </a:r>
          </a:p>
          <a:p>
            <a:r>
              <a:rPr lang="en-US" altLang="en-US" sz="1400" b="1">
                <a:solidFill>
                  <a:srgbClr val="2F0303"/>
                </a:solidFill>
              </a:rPr>
              <a:t>they, them, their, </a:t>
            </a:r>
          </a:p>
          <a:p>
            <a:r>
              <a:rPr lang="en-US" altLang="en-US" sz="1400" b="1">
                <a:solidFill>
                  <a:srgbClr val="2F0303"/>
                </a:solidFill>
              </a:rPr>
              <a:t>theirs</a:t>
            </a:r>
          </a:p>
          <a:p>
            <a:r>
              <a:rPr lang="en-US" altLang="en-US" sz="1400" b="1">
                <a:solidFill>
                  <a:srgbClr val="2F0303"/>
                </a:solidFill>
              </a:rPr>
              <a:t>myself</a:t>
            </a:r>
          </a:p>
          <a:p>
            <a:r>
              <a:rPr lang="en-US" altLang="en-US" sz="1400" b="1">
                <a:solidFill>
                  <a:srgbClr val="2F0303"/>
                </a:solidFill>
              </a:rPr>
              <a:t>yourself</a:t>
            </a:r>
            <a:endParaRPr lang="en-US" altLang="en-US" sz="2000" b="1"/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2590800" y="2133600"/>
            <a:ext cx="2819400" cy="2286000"/>
          </a:xfrm>
          <a:prstGeom prst="flowChartPreparation">
            <a:avLst/>
          </a:prstGeom>
          <a:solidFill>
            <a:srgbClr val="66FFCC"/>
          </a:solidFill>
          <a:ln w="9525"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66FFCC"/>
            </a:extrusionClr>
          </a:sp3d>
        </p:spPr>
        <p:txBody>
          <a:bodyPr wrap="none" anchor="ctr">
            <a:flatTx/>
          </a:bodyPr>
          <a:lstStyle/>
          <a:p>
            <a:r>
              <a:rPr lang="en-US" altLang="en-US" sz="1800" b="1" i="1">
                <a:solidFill>
                  <a:srgbClr val="000099"/>
                </a:solidFill>
              </a:rPr>
              <a:t>Indefinite Pronouns</a:t>
            </a:r>
            <a:endParaRPr lang="en-US" altLang="en-US" sz="1800">
              <a:solidFill>
                <a:srgbClr val="2F0303"/>
              </a:solidFill>
            </a:endParaRPr>
          </a:p>
          <a:p>
            <a:r>
              <a:rPr lang="en-US" altLang="en-US" sz="1600" b="1">
                <a:solidFill>
                  <a:srgbClr val="2F0303"/>
                </a:solidFill>
              </a:rPr>
              <a:t>anybody</a:t>
            </a:r>
          </a:p>
          <a:p>
            <a:r>
              <a:rPr lang="en-US" altLang="en-US" sz="1600" b="1">
                <a:solidFill>
                  <a:srgbClr val="2F0303"/>
                </a:solidFill>
              </a:rPr>
              <a:t>each</a:t>
            </a:r>
          </a:p>
          <a:p>
            <a:r>
              <a:rPr lang="en-US" altLang="en-US" sz="1600" b="1">
                <a:solidFill>
                  <a:srgbClr val="2F0303"/>
                </a:solidFill>
              </a:rPr>
              <a:t>either</a:t>
            </a:r>
          </a:p>
          <a:p>
            <a:r>
              <a:rPr lang="en-US" altLang="en-US" sz="1600" b="1">
                <a:solidFill>
                  <a:srgbClr val="2F0303"/>
                </a:solidFill>
              </a:rPr>
              <a:t>none</a:t>
            </a:r>
          </a:p>
          <a:p>
            <a:r>
              <a:rPr lang="en-US" altLang="en-US" sz="1600" b="1">
                <a:solidFill>
                  <a:srgbClr val="2F0303"/>
                </a:solidFill>
              </a:rPr>
              <a:t>someone, one, etc.</a:t>
            </a:r>
            <a:endParaRPr lang="en-US" altLang="en-US" sz="2400">
              <a:solidFill>
                <a:srgbClr val="2F0303"/>
              </a:solidFill>
            </a:endParaRP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 rot="634867">
            <a:off x="4724400" y="3886200"/>
            <a:ext cx="3733800" cy="1816100"/>
          </a:xfrm>
          <a:prstGeom prst="flowChartAlternateProcess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anchor="ctr">
            <a:flatTx/>
          </a:bodyPr>
          <a:lstStyle/>
          <a:p>
            <a:r>
              <a:rPr lang="en-US" altLang="en-US" sz="2000" b="1" i="1">
                <a:solidFill>
                  <a:srgbClr val="000099"/>
                </a:solidFill>
              </a:rPr>
              <a:t>Interrogative Pronouns</a:t>
            </a:r>
            <a:endParaRPr lang="en-US" altLang="en-US" sz="1600" b="1"/>
          </a:p>
          <a:p>
            <a:r>
              <a:rPr lang="en-US" altLang="en-US" sz="1600" b="1">
                <a:solidFill>
                  <a:srgbClr val="2F0303"/>
                </a:solidFill>
              </a:rPr>
              <a:t>who</a:t>
            </a:r>
          </a:p>
          <a:p>
            <a:r>
              <a:rPr lang="en-US" altLang="en-US" sz="1600" b="1">
                <a:solidFill>
                  <a:srgbClr val="2F0303"/>
                </a:solidFill>
              </a:rPr>
              <a:t>whom</a:t>
            </a:r>
          </a:p>
          <a:p>
            <a:r>
              <a:rPr lang="en-US" altLang="en-US" sz="1600" b="1">
                <a:solidFill>
                  <a:srgbClr val="2F0303"/>
                </a:solidFill>
              </a:rPr>
              <a:t>what</a:t>
            </a:r>
          </a:p>
          <a:p>
            <a:r>
              <a:rPr lang="en-US" altLang="en-US" sz="1600" b="1">
                <a:solidFill>
                  <a:srgbClr val="2F0303"/>
                </a:solidFill>
              </a:rPr>
              <a:t>which</a:t>
            </a:r>
          </a:p>
          <a:p>
            <a:r>
              <a:rPr lang="en-US" altLang="en-US" sz="1600" b="1">
                <a:solidFill>
                  <a:srgbClr val="2F0303"/>
                </a:solidFill>
              </a:rPr>
              <a:t>whose</a:t>
            </a:r>
            <a:endParaRPr lang="en-US" altLang="en-US" sz="2000" b="1">
              <a:solidFill>
                <a:srgbClr val="2F0303"/>
              </a:solidFill>
            </a:endParaRPr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 rot="4939">
            <a:off x="5408613" y="2133600"/>
            <a:ext cx="3276600" cy="1905000"/>
          </a:xfrm>
          <a:prstGeom prst="hexagon">
            <a:avLst>
              <a:gd name="adj" fmla="val 43000"/>
              <a:gd name="vf" fmla="val 115470"/>
            </a:avLst>
          </a:prstGeom>
          <a:solidFill>
            <a:srgbClr val="FF6600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6600"/>
            </a:extrusionClr>
          </a:sp3d>
        </p:spPr>
        <p:txBody>
          <a:bodyPr wrap="none" anchor="ctr">
            <a:flatTx/>
          </a:bodyPr>
          <a:lstStyle/>
          <a:p>
            <a:endParaRPr lang="en-US" altLang="en-US" sz="2400"/>
          </a:p>
          <a:p>
            <a:r>
              <a:rPr lang="en-US" altLang="en-US" sz="2000" b="1" i="1">
                <a:solidFill>
                  <a:srgbClr val="000099"/>
                </a:solidFill>
              </a:rPr>
              <a:t>Demonstrative Pronouns</a:t>
            </a:r>
            <a:endParaRPr lang="en-US" altLang="en-US" sz="2000"/>
          </a:p>
          <a:p>
            <a:r>
              <a:rPr lang="en-US" altLang="en-US" sz="2000">
                <a:solidFill>
                  <a:srgbClr val="2F0303"/>
                </a:solidFill>
              </a:rPr>
              <a:t>this</a:t>
            </a:r>
          </a:p>
          <a:p>
            <a:r>
              <a:rPr lang="en-US" altLang="en-US" sz="2000">
                <a:solidFill>
                  <a:srgbClr val="2F0303"/>
                </a:solidFill>
              </a:rPr>
              <a:t>that</a:t>
            </a:r>
          </a:p>
          <a:p>
            <a:r>
              <a:rPr lang="en-US" altLang="en-US" sz="2000">
                <a:solidFill>
                  <a:srgbClr val="2F0303"/>
                </a:solidFill>
              </a:rPr>
              <a:t>these</a:t>
            </a:r>
          </a:p>
          <a:p>
            <a:r>
              <a:rPr lang="en-US" altLang="en-US" sz="2000">
                <a:solidFill>
                  <a:srgbClr val="2F0303"/>
                </a:solidFill>
              </a:rPr>
              <a:t>those</a:t>
            </a:r>
            <a:endParaRPr lang="en-US" altLang="en-US" sz="2400">
              <a:solidFill>
                <a:srgbClr val="2F0303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8"/>
          <p:cNvSpPr>
            <a:spLocks noChangeArrowheads="1" noChangeShapeType="1" noTextEdit="1"/>
          </p:cNvSpPr>
          <p:nvPr/>
        </p:nvSpPr>
        <p:spPr bwMode="auto">
          <a:xfrm>
            <a:off x="1219200" y="228600"/>
            <a:ext cx="7459663" cy="1270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BottomRight">
                <a:rot lat="0" lon="21239993" rev="0"/>
              </a:camera>
              <a:lightRig rig="legacyHarsh3" dir="l"/>
            </a:scene3d>
            <a:sp3d extrusionH="430200" prstMaterial="legacyMatte">
              <a:extrusionClr>
                <a:srgbClr val="C0C0C0"/>
              </a:extrusionClr>
            </a:sp3d>
          </a:bodyPr>
          <a:lstStyle/>
          <a:p>
            <a:pPr algn="l" rtl="0"/>
            <a:r>
              <a:rPr lang="en-US" sz="3600" kern="10">
                <a:ln w="9525">
                  <a:round/>
                  <a:headEnd/>
                  <a:tailEnd/>
                </a:ln>
                <a:latin typeface="Arial Black"/>
              </a:rPr>
              <a:t>The Adjective</a:t>
            </a:r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>
            <a:off x="1219200" y="2044700"/>
            <a:ext cx="3810000" cy="1041400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rtl="0"/>
            <a:r>
              <a:rPr lang="en-US" altLang="en-US" sz="2400"/>
              <a:t>Modifies or describes a</a:t>
            </a:r>
          </a:p>
          <a:p>
            <a:pPr algn="l" rtl="0"/>
            <a:r>
              <a:rPr lang="en-US" altLang="en-US" sz="2400"/>
              <a:t> noun or pronoun</a:t>
            </a:r>
            <a:r>
              <a:rPr lang="en-US" altLang="en-US" sz="1800"/>
              <a:t>.</a:t>
            </a:r>
          </a:p>
        </p:txBody>
      </p:sp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1219200" y="4021138"/>
            <a:ext cx="3810000" cy="1128712"/>
          </a:xfrm>
          <a:prstGeom prst="rect">
            <a:avLst/>
          </a:prstGeom>
          <a:solidFill>
            <a:schemeClr val="bg1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rtl="0"/>
            <a:r>
              <a:rPr lang="en-US" altLang="en-US" sz="2800"/>
              <a:t>Is that a </a:t>
            </a:r>
            <a:r>
              <a:rPr lang="en-US" altLang="en-US" sz="2800" u="sng"/>
              <a:t>wool</a:t>
            </a:r>
            <a:r>
              <a:rPr lang="en-US" altLang="en-US" sz="2800"/>
              <a:t> sweater?</a:t>
            </a:r>
          </a:p>
        </p:txBody>
      </p:sp>
      <p:sp>
        <p:nvSpPr>
          <p:cNvPr id="5" name="Rectangle 15"/>
          <p:cNvSpPr>
            <a:spLocks noChangeArrowheads="1"/>
          </p:cNvSpPr>
          <p:nvPr/>
        </p:nvSpPr>
        <p:spPr bwMode="auto">
          <a:xfrm>
            <a:off x="1219200" y="5149850"/>
            <a:ext cx="3810000" cy="1009650"/>
          </a:xfrm>
          <a:prstGeom prst="rect">
            <a:avLst/>
          </a:prstGeom>
          <a:solidFill>
            <a:schemeClr val="bg1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rtl="0"/>
            <a:r>
              <a:rPr lang="en-US" altLang="en-US" sz="2800" dirty="0"/>
              <a:t>Just give me </a:t>
            </a:r>
            <a:r>
              <a:rPr lang="en-US" altLang="en-US" sz="2800" u="sng" dirty="0"/>
              <a:t>five</a:t>
            </a:r>
            <a:r>
              <a:rPr lang="en-US" altLang="en-US" sz="2800" dirty="0"/>
              <a:t> minutes.</a:t>
            </a:r>
            <a:endParaRPr lang="en-US" altLang="en-US" sz="2400" dirty="0"/>
          </a:p>
        </p:txBody>
      </p:sp>
      <p:sp>
        <p:nvSpPr>
          <p:cNvPr id="6" name="Rectangle 17"/>
          <p:cNvSpPr>
            <a:spLocks noChangeArrowheads="1"/>
          </p:cNvSpPr>
          <p:nvPr/>
        </p:nvSpPr>
        <p:spPr bwMode="auto">
          <a:xfrm>
            <a:off x="1219200" y="3086100"/>
            <a:ext cx="3810000" cy="935038"/>
          </a:xfrm>
          <a:prstGeom prst="rect">
            <a:avLst/>
          </a:prstGeom>
          <a:solidFill>
            <a:schemeClr val="bg1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rtl="0"/>
            <a:r>
              <a:rPr lang="en-US" altLang="en-US" sz="2800" dirty="0"/>
              <a:t>Did you lose your </a:t>
            </a:r>
            <a:r>
              <a:rPr lang="en-US" altLang="en-US" sz="2800" u="sng" dirty="0"/>
              <a:t>address</a:t>
            </a:r>
            <a:endParaRPr lang="en-US" altLang="en-US" sz="2800" dirty="0"/>
          </a:p>
          <a:p>
            <a:pPr algn="l" rtl="0"/>
            <a:r>
              <a:rPr lang="en-US" altLang="en-US" sz="2800" dirty="0"/>
              <a:t>book?</a:t>
            </a:r>
          </a:p>
        </p:txBody>
      </p:sp>
      <p:sp>
        <p:nvSpPr>
          <p:cNvPr id="7" name="Rectangle 18"/>
          <p:cNvSpPr>
            <a:spLocks noChangeArrowheads="1"/>
          </p:cNvSpPr>
          <p:nvPr/>
        </p:nvSpPr>
        <p:spPr bwMode="auto">
          <a:xfrm>
            <a:off x="5181600" y="2044700"/>
            <a:ext cx="3810000" cy="1041400"/>
          </a:xfrm>
          <a:prstGeom prst="rect">
            <a:avLst/>
          </a:prstGeom>
          <a:solidFill>
            <a:schemeClr val="bg1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rtl="0"/>
            <a:r>
              <a:rPr lang="en-US" altLang="en-US" sz="2800"/>
              <a:t>Answers  these questions:</a:t>
            </a:r>
          </a:p>
        </p:txBody>
      </p:sp>
      <p:sp>
        <p:nvSpPr>
          <p:cNvPr id="8" name="Rectangle 19"/>
          <p:cNvSpPr>
            <a:spLocks noChangeArrowheads="1"/>
          </p:cNvSpPr>
          <p:nvPr/>
        </p:nvSpPr>
        <p:spPr bwMode="auto">
          <a:xfrm>
            <a:off x="5181600" y="3086100"/>
            <a:ext cx="3810000" cy="935038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rtl="0"/>
            <a:endParaRPr lang="en-US"/>
          </a:p>
        </p:txBody>
      </p:sp>
      <p:sp>
        <p:nvSpPr>
          <p:cNvPr id="9" name="Rectangle 21"/>
          <p:cNvSpPr>
            <a:spLocks noChangeArrowheads="1"/>
          </p:cNvSpPr>
          <p:nvPr/>
        </p:nvSpPr>
        <p:spPr bwMode="auto">
          <a:xfrm>
            <a:off x="5181600" y="4021138"/>
            <a:ext cx="3810000" cy="11287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rtl="0"/>
            <a:endParaRPr lang="en-US"/>
          </a:p>
        </p:txBody>
      </p:sp>
      <p:sp>
        <p:nvSpPr>
          <p:cNvPr id="10" name="WordArt 22"/>
          <p:cNvSpPr>
            <a:spLocks noChangeArrowheads="1" noChangeShapeType="1" noTextEdit="1"/>
          </p:cNvSpPr>
          <p:nvPr/>
        </p:nvSpPr>
        <p:spPr bwMode="auto">
          <a:xfrm>
            <a:off x="5705475" y="4157663"/>
            <a:ext cx="2762250" cy="8556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/>
            <a:r>
              <a:rPr lang="en-US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808080"/>
                  </a:outerShdw>
                </a:effectLst>
                <a:latin typeface="Arial Black"/>
              </a:rPr>
              <a:t>What kind?</a:t>
            </a:r>
          </a:p>
        </p:txBody>
      </p:sp>
      <p:sp>
        <p:nvSpPr>
          <p:cNvPr id="11" name="WordArt 23"/>
          <p:cNvSpPr>
            <a:spLocks noChangeArrowheads="1" noChangeShapeType="1" noTextEdit="1"/>
          </p:cNvSpPr>
          <p:nvPr/>
        </p:nvSpPr>
        <p:spPr bwMode="auto">
          <a:xfrm>
            <a:off x="5892800" y="3209925"/>
            <a:ext cx="2170113" cy="6873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/>
            <a:r>
              <a:rPr lang="en-US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808080"/>
                  </a:outerShdw>
                </a:effectLst>
                <a:latin typeface="Arial Black"/>
              </a:rPr>
              <a:t>Which?</a:t>
            </a:r>
          </a:p>
        </p:txBody>
      </p:sp>
      <p:sp>
        <p:nvSpPr>
          <p:cNvPr id="12" name="WordArt 24"/>
          <p:cNvSpPr>
            <a:spLocks noChangeArrowheads="1" noChangeShapeType="1" noTextEdit="1"/>
          </p:cNvSpPr>
          <p:nvPr/>
        </p:nvSpPr>
        <p:spPr bwMode="auto">
          <a:xfrm>
            <a:off x="5229225" y="5149850"/>
            <a:ext cx="3716338" cy="10096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/>
            <a:r>
              <a:rPr lang="en-US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808080"/>
                  </a:outerShdw>
                </a:effectLst>
                <a:latin typeface="Arial Black"/>
              </a:rPr>
              <a:t>How many?</a:t>
            </a:r>
          </a:p>
        </p:txBody>
      </p:sp>
      <p:pic>
        <p:nvPicPr>
          <p:cNvPr id="13" name="Picture 29" descr="AMCONFU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8610600" y="3200400"/>
            <a:ext cx="1100138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4"/>
          <p:cNvSpPr>
            <a:spLocks noChangeArrowheads="1" noChangeShapeType="1" noTextEdit="1"/>
          </p:cNvSpPr>
          <p:nvPr/>
        </p:nvSpPr>
        <p:spPr bwMode="auto">
          <a:xfrm>
            <a:off x="1828800" y="228600"/>
            <a:ext cx="664845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dist="107763" dir="13500000" algn="ctr" rotWithShape="0">
                    <a:srgbClr val="868686"/>
                  </a:outerShdw>
                </a:effectLst>
                <a:latin typeface="Arial Black"/>
              </a:rPr>
              <a:t>The Adverb</a:t>
            </a:r>
          </a:p>
        </p:txBody>
      </p:sp>
      <p:sp>
        <p:nvSpPr>
          <p:cNvPr id="3" name="Oval 5"/>
          <p:cNvSpPr>
            <a:spLocks noChangeArrowheads="1"/>
          </p:cNvSpPr>
          <p:nvPr/>
        </p:nvSpPr>
        <p:spPr bwMode="auto">
          <a:xfrm>
            <a:off x="785813" y="952500"/>
            <a:ext cx="3862387" cy="18002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35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800"/>
              <a:t>Modifies or describes</a:t>
            </a:r>
          </a:p>
          <a:p>
            <a:pPr algn="ctr">
              <a:defRPr/>
            </a:pPr>
            <a:r>
              <a:rPr lang="en-US" altLang="en-US" sz="2800"/>
              <a:t>a verb, an adjective,</a:t>
            </a:r>
          </a:p>
          <a:p>
            <a:pPr algn="ctr">
              <a:defRPr/>
            </a:pPr>
            <a:r>
              <a:rPr lang="en-US" altLang="en-US" sz="2800"/>
              <a:t>or another adverb.</a:t>
            </a:r>
          </a:p>
        </p:txBody>
      </p:sp>
      <p:sp>
        <p:nvSpPr>
          <p:cNvPr id="4" name="Oval 6"/>
          <p:cNvSpPr>
            <a:spLocks noChangeArrowheads="1"/>
          </p:cNvSpPr>
          <p:nvPr/>
        </p:nvSpPr>
        <p:spPr bwMode="auto">
          <a:xfrm>
            <a:off x="5124450" y="952500"/>
            <a:ext cx="3722688" cy="18002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800"/>
              <a:t>Answers the questions:</a:t>
            </a:r>
          </a:p>
        </p:txBody>
      </p:sp>
      <p:sp>
        <p:nvSpPr>
          <p:cNvPr id="5" name="AutoShape 7"/>
          <p:cNvSpPr>
            <a:spLocks noChangeArrowheads="1"/>
          </p:cNvSpPr>
          <p:nvPr/>
        </p:nvSpPr>
        <p:spPr bwMode="auto">
          <a:xfrm rot="21294258">
            <a:off x="5075238" y="2103437"/>
            <a:ext cx="2811462" cy="1403350"/>
          </a:xfrm>
          <a:prstGeom prst="wedgeEllipseCallout">
            <a:avLst>
              <a:gd name="adj1" fmla="val -92028"/>
              <a:gd name="adj2" fmla="val 4968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3600"/>
              <a:t>How?</a:t>
            </a:r>
            <a:endParaRPr lang="en-US" altLang="en-US" sz="2800"/>
          </a:p>
        </p:txBody>
      </p:sp>
      <p:sp>
        <p:nvSpPr>
          <p:cNvPr id="6" name="Oval 8"/>
          <p:cNvSpPr>
            <a:spLocks noChangeArrowheads="1"/>
          </p:cNvSpPr>
          <p:nvPr/>
        </p:nvSpPr>
        <p:spPr bwMode="auto">
          <a:xfrm>
            <a:off x="1331913" y="2752725"/>
            <a:ext cx="2784475" cy="7159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35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800"/>
              <a:t>He ran </a:t>
            </a:r>
            <a:r>
              <a:rPr lang="en-US" altLang="en-US" sz="2800" u="sng"/>
              <a:t>quickly.</a:t>
            </a:r>
          </a:p>
        </p:txBody>
      </p:sp>
      <p:sp>
        <p:nvSpPr>
          <p:cNvPr id="7" name="Oval 9"/>
          <p:cNvSpPr>
            <a:spLocks noChangeArrowheads="1"/>
          </p:cNvSpPr>
          <p:nvPr/>
        </p:nvSpPr>
        <p:spPr bwMode="auto">
          <a:xfrm>
            <a:off x="1331913" y="3468687"/>
            <a:ext cx="2998787" cy="64135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35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800"/>
              <a:t>She left </a:t>
            </a:r>
            <a:r>
              <a:rPr lang="en-US" altLang="en-US" sz="2800" u="sng"/>
              <a:t>yesterday.</a:t>
            </a:r>
          </a:p>
        </p:txBody>
      </p:sp>
      <p:sp>
        <p:nvSpPr>
          <p:cNvPr id="8" name="AutoShape 10"/>
          <p:cNvSpPr>
            <a:spLocks noChangeArrowheads="1"/>
          </p:cNvSpPr>
          <p:nvPr/>
        </p:nvSpPr>
        <p:spPr bwMode="auto">
          <a:xfrm rot="564376">
            <a:off x="4281488" y="3140075"/>
            <a:ext cx="3570287" cy="969962"/>
          </a:xfrm>
          <a:prstGeom prst="wedgeEllipseCallout">
            <a:avLst>
              <a:gd name="adj1" fmla="val -47866"/>
              <a:gd name="adj2" fmla="val 4587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3600"/>
              <a:t>When?</a:t>
            </a:r>
          </a:p>
        </p:txBody>
      </p:sp>
      <p:sp>
        <p:nvSpPr>
          <p:cNvPr id="9" name="Oval 11"/>
          <p:cNvSpPr>
            <a:spLocks noChangeArrowheads="1"/>
          </p:cNvSpPr>
          <p:nvPr/>
        </p:nvSpPr>
        <p:spPr bwMode="auto">
          <a:xfrm>
            <a:off x="1066800" y="4110037"/>
            <a:ext cx="2698750" cy="7461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81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800"/>
              <a:t>We went </a:t>
            </a:r>
            <a:r>
              <a:rPr lang="en-US" altLang="en-US" sz="2800" u="sng"/>
              <a:t>there.</a:t>
            </a:r>
            <a:endParaRPr lang="en-US" altLang="en-US" sz="2800"/>
          </a:p>
        </p:txBody>
      </p:sp>
      <p:sp>
        <p:nvSpPr>
          <p:cNvPr id="10" name="AutoShape 12"/>
          <p:cNvSpPr>
            <a:spLocks noChangeArrowheads="1"/>
          </p:cNvSpPr>
          <p:nvPr/>
        </p:nvSpPr>
        <p:spPr bwMode="auto">
          <a:xfrm rot="21155760">
            <a:off x="3765550" y="4110037"/>
            <a:ext cx="3160713" cy="746125"/>
          </a:xfrm>
          <a:prstGeom prst="wedgeEllipseCallout">
            <a:avLst>
              <a:gd name="adj1" fmla="val -53491"/>
              <a:gd name="adj2" fmla="val -1642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3600"/>
              <a:t>Where?</a:t>
            </a:r>
          </a:p>
        </p:txBody>
      </p:sp>
      <p:sp>
        <p:nvSpPr>
          <p:cNvPr id="11" name="Oval 13"/>
          <p:cNvSpPr>
            <a:spLocks noChangeArrowheads="1"/>
          </p:cNvSpPr>
          <p:nvPr/>
        </p:nvSpPr>
        <p:spPr bwMode="auto">
          <a:xfrm>
            <a:off x="785813" y="4856162"/>
            <a:ext cx="3862387" cy="1031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81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800"/>
              <a:t>It was </a:t>
            </a:r>
            <a:r>
              <a:rPr lang="en-US" altLang="en-US" sz="2800" u="sng"/>
              <a:t>too</a:t>
            </a:r>
            <a:r>
              <a:rPr lang="en-US" altLang="en-US" sz="2800"/>
              <a:t> hot!</a:t>
            </a:r>
          </a:p>
        </p:txBody>
      </p:sp>
      <p:sp>
        <p:nvSpPr>
          <p:cNvPr id="12" name="AutoShape 14"/>
          <p:cNvSpPr>
            <a:spLocks noChangeArrowheads="1"/>
          </p:cNvSpPr>
          <p:nvPr/>
        </p:nvSpPr>
        <p:spPr bwMode="auto">
          <a:xfrm>
            <a:off x="4648200" y="4856162"/>
            <a:ext cx="4416425" cy="1031875"/>
          </a:xfrm>
          <a:prstGeom prst="wedgeEllipseCallout">
            <a:avLst>
              <a:gd name="adj1" fmla="val -65421"/>
              <a:gd name="adj2" fmla="val 2384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2800"/>
              <a:t>To what degree or  how much?</a:t>
            </a:r>
          </a:p>
        </p:txBody>
      </p:sp>
      <p:graphicFrame>
        <p:nvGraphicFramePr>
          <p:cNvPr id="13" name="Object 15"/>
          <p:cNvGraphicFramePr>
            <a:graphicFrameLocks noChangeAspect="1"/>
          </p:cNvGraphicFramePr>
          <p:nvPr/>
        </p:nvGraphicFramePr>
        <p:xfrm>
          <a:off x="7451725" y="2354262"/>
          <a:ext cx="1395413" cy="2501900"/>
        </p:xfrm>
        <a:graphic>
          <a:graphicData uri="http://schemas.openxmlformats.org/presentationml/2006/ole">
            <p:oleObj spid="_x0000_s26626" name="Clip" r:id="rId3" imgW="1609560" imgH="4352760" progId="">
              <p:embed/>
            </p:oleObj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2"/>
          <p:cNvSpPr>
            <a:spLocks noChangeArrowheads="1" noChangeShapeType="1" noTextEdit="1"/>
          </p:cNvSpPr>
          <p:nvPr/>
        </p:nvSpPr>
        <p:spPr bwMode="auto">
          <a:xfrm>
            <a:off x="1676400" y="0"/>
            <a:ext cx="57150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BottomLeft"/>
              <a:lightRig rig="legacyFlat3" dir="t"/>
            </a:scene3d>
            <a:sp3d extrusionH="887400" prstMaterial="legacyMatte">
              <a:extrusionClr>
                <a:srgbClr val="FFFFFF"/>
              </a:extrusionClr>
            </a:sp3d>
          </a:bodyPr>
          <a:lstStyle/>
          <a:p>
            <a:r>
              <a:rPr lang="en-US" sz="3600" kern="10" dirty="0">
                <a:ln w="9525">
                  <a:round/>
                  <a:headEnd/>
                  <a:tailEnd/>
                </a:ln>
                <a:latin typeface="Arial Black"/>
              </a:rPr>
              <a:t>Kinds of Adverbs</a:t>
            </a: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795933" y="1606550"/>
            <a:ext cx="2937867" cy="6477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en-US" sz="3200" b="1" dirty="0"/>
              <a:t>Interrogative</a:t>
            </a:r>
          </a:p>
          <a:p>
            <a:r>
              <a:rPr lang="en-US" altLang="en-US" sz="3200" b="1" dirty="0"/>
              <a:t>Adverbs</a:t>
            </a:r>
            <a:endParaRPr lang="en-US" altLang="en-US" sz="2800" dirty="0"/>
          </a:p>
          <a:p>
            <a:r>
              <a:rPr lang="en-US" altLang="en-US" sz="2800" dirty="0"/>
              <a:t>introduce questions</a:t>
            </a:r>
          </a:p>
        </p:txBody>
      </p:sp>
      <p:sp>
        <p:nvSpPr>
          <p:cNvPr id="4" name="WordArt 5"/>
          <p:cNvSpPr>
            <a:spLocks noChangeArrowheads="1" noChangeShapeType="1" noTextEdit="1"/>
          </p:cNvSpPr>
          <p:nvPr/>
        </p:nvSpPr>
        <p:spPr bwMode="auto">
          <a:xfrm rot="21007530">
            <a:off x="1063151" y="3001812"/>
            <a:ext cx="1303734" cy="728663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 Black"/>
              </a:rPr>
              <a:t>How?</a:t>
            </a:r>
          </a:p>
        </p:txBody>
      </p:sp>
      <p:sp>
        <p:nvSpPr>
          <p:cNvPr id="5" name="WordArt 6"/>
          <p:cNvSpPr>
            <a:spLocks noChangeArrowheads="1" noChangeShapeType="1" noTextEdit="1"/>
          </p:cNvSpPr>
          <p:nvPr/>
        </p:nvSpPr>
        <p:spPr bwMode="auto">
          <a:xfrm rot="463079">
            <a:off x="1867409" y="3464941"/>
            <a:ext cx="1232297" cy="642938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r>
              <a:rPr lang="en-US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effectLst>
                  <a:outerShdw dist="53882" dir="2700000" algn="ctr" rotWithShape="0">
                    <a:srgbClr val="9999FF"/>
                  </a:outerShdw>
                </a:effectLst>
                <a:latin typeface="Impact"/>
              </a:rPr>
              <a:t>When?</a:t>
            </a:r>
          </a:p>
        </p:txBody>
      </p:sp>
      <p:sp>
        <p:nvSpPr>
          <p:cNvPr id="6" name="WordArt 8" descr="Narrow vertical"/>
          <p:cNvSpPr>
            <a:spLocks noChangeArrowheads="1" noChangeShapeType="1" noTextEdit="1"/>
          </p:cNvSpPr>
          <p:nvPr/>
        </p:nvSpPr>
        <p:spPr bwMode="auto">
          <a:xfrm rot="20831492">
            <a:off x="2002946" y="5018385"/>
            <a:ext cx="1732359" cy="542132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/>
          <a:p>
            <a:r>
              <a:rPr lang="en-US" sz="3600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dist="45791" dir="2021404" algn="ctr" rotWithShape="0">
                    <a:srgbClr val="808080"/>
                  </a:outerShdw>
                </a:effectLst>
                <a:latin typeface="Arial Black"/>
              </a:rPr>
              <a:t>Where?</a:t>
            </a:r>
          </a:p>
        </p:txBody>
      </p:sp>
      <p:sp>
        <p:nvSpPr>
          <p:cNvPr id="9" name="WordArt 19"/>
          <p:cNvSpPr>
            <a:spLocks noChangeArrowheads="1" noChangeShapeType="1" noTextEdit="1"/>
          </p:cNvSpPr>
          <p:nvPr/>
        </p:nvSpPr>
        <p:spPr bwMode="auto">
          <a:xfrm>
            <a:off x="1426368" y="4410869"/>
            <a:ext cx="1964531" cy="305594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33333"/>
              </a:avLst>
            </a:prstTxWarp>
          </a:bodyPr>
          <a:lstStyle/>
          <a:p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Times New Roman"/>
                <a:cs typeface="Times New Roman"/>
              </a:rPr>
              <a:t>How often?</a:t>
            </a:r>
          </a:p>
        </p:txBody>
      </p:sp>
      <p:sp>
        <p:nvSpPr>
          <p:cNvPr id="10" name="Text Box 20"/>
          <p:cNvSpPr txBox="1">
            <a:spLocks noChangeArrowheads="1"/>
          </p:cNvSpPr>
          <p:nvPr/>
        </p:nvSpPr>
        <p:spPr bwMode="auto">
          <a:xfrm>
            <a:off x="4574481" y="1965324"/>
            <a:ext cx="3680519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/>
              <a:t>How did you break your leg?</a:t>
            </a:r>
            <a:endParaRPr lang="en-US" altLang="en-US"/>
          </a:p>
        </p:txBody>
      </p:sp>
      <p:sp>
        <p:nvSpPr>
          <p:cNvPr id="11" name="Text Box 21"/>
          <p:cNvSpPr txBox="1">
            <a:spLocks noChangeArrowheads="1"/>
          </p:cNvSpPr>
          <p:nvPr/>
        </p:nvSpPr>
        <p:spPr bwMode="auto">
          <a:xfrm rot="21569777">
            <a:off x="3313598" y="2812899"/>
            <a:ext cx="471487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/>
              <a:t>When does your plane leave?</a:t>
            </a:r>
            <a:br>
              <a:rPr lang="en-US" altLang="en-US" sz="2800"/>
            </a:br>
            <a:endParaRPr lang="en-US" altLang="en-US" sz="2800"/>
          </a:p>
        </p:txBody>
      </p:sp>
      <p:sp>
        <p:nvSpPr>
          <p:cNvPr id="12" name="Text Box 23"/>
          <p:cNvSpPr txBox="1">
            <a:spLocks noChangeArrowheads="1"/>
          </p:cNvSpPr>
          <p:nvPr/>
        </p:nvSpPr>
        <p:spPr bwMode="auto">
          <a:xfrm>
            <a:off x="3536156" y="4216399"/>
            <a:ext cx="217884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/>
              <a:t>How often do you run?</a:t>
            </a:r>
          </a:p>
        </p:txBody>
      </p:sp>
      <p:sp>
        <p:nvSpPr>
          <p:cNvPr id="13" name="Text Box 25"/>
          <p:cNvSpPr txBox="1">
            <a:spLocks noChangeArrowheads="1"/>
          </p:cNvSpPr>
          <p:nvPr/>
        </p:nvSpPr>
        <p:spPr bwMode="auto">
          <a:xfrm>
            <a:off x="3962400" y="5189537"/>
            <a:ext cx="3429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/>
              <a:t>Where did you put the mouse trap?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2"/>
          <p:cNvSpPr>
            <a:spLocks noChangeArrowheads="1" noChangeShapeType="1" noTextEdit="1"/>
          </p:cNvSpPr>
          <p:nvPr/>
        </p:nvSpPr>
        <p:spPr bwMode="auto">
          <a:xfrm>
            <a:off x="2133600" y="304800"/>
            <a:ext cx="5791200" cy="6556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TopRight"/>
              <a:lightRig rig="legacyFlat3" dir="b"/>
            </a:scene3d>
            <a:sp3d extrusionH="430200" prstMaterial="legacyMatte">
              <a:extrusionClr>
                <a:srgbClr val="FFFFFF"/>
              </a:extrusionClr>
            </a:sp3d>
          </a:bodyPr>
          <a:lstStyle/>
          <a:p>
            <a:r>
              <a:rPr lang="en-US" sz="3600" i="1" kern="10" dirty="0">
                <a:ln w="9525">
                  <a:round/>
                  <a:headEnd/>
                  <a:tailEnd/>
                </a:ln>
                <a:latin typeface="Arial Black"/>
              </a:rPr>
              <a:t>The Preposition</a:t>
            </a: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219200" y="1646237"/>
            <a:ext cx="7315200" cy="1905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altLang="en-US" sz="2800" dirty="0"/>
              <a:t>A </a:t>
            </a:r>
            <a:r>
              <a:rPr lang="en-US" altLang="en-US" sz="2800" b="1" i="1" u="sng" dirty="0"/>
              <a:t>preposition</a:t>
            </a:r>
            <a:r>
              <a:rPr lang="en-US" altLang="en-US" sz="2800" dirty="0"/>
              <a:t> introduces a noun or pronoun </a:t>
            </a:r>
          </a:p>
          <a:p>
            <a:pPr algn="l"/>
            <a:r>
              <a:rPr lang="en-US" altLang="en-US" sz="2800" dirty="0"/>
              <a:t>or a phrase or clause functioning in the sentence</a:t>
            </a:r>
          </a:p>
          <a:p>
            <a:pPr algn="l"/>
            <a:r>
              <a:rPr lang="en-US" altLang="en-US" sz="2800" dirty="0"/>
              <a:t>as a noun.  The word or word group that the</a:t>
            </a:r>
          </a:p>
          <a:p>
            <a:pPr algn="l"/>
            <a:r>
              <a:rPr lang="en-US" altLang="en-US" sz="2800" dirty="0"/>
              <a:t>preposition introduces is its</a:t>
            </a:r>
            <a:r>
              <a:rPr lang="en-US" altLang="en-US" sz="2800" b="1" i="1" dirty="0"/>
              <a:t> </a:t>
            </a:r>
            <a:r>
              <a:rPr lang="en-US" altLang="en-US" sz="2800" b="1" i="1" u="sng" dirty="0"/>
              <a:t>object</a:t>
            </a:r>
            <a:r>
              <a:rPr lang="en-US" altLang="en-US" sz="2800" dirty="0"/>
              <a:t>.</a:t>
            </a:r>
          </a:p>
        </p:txBody>
      </p:sp>
      <p:sp>
        <p:nvSpPr>
          <p:cNvPr id="4" name="Oval 4"/>
          <p:cNvSpPr>
            <a:spLocks noChangeArrowheads="1"/>
          </p:cNvSpPr>
          <p:nvPr/>
        </p:nvSpPr>
        <p:spPr bwMode="auto">
          <a:xfrm>
            <a:off x="914400" y="3551237"/>
            <a:ext cx="8153400" cy="2590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en-US" sz="2800" dirty="0"/>
              <a:t>They received a postcard </a:t>
            </a:r>
            <a:r>
              <a:rPr lang="en-US" altLang="en-US" sz="2800" u="sng" dirty="0"/>
              <a:t>from Bobby</a:t>
            </a:r>
            <a:r>
              <a:rPr lang="en-US" altLang="en-US" sz="2800" dirty="0"/>
              <a:t> telling </a:t>
            </a:r>
          </a:p>
          <a:p>
            <a:pPr algn="ctr"/>
            <a:endParaRPr lang="en-US" altLang="en-US" sz="2800" dirty="0"/>
          </a:p>
          <a:p>
            <a:pPr algn="ctr"/>
            <a:r>
              <a:rPr lang="en-US" altLang="en-US" sz="2800" u="sng" dirty="0"/>
              <a:t>about his trip</a:t>
            </a:r>
            <a:r>
              <a:rPr lang="en-US" altLang="en-US" sz="2800" dirty="0"/>
              <a:t> </a:t>
            </a:r>
            <a:r>
              <a:rPr lang="en-US" altLang="en-US" sz="2800" u="sng" dirty="0"/>
              <a:t>to Canada.</a:t>
            </a: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486400" y="3703637"/>
            <a:ext cx="1143000" cy="6858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20219" y="12689"/>
                </a:moveTo>
                <a:cubicBezTo>
                  <a:pt x="20344" y="12067"/>
                  <a:pt x="20407" y="11434"/>
                  <a:pt x="20407" y="10800"/>
                </a:cubicBezTo>
                <a:cubicBezTo>
                  <a:pt x="20407" y="5494"/>
                  <a:pt x="16105" y="1193"/>
                  <a:pt x="10800" y="1193"/>
                </a:cubicBezTo>
                <a:cubicBezTo>
                  <a:pt x="5494" y="1193"/>
                  <a:pt x="1193" y="5494"/>
                  <a:pt x="1193" y="10800"/>
                </a:cubicBezTo>
                <a:cubicBezTo>
                  <a:pt x="1192" y="13001"/>
                  <a:pt x="1948" y="15135"/>
                  <a:pt x="3334" y="16846"/>
                </a:cubicBezTo>
                <a:lnTo>
                  <a:pt x="2406" y="17596"/>
                </a:lnTo>
                <a:cubicBezTo>
                  <a:pt x="849" y="15673"/>
                  <a:pt x="0" y="13274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1513"/>
                  <a:pt x="21529" y="12225"/>
                  <a:pt x="21388" y="12924"/>
                </a:cubicBezTo>
                <a:lnTo>
                  <a:pt x="24036" y="13455"/>
                </a:lnTo>
                <a:lnTo>
                  <a:pt x="20155" y="16039"/>
                </a:lnTo>
                <a:lnTo>
                  <a:pt x="17572" y="12158"/>
                </a:lnTo>
                <a:lnTo>
                  <a:pt x="20219" y="12689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3200400" y="4846637"/>
            <a:ext cx="1676400" cy="3048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cubicBezTo>
                  <a:pt x="5399" y="11976"/>
                  <a:pt x="5784" y="13121"/>
                  <a:pt x="6494" y="14059"/>
                </a:cubicBezTo>
                <a:lnTo>
                  <a:pt x="2189" y="17318"/>
                </a:lnTo>
                <a:cubicBezTo>
                  <a:pt x="768" y="15442"/>
                  <a:pt x="0" y="13153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-1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 rot="19863356">
            <a:off x="5187950" y="4760912"/>
            <a:ext cx="1171575" cy="77787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9387" y="5399"/>
                  <a:pt x="8031" y="5953"/>
                  <a:pt x="7022" y="6941"/>
                </a:cubicBezTo>
                <a:lnTo>
                  <a:pt x="3244" y="3082"/>
                </a:lnTo>
                <a:cubicBezTo>
                  <a:pt x="5263" y="1106"/>
                  <a:pt x="7975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295400" y="-1"/>
            <a:ext cx="7067550" cy="714375"/>
          </a:xfrm>
          <a:prstGeom prst="rect">
            <a:avLst/>
          </a:prstGeom>
          <a:solidFill>
            <a:schemeClr val="bg1"/>
          </a:solidFill>
          <a:ln w="9525"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 wrap="none" anchor="ctr">
            <a:flatTx/>
          </a:bodyPr>
          <a:lstStyle/>
          <a:p>
            <a:pPr algn="l"/>
            <a:r>
              <a:rPr lang="en-US" altLang="en-US" sz="4800"/>
              <a:t>Some Common Prepositions</a:t>
            </a:r>
            <a:endParaRPr lang="en-US" altLang="en-US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219200" y="1154113"/>
            <a:ext cx="1757363" cy="46656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en-US" altLang="en-US" sz="2800"/>
          </a:p>
          <a:p>
            <a:pPr algn="l"/>
            <a:r>
              <a:rPr lang="en-US" altLang="en-US" sz="2800"/>
              <a:t>aboard</a:t>
            </a:r>
          </a:p>
          <a:p>
            <a:pPr algn="l"/>
            <a:r>
              <a:rPr lang="en-US" altLang="en-US" sz="2800"/>
              <a:t>about</a:t>
            </a:r>
          </a:p>
          <a:p>
            <a:pPr algn="l"/>
            <a:r>
              <a:rPr lang="en-US" altLang="en-US" sz="2800"/>
              <a:t>above</a:t>
            </a:r>
          </a:p>
          <a:p>
            <a:pPr algn="l"/>
            <a:r>
              <a:rPr lang="en-US" altLang="en-US" sz="2800"/>
              <a:t>across</a:t>
            </a:r>
          </a:p>
          <a:p>
            <a:pPr algn="l"/>
            <a:r>
              <a:rPr lang="en-US" altLang="en-US" sz="2800"/>
              <a:t>after</a:t>
            </a:r>
          </a:p>
          <a:p>
            <a:pPr algn="l"/>
            <a:r>
              <a:rPr lang="en-US" altLang="en-US" sz="2800"/>
              <a:t>against </a:t>
            </a:r>
          </a:p>
          <a:p>
            <a:pPr algn="l"/>
            <a:r>
              <a:rPr lang="en-US" altLang="en-US" sz="2800"/>
              <a:t>along</a:t>
            </a:r>
          </a:p>
          <a:p>
            <a:pPr algn="l"/>
            <a:r>
              <a:rPr lang="en-US" altLang="en-US" sz="2800"/>
              <a:t>among</a:t>
            </a:r>
          </a:p>
          <a:p>
            <a:pPr algn="l"/>
            <a:r>
              <a:rPr lang="en-US" altLang="en-US" sz="2800"/>
              <a:t>around </a:t>
            </a:r>
          </a:p>
          <a:p>
            <a:pPr algn="l"/>
            <a:r>
              <a:rPr lang="en-US" altLang="en-US" sz="2800"/>
              <a:t>at</a:t>
            </a:r>
            <a:endParaRPr lang="en-US" altLang="en-US" sz="2800">
              <a:solidFill>
                <a:schemeClr val="folHlink"/>
              </a:solidFill>
            </a:endParaRPr>
          </a:p>
          <a:p>
            <a:pPr algn="l"/>
            <a:r>
              <a:rPr lang="en-US" altLang="en-US" sz="2800"/>
              <a:t>before</a:t>
            </a:r>
          </a:p>
          <a:p>
            <a:pPr algn="l"/>
            <a:endParaRPr lang="en-US" altLang="en-US" sz="280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124200" y="1128713"/>
            <a:ext cx="1806575" cy="46656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altLang="en-US" sz="2800" dirty="0"/>
              <a:t>behind</a:t>
            </a:r>
          </a:p>
          <a:p>
            <a:pPr algn="l"/>
            <a:r>
              <a:rPr lang="en-US" altLang="en-US" sz="2800" dirty="0"/>
              <a:t>below</a:t>
            </a:r>
          </a:p>
          <a:p>
            <a:pPr algn="l"/>
            <a:r>
              <a:rPr lang="en-US" altLang="en-US" sz="2800" dirty="0"/>
              <a:t>beneath</a:t>
            </a:r>
          </a:p>
          <a:p>
            <a:pPr algn="l"/>
            <a:r>
              <a:rPr lang="en-US" altLang="en-US" sz="2800" dirty="0"/>
              <a:t>beside</a:t>
            </a:r>
          </a:p>
          <a:p>
            <a:pPr algn="l"/>
            <a:r>
              <a:rPr lang="en-US" altLang="en-US" sz="2800" dirty="0"/>
              <a:t>between</a:t>
            </a:r>
          </a:p>
          <a:p>
            <a:pPr algn="l"/>
            <a:r>
              <a:rPr lang="en-US" altLang="en-US" sz="2800" dirty="0"/>
              <a:t>beyond</a:t>
            </a:r>
          </a:p>
          <a:p>
            <a:pPr algn="l"/>
            <a:r>
              <a:rPr lang="en-US" altLang="en-US" sz="2800" dirty="0"/>
              <a:t>by</a:t>
            </a:r>
          </a:p>
          <a:p>
            <a:pPr algn="l"/>
            <a:r>
              <a:rPr lang="en-US" altLang="en-US" sz="2800" dirty="0"/>
              <a:t>down </a:t>
            </a:r>
          </a:p>
          <a:p>
            <a:pPr algn="l"/>
            <a:r>
              <a:rPr lang="en-US" altLang="en-US" sz="2800" dirty="0"/>
              <a:t>during </a:t>
            </a:r>
          </a:p>
          <a:p>
            <a:pPr algn="l"/>
            <a:r>
              <a:rPr lang="en-US" altLang="en-US" sz="2800" dirty="0"/>
              <a:t>except </a:t>
            </a:r>
          </a:p>
          <a:p>
            <a:pPr algn="l"/>
            <a:r>
              <a:rPr lang="en-US" altLang="en-US" sz="2800" dirty="0"/>
              <a:t>for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5235575" y="1128713"/>
            <a:ext cx="1905000" cy="46656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altLang="en-US" sz="2800" dirty="0"/>
              <a:t>from</a:t>
            </a:r>
          </a:p>
          <a:p>
            <a:pPr algn="l"/>
            <a:r>
              <a:rPr lang="en-US" altLang="en-US" sz="2800" dirty="0"/>
              <a:t>in</a:t>
            </a:r>
          </a:p>
          <a:p>
            <a:pPr algn="l"/>
            <a:r>
              <a:rPr lang="en-US" altLang="en-US" sz="2800" dirty="0"/>
              <a:t>into</a:t>
            </a:r>
          </a:p>
          <a:p>
            <a:pPr algn="l"/>
            <a:r>
              <a:rPr lang="en-US" altLang="en-US" sz="2800" dirty="0"/>
              <a:t>like</a:t>
            </a:r>
          </a:p>
          <a:p>
            <a:pPr algn="l"/>
            <a:r>
              <a:rPr lang="en-US" altLang="en-US" sz="2800" dirty="0"/>
              <a:t>of</a:t>
            </a:r>
          </a:p>
          <a:p>
            <a:pPr algn="l"/>
            <a:r>
              <a:rPr lang="en-US" altLang="en-US" sz="2800" dirty="0"/>
              <a:t>off</a:t>
            </a:r>
          </a:p>
          <a:p>
            <a:pPr algn="l"/>
            <a:r>
              <a:rPr lang="en-US" altLang="en-US" sz="2800" dirty="0"/>
              <a:t>on</a:t>
            </a:r>
          </a:p>
          <a:p>
            <a:pPr algn="l"/>
            <a:r>
              <a:rPr lang="en-US" altLang="en-US" sz="2800" dirty="0"/>
              <a:t>over</a:t>
            </a:r>
          </a:p>
          <a:p>
            <a:pPr algn="l"/>
            <a:r>
              <a:rPr lang="en-US" altLang="en-US" sz="2800" dirty="0"/>
              <a:t>past</a:t>
            </a:r>
          </a:p>
          <a:p>
            <a:pPr algn="l"/>
            <a:r>
              <a:rPr lang="en-US" altLang="en-US" sz="2800" dirty="0"/>
              <a:t>since</a:t>
            </a:r>
          </a:p>
          <a:p>
            <a:pPr algn="l"/>
            <a:r>
              <a:rPr lang="en-US" altLang="en-US" sz="2800" dirty="0"/>
              <a:t>through</a:t>
            </a: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7373938" y="1128713"/>
            <a:ext cx="1574800" cy="46656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en-US" altLang="en-US" sz="2800"/>
          </a:p>
          <a:p>
            <a:pPr algn="l"/>
            <a:r>
              <a:rPr lang="en-US" altLang="en-US" sz="2800"/>
              <a:t>throughout</a:t>
            </a:r>
          </a:p>
          <a:p>
            <a:pPr algn="l"/>
            <a:r>
              <a:rPr lang="en-US" altLang="en-US" sz="2800"/>
              <a:t>to</a:t>
            </a:r>
          </a:p>
          <a:p>
            <a:pPr algn="l"/>
            <a:r>
              <a:rPr lang="en-US" altLang="en-US" sz="2800"/>
              <a:t>toward</a:t>
            </a:r>
          </a:p>
          <a:p>
            <a:pPr algn="l"/>
            <a:r>
              <a:rPr lang="en-US" altLang="en-US" sz="2800"/>
              <a:t>under</a:t>
            </a:r>
          </a:p>
          <a:p>
            <a:pPr algn="l"/>
            <a:r>
              <a:rPr lang="en-US" altLang="en-US" sz="2800"/>
              <a:t>underneath</a:t>
            </a:r>
          </a:p>
          <a:p>
            <a:pPr algn="l"/>
            <a:r>
              <a:rPr lang="en-US" altLang="en-US" sz="2800"/>
              <a:t>until</a:t>
            </a:r>
          </a:p>
          <a:p>
            <a:pPr algn="l"/>
            <a:r>
              <a:rPr lang="en-US" altLang="en-US" sz="2800"/>
              <a:t>up</a:t>
            </a:r>
          </a:p>
          <a:p>
            <a:pPr algn="l"/>
            <a:r>
              <a:rPr lang="en-US" altLang="en-US" sz="2800"/>
              <a:t>upon</a:t>
            </a:r>
          </a:p>
          <a:p>
            <a:pPr algn="l"/>
            <a:r>
              <a:rPr lang="en-US" altLang="en-US" sz="2800"/>
              <a:t>with</a:t>
            </a:r>
          </a:p>
          <a:p>
            <a:pPr algn="l"/>
            <a:r>
              <a:rPr lang="en-US" altLang="en-US" sz="2800"/>
              <a:t>within</a:t>
            </a:r>
          </a:p>
          <a:p>
            <a:pPr algn="l"/>
            <a:r>
              <a:rPr lang="en-US" altLang="en-US" sz="2800"/>
              <a:t>without</a:t>
            </a:r>
          </a:p>
          <a:p>
            <a:pPr algn="l"/>
            <a:endParaRPr lang="en-US" altLang="en-US" sz="280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990600" y="-304800"/>
            <a:ext cx="8032750" cy="13065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altLang="en-US" sz="6000"/>
              <a:t>The conjunction</a:t>
            </a:r>
          </a:p>
        </p:txBody>
      </p:sp>
      <p:sp>
        <p:nvSpPr>
          <p:cNvPr id="3" name="Rectangle 8"/>
          <p:cNvSpPr>
            <a:spLocks noChangeArrowheads="1"/>
          </p:cNvSpPr>
          <p:nvPr/>
        </p:nvSpPr>
        <p:spPr bwMode="auto">
          <a:xfrm>
            <a:off x="990600" y="1574800"/>
            <a:ext cx="7802563" cy="5984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altLang="en-US" dirty="0"/>
              <a:t>A conjunction is</a:t>
            </a:r>
            <a:r>
              <a:rPr lang="en-US" altLang="en-US" sz="3600" dirty="0"/>
              <a:t> a word that joins words</a:t>
            </a:r>
          </a:p>
          <a:p>
            <a:pPr algn="l"/>
            <a:r>
              <a:rPr lang="en-US" altLang="en-US" sz="3600" dirty="0"/>
              <a:t>or groups of words.</a:t>
            </a:r>
            <a:endParaRPr lang="en-US" altLang="en-US" dirty="0"/>
          </a:p>
        </p:txBody>
      </p:sp>
      <p:pic>
        <p:nvPicPr>
          <p:cNvPr id="4" name="Picture 13" descr="A_ECI07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33750" y="2747962"/>
            <a:ext cx="2235200" cy="293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8"/>
          <p:cNvSpPr>
            <a:spLocks noChangeArrowheads="1"/>
          </p:cNvSpPr>
          <p:nvPr/>
        </p:nvSpPr>
        <p:spPr bwMode="auto">
          <a:xfrm rot="19426826">
            <a:off x="1906588" y="3068637"/>
            <a:ext cx="1746250" cy="3619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altLang="en-US" sz="7200"/>
              <a:t>and</a:t>
            </a:r>
            <a:endParaRPr lang="en-US" altLang="en-US"/>
          </a:p>
          <a:p>
            <a:pPr algn="l"/>
            <a:endParaRPr lang="en-US" altLang="en-US"/>
          </a:p>
        </p:txBody>
      </p:sp>
      <p:sp>
        <p:nvSpPr>
          <p:cNvPr id="6" name="Rectangle 19"/>
          <p:cNvSpPr>
            <a:spLocks noChangeArrowheads="1"/>
          </p:cNvSpPr>
          <p:nvPr/>
        </p:nvSpPr>
        <p:spPr bwMode="auto">
          <a:xfrm>
            <a:off x="5568950" y="2916237"/>
            <a:ext cx="1746250" cy="11017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altLang="en-US" sz="5400"/>
              <a:t>or</a:t>
            </a:r>
            <a:endParaRPr lang="en-US" altLang="en-US"/>
          </a:p>
        </p:txBody>
      </p:sp>
      <p:sp>
        <p:nvSpPr>
          <p:cNvPr id="7" name="Rectangle 20"/>
          <p:cNvSpPr>
            <a:spLocks noChangeArrowheads="1"/>
          </p:cNvSpPr>
          <p:nvPr/>
        </p:nvSpPr>
        <p:spPr bwMode="auto">
          <a:xfrm>
            <a:off x="2162175" y="5678487"/>
            <a:ext cx="4751388" cy="6667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altLang="en-US" sz="6600"/>
              <a:t>but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 rot="20755256">
            <a:off x="1185863" y="4541837"/>
            <a:ext cx="2625725" cy="8794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altLang="en-US" sz="6000"/>
              <a:t>either/or</a:t>
            </a:r>
            <a:endParaRPr lang="en-US" altLang="en-US" sz="4800"/>
          </a:p>
        </p:txBody>
      </p:sp>
      <p:sp>
        <p:nvSpPr>
          <p:cNvPr id="9" name="Rectangle 22"/>
          <p:cNvSpPr>
            <a:spLocks noChangeArrowheads="1"/>
          </p:cNvSpPr>
          <p:nvPr/>
        </p:nvSpPr>
        <p:spPr bwMode="auto">
          <a:xfrm rot="850670">
            <a:off x="5568950" y="4284662"/>
            <a:ext cx="3078163" cy="8794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altLang="en-US" sz="6600"/>
              <a:t>neither/nor</a:t>
            </a:r>
            <a:endParaRPr lang="en-US" altLang="en-US"/>
          </a:p>
        </p:txBody>
      </p:sp>
      <p:pic>
        <p:nvPicPr>
          <p:cNvPr id="10" name="Picture 25">
            <a:hlinkClick r:id="" action="ppaction://media"/>
          </p:cNvPr>
          <p:cNvPicPr>
            <a:picLocks noRot="1" noChangeAspect="1" noChangeArrowheads="1"/>
          </p:cNvPicPr>
          <p:nvPr>
            <a:wavAudioFile r:embed="rId1" name="j0095972.wav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-573088" y="2611437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audio>
              <p:cMediaNode>
                <p:cTn id="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j0074231.mid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584950" y="470535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066800" y="-228600"/>
            <a:ext cx="6997700" cy="14890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altLang="en-US" sz="6600" dirty="0"/>
              <a:t>The interjection</a:t>
            </a:r>
            <a:endParaRPr lang="en-US" altLang="en-US" sz="3200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066800" y="1822450"/>
            <a:ext cx="7840663" cy="11826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altLang="en-US"/>
              <a:t>is an exclamatory word that expresses</a:t>
            </a:r>
          </a:p>
          <a:p>
            <a:pPr algn="l"/>
            <a:r>
              <a:rPr lang="en-US" altLang="en-US"/>
              <a:t>emotion</a:t>
            </a:r>
          </a:p>
        </p:txBody>
      </p:sp>
      <p:pic>
        <p:nvPicPr>
          <p:cNvPr id="5" name="Picture 7" descr="PPLGP04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66800" y="2714625"/>
            <a:ext cx="1735138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2568575" y="3005137"/>
            <a:ext cx="4824413" cy="5651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altLang="en-US" sz="2400" b="1">
                <a:latin typeface="Tubular" pitchFamily="2" charset="0"/>
              </a:rPr>
              <a:t>Goodness</a:t>
            </a:r>
            <a:r>
              <a:rPr lang="en-US" altLang="en-US" sz="2400">
                <a:latin typeface="Tubular" pitchFamily="2" charset="0"/>
              </a:rPr>
              <a:t>! What a cute baby!</a:t>
            </a:r>
            <a:endParaRPr lang="en-US" altLang="en-US" sz="2800">
              <a:latin typeface="Tubular" pitchFamily="2" charset="0"/>
            </a:endParaRPr>
          </a:p>
        </p:txBody>
      </p:sp>
      <p:pic>
        <p:nvPicPr>
          <p:cNvPr id="7" name="Picture 10" descr="PPLGP09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89463" y="3813175"/>
            <a:ext cx="4205287" cy="234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1457325" y="5010150"/>
            <a:ext cx="3132138" cy="11477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altLang="en-US" sz="2800">
                <a:latin typeface="Tubular" pitchFamily="2" charset="0"/>
              </a:rPr>
              <a:t>Wow! Look at that</a:t>
            </a:r>
          </a:p>
          <a:p>
            <a:pPr algn="l"/>
            <a:r>
              <a:rPr lang="en-US" altLang="en-US" sz="2800">
                <a:latin typeface="Tubular" pitchFamily="2" charset="0"/>
              </a:rPr>
              <a:t>sunset!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audio>
              <p:cMediaNode numSld="2" showWhenStopped="0">
                <p:cTn id="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b="1" dirty="0" smtClean="0">
                <a:solidFill>
                  <a:srgbClr val="C00000"/>
                </a:solidFill>
              </a:rPr>
              <a:t>Exercise 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295401"/>
            <a:ext cx="8915400" cy="4876800"/>
          </a:xfrm>
        </p:spPr>
        <p:txBody>
          <a:bodyPr/>
          <a:lstStyle/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Circle the most suitable answer a, b, c or d for each of the following </a:t>
            </a:r>
            <a:endParaRPr lang="en-US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1800" b="1" spc="300" dirty="0" smtClean="0">
                <a:cs typeface="Arial" pitchFamily="34" charset="0"/>
              </a:rPr>
              <a:t>  </a:t>
            </a:r>
            <a:r>
              <a:rPr lang="en-US" sz="20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-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The 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final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test 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will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be similar to the 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questions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in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the lectures exercises.</a:t>
            </a:r>
            <a:endParaRPr 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</a:t>
            </a:r>
            <a:r>
              <a:rPr lang="en-US" sz="2000" b="1" dirty="0" smtClean="0">
                <a:cs typeface="Arial" pitchFamily="34" charset="0"/>
              </a:rPr>
              <a:t>1. The part speech of “ final” is __________________________________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 verb                                                                                    B. an adverb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a noun                                                                                   D. an adjective   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2.  The part speech of “ questions ” is _____________________________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 verb                                                                                   B. an adverb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a noun                                                                                  D. an adjective   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3. The part speech of “ will” is __________________________________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 main verb                                                                        B. a verb to be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a modal                                                                               D. a preposition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4. The part speech of “ in” is ___________________________________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 verb                                                                                  B. a preposition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a noun                                                                                 D. an adjective   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   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23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edg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b="1" dirty="0" smtClean="0">
                <a:solidFill>
                  <a:srgbClr val="C00000"/>
                </a:solidFill>
              </a:rPr>
              <a:t>Exercise 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295401"/>
            <a:ext cx="8915400" cy="4876800"/>
          </a:xfrm>
        </p:spPr>
        <p:txBody>
          <a:bodyPr/>
          <a:lstStyle/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Circle the most suitable answer a, b, c or d for each of the following </a:t>
            </a:r>
            <a:endParaRPr lang="en-US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2400" b="1" dirty="0" smtClean="0">
                <a:cs typeface="Arial" pitchFamily="34" charset="0"/>
              </a:rPr>
              <a:t>The </a:t>
            </a:r>
            <a:r>
              <a:rPr lang="en-US" sz="2400" b="1" u="sng" dirty="0" smtClean="0">
                <a:cs typeface="Arial" pitchFamily="34" charset="0"/>
              </a:rPr>
              <a:t>doctor</a:t>
            </a:r>
            <a:r>
              <a:rPr lang="en-US" sz="2400" b="1" dirty="0" smtClean="0">
                <a:cs typeface="Arial" pitchFamily="34" charset="0"/>
              </a:rPr>
              <a:t> </a:t>
            </a:r>
            <a:r>
              <a:rPr lang="en-US" sz="2400" b="1" u="sng" dirty="0" smtClean="0">
                <a:cs typeface="Arial" pitchFamily="34" charset="0"/>
              </a:rPr>
              <a:t>gave</a:t>
            </a:r>
            <a:r>
              <a:rPr lang="en-US" sz="2400" b="1" dirty="0" smtClean="0">
                <a:cs typeface="Arial" pitchFamily="34" charset="0"/>
              </a:rPr>
              <a:t> </a:t>
            </a:r>
            <a:r>
              <a:rPr lang="en-US" sz="2400" b="1" u="sng" dirty="0" smtClean="0">
                <a:cs typeface="Arial" pitchFamily="34" charset="0"/>
              </a:rPr>
              <a:t>us</a:t>
            </a:r>
            <a:r>
              <a:rPr lang="en-US" sz="2400" b="1" dirty="0" smtClean="0">
                <a:cs typeface="Arial" pitchFamily="34" charset="0"/>
              </a:rPr>
              <a:t> the first homework </a:t>
            </a:r>
            <a:r>
              <a:rPr lang="en-US" sz="2400" b="1" u="sng" dirty="0" smtClean="0">
                <a:cs typeface="Arial" pitchFamily="34" charset="0"/>
              </a:rPr>
              <a:t>last</a:t>
            </a:r>
            <a:r>
              <a:rPr lang="en-US" sz="2400" b="1" dirty="0" smtClean="0">
                <a:cs typeface="Arial" pitchFamily="34" charset="0"/>
              </a:rPr>
              <a:t> week.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</a:t>
            </a:r>
            <a:r>
              <a:rPr lang="en-US" sz="2000" b="1" dirty="0" smtClean="0">
                <a:cs typeface="Arial" pitchFamily="34" charset="0"/>
              </a:rPr>
              <a:t>5. The part speech of “ us” is _________________________pronoun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 possessive                                                        B. an object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a subject                                                              D. a reflexive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6.  The part speech of “ gave ” is ______________________________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 present verb                                                   B. an auxiliary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a future verb                                                      D. a past verb   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7. The part speech of “ last” is ________________________________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an adjective                                                      B. a verb to be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an article                                                           D. a preposition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8. The part speech of “ doctor” is _________________________________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 verb                                                                 B. a subject noun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an object noun                                                 D. an adjective   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   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24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edg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1533</TotalTime>
  <Words>1300</Words>
  <Application>Microsoft Office PowerPoint</Application>
  <PresentationFormat>A4 Paper (210x297 mm)‎</PresentationFormat>
  <Paragraphs>354</Paragraphs>
  <Slides>25</Slides>
  <Notes>0</Notes>
  <HiddenSlides>0</HiddenSlides>
  <MMClips>3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2</vt:i4>
      </vt:variant>
      <vt:variant>
        <vt:lpstr>عناوين الشرائح</vt:lpstr>
      </vt:variant>
      <vt:variant>
        <vt:i4>25</vt:i4>
      </vt:variant>
    </vt:vector>
  </HeadingPairs>
  <TitlesOfParts>
    <vt:vector size="28" baseType="lpstr">
      <vt:lpstr>Office Theme</vt:lpstr>
      <vt:lpstr>Clip</vt:lpstr>
      <vt:lpstr>Document</vt:lpstr>
      <vt:lpstr>الشريحة 1</vt:lpstr>
      <vt:lpstr>الشريحة 2</vt:lpstr>
      <vt:lpstr>Elements of Class</vt:lpstr>
      <vt:lpstr> Vocabulary Previewing ( pages 147/ 50/ 152 /160) ) </vt:lpstr>
      <vt:lpstr>Vocabulary Previewing ( pages 147/ 50/ 152 /160) ) </vt:lpstr>
      <vt:lpstr>Previewing Vocabulary</vt:lpstr>
      <vt:lpstr>Previewing Vocabulary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  <vt:lpstr>Exercise </vt:lpstr>
      <vt:lpstr>Exercise </vt:lpstr>
      <vt:lpstr>الشريحة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123</cp:revision>
  <dcterms:created xsi:type="dcterms:W3CDTF">2009-10-14T19:14:34Z</dcterms:created>
  <dcterms:modified xsi:type="dcterms:W3CDTF">2011-10-24T11:11:33Z</dcterms:modified>
</cp:coreProperties>
</file>