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7" r:id="rId4"/>
    <p:sldId id="329" r:id="rId5"/>
    <p:sldId id="330" r:id="rId6"/>
    <p:sldId id="331" r:id="rId7"/>
    <p:sldId id="311" r:id="rId8"/>
    <p:sldId id="332" r:id="rId9"/>
    <p:sldId id="312" r:id="rId10"/>
    <p:sldId id="338" r:id="rId11"/>
    <p:sldId id="336" r:id="rId12"/>
    <p:sldId id="333" r:id="rId13"/>
    <p:sldId id="335" r:id="rId14"/>
    <p:sldId id="323" r:id="rId15"/>
    <p:sldId id="337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FF0066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737" autoAdjust="0"/>
  </p:normalViewPr>
  <p:slideViewPr>
    <p:cSldViewPr>
      <p:cViewPr>
        <p:scale>
          <a:sx n="50" d="100"/>
          <a:sy n="50" d="100"/>
        </p:scale>
        <p:origin x="-486" y="-52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48" y="55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advTm="234">
    <p:wheel spokes="8"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latin typeface="Calibri" pitchFamily="34" charset="0"/>
              </a:rPr>
              <a:t>e- learning System For Distance Education 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latin typeface="Calibri" pitchFamily="34" charset="0"/>
              </a:rPr>
              <a:t>e- Learning Deanship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dirty="0" smtClean="0">
                <a:latin typeface="Calibri" pitchFamily="34" charset="0"/>
              </a:rPr>
              <a:t>English Language Department</a:t>
            </a:r>
            <a:endParaRPr lang="en-US" sz="2000" b="1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121</a:t>
            </a:r>
          </a:p>
          <a:p>
            <a:pPr>
              <a:lnSpc>
                <a:spcPct val="80000"/>
              </a:lnSpc>
            </a:pPr>
            <a:r>
              <a:rPr lang="ar-SA" sz="28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المحاضرة الخامسة  </a:t>
            </a:r>
            <a:endParaRPr lang="en-US" sz="2800" b="1" dirty="0" smtClean="0">
              <a:solidFill>
                <a:srgbClr val="C00000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Lecture 5</a:t>
            </a:r>
          </a:p>
          <a:p>
            <a:pPr algn="l">
              <a:lnSpc>
                <a:spcPct val="80000"/>
              </a:lnSpc>
            </a:pP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First Semester 1431- 1432 H</a:t>
            </a:r>
            <a:r>
              <a:rPr lang="ar-EG" sz="2800" b="1" dirty="0"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Nayf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Lecture Five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sz="4400" b="1" dirty="0" smtClean="0">
                <a:solidFill>
                  <a:schemeClr val="tx1"/>
                </a:solidFill>
                <a:cs typeface="Arial" pitchFamily="34" charset="0"/>
              </a:rPr>
              <a:t>Eng 121</a:t>
            </a:r>
          </a:p>
          <a:p>
            <a:pPr eaLnBrk="1" hangingPunct="1"/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–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-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Chapter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3-4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Elements of Lecture 5 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I- </a:t>
            </a:r>
            <a:r>
              <a:rPr lang="en-US" b="1" dirty="0" smtClean="0"/>
              <a:t>Previewing Vocabulary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2- Present Simple Tense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3- Negative Forms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4. Forming Questions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3- </a:t>
            </a:r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5- Spelling &amp; Pronunciation Of Final – </a:t>
            </a:r>
            <a:r>
              <a:rPr lang="en-US" b="1" dirty="0" err="1" smtClean="0">
                <a:cs typeface="Arial" pitchFamily="34" charset="0"/>
              </a:rPr>
              <a:t>es</a:t>
            </a:r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6- Scanning &amp; Skimming Reading Text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Click="0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5.Vocabulary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45, 50, 56,57, 61)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1628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43400"/>
                <a:gridCol w="1926805"/>
                <a:gridCol w="89259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most important things /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basics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</a:t>
                      </a:r>
                      <a:r>
                        <a:rPr lang="en-US" sz="2000" b="1" baseline="0" dirty="0" smtClean="0"/>
                        <a:t> single state in a family history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Generation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state of being husband and wife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marriage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normal standard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average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 one of the two / so /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either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very / so /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too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Preparing meat on fire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baseline="0" dirty="0" smtClean="0"/>
                        <a:t> barbecue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one of the main Parts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branch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 a member of your family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relative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marriage ceremony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wedding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5.Vocabulary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45, 50, 56,57, 61)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1628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14800"/>
                <a:gridCol w="2155405"/>
                <a:gridCol w="89259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Do things in turn with another</a:t>
                      </a:r>
                      <a:r>
                        <a:rPr lang="en-US" sz="2000" b="1" baseline="0" dirty="0" smtClean="0"/>
                        <a:t> one</a:t>
                      </a:r>
                      <a:r>
                        <a:rPr lang="en-US" sz="2000" b="1" dirty="0" smtClean="0"/>
                        <a:t>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alternate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Discuss angrily / debate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argue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short journey with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picnic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Made larger or longer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extended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accent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dialect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website that belong to  a person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blog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Rejoin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baseline="0" dirty="0" smtClean="0"/>
                        <a:t> reunion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group of people/</a:t>
                      </a:r>
                      <a:r>
                        <a:rPr lang="en-US" sz="2000" b="1" baseline="0" dirty="0" smtClean="0"/>
                        <a:t> players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team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family that follow customs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Traditional family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modern family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nuclear family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I.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I speaks speak English fluently and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Reem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does, ___________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either                   b. too                           c. so                 d. neither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 My ________ in this term is 84.3 %.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marriage               b. package                  c. garage          d. average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All  members in __________ families were living in one house.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traditional              b. nuclear                    c. rich               d. bad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We went for a picnic by the sea and had a ___________.It was a very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delicious meal.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problem                  b. barbecue                 c. test               d. camera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My uncle and my aunt are called my 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relatives                  b. brothers                  c. friends        d. neighbors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Group of people/ playing a sport is called a ________________.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family                      b. friend                       c. team           d. match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Click="0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2. Simple Present Tense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990600"/>
            <a:ext cx="9182100" cy="51355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400" b="1" i="1" u="sng" dirty="0" smtClean="0">
                <a:cs typeface="Arial" pitchFamily="34" charset="0"/>
              </a:rPr>
              <a:t>Present simple is used to describe an action which happens repeatedly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The verb in this tense has 2 forms:-</a:t>
            </a:r>
            <a:r>
              <a:rPr lang="en-US" sz="24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 . Ends with – s = When the subject is 3</a:t>
            </a:r>
            <a:r>
              <a:rPr lang="en-US" sz="2400" b="1" baseline="30000" dirty="0" smtClean="0">
                <a:solidFill>
                  <a:srgbClr val="0070C0"/>
                </a:solidFill>
                <a:cs typeface="Arial" pitchFamily="34" charset="0"/>
              </a:rPr>
              <a:t>rd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person : [ He , She &amp; It ]</a:t>
            </a:r>
            <a:r>
              <a:rPr lang="en-US" sz="2400" b="1" dirty="0" smtClean="0">
                <a:cs typeface="Arial" pitchFamily="34" charset="0"/>
              </a:rPr>
              <a:t>    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    - He/ She drink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s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coffee every morning.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    - </a:t>
            </a:r>
            <a:r>
              <a:rPr lang="en-US" sz="2400" b="1" dirty="0" err="1" smtClean="0">
                <a:solidFill>
                  <a:srgbClr val="7030A0"/>
                </a:solidFill>
                <a:cs typeface="Arial" pitchFamily="34" charset="0"/>
              </a:rPr>
              <a:t>Noura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usually sleep</a:t>
            </a:r>
            <a:r>
              <a:rPr lang="en-US" sz="2400" b="1" dirty="0" smtClean="0">
                <a:solidFill>
                  <a:srgbClr val="FF3300"/>
                </a:solidFill>
                <a:cs typeface="Arial" pitchFamily="34" charset="0"/>
              </a:rPr>
              <a:t>s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at 11 </a:t>
            </a:r>
            <a:r>
              <a:rPr lang="en-US" sz="2400" b="1" dirty="0" err="1" smtClean="0">
                <a:solidFill>
                  <a:srgbClr val="7030A0"/>
                </a:solidFill>
                <a:cs typeface="Arial" pitchFamily="34" charset="0"/>
              </a:rPr>
              <a:t>p.m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every night.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    - The sun rise</a:t>
            </a:r>
            <a:r>
              <a:rPr lang="en-US" sz="2400" b="1" dirty="0" smtClean="0">
                <a:solidFill>
                  <a:srgbClr val="FF3300"/>
                </a:solidFill>
                <a:cs typeface="Arial" pitchFamily="34" charset="0"/>
              </a:rPr>
              <a:t>s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from the east.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B. without any ending ( infinitive without to)= When the subject is  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     plural, I &amp; You.</a:t>
            </a:r>
          </a:p>
          <a:p>
            <a:pPr algn="l" rtl="1" eaLnBrk="1" hangingPunct="1"/>
            <a:r>
              <a:rPr lang="ar-SA" sz="2400" b="1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- I sometimes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drink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coffee.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   - We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take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a quiz in English language from time to time.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   -  The students 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take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lessons through the internet once a week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ar-SA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Exercise 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My uncle _________ us every week.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visit              b. visits             c. visiting               d. has visited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Water  __________ at 100 degree centigrade.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boiled            b. boiling          c. boil                     d. boils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They _______________ the work at 7 every morning.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begins              b. have begun               c. begin               d. beginning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____  drinks milk  before sleeping.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The child         b. The children               c. The boys       d. You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I usually  ____  carefully when it rains.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drove                b. drives                         c. driving           d. drive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My mother cooks rice and meat  _____________________.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now                  b. yesterday             c. once a week     d. last month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3. Simple Present -Negative forms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We have two negative forms:-</a:t>
            </a:r>
          </a:p>
          <a:p>
            <a:pPr algn="l" rtl="1"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A. 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Doesn’t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 When the verb ends with s:-</a:t>
            </a: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    </a:t>
            </a:r>
            <a:r>
              <a:rPr lang="en-US" sz="2800" b="1" dirty="0" err="1" smtClean="0">
                <a:cs typeface="Arial" pitchFamily="34" charset="0"/>
              </a:rPr>
              <a:t>Kamal</a:t>
            </a:r>
            <a:r>
              <a:rPr lang="en-US" sz="2800" b="1" dirty="0" smtClean="0">
                <a:cs typeface="Arial" pitchFamily="34" charset="0"/>
              </a:rPr>
              <a:t> Live</a:t>
            </a:r>
            <a:r>
              <a:rPr lang="en-US" sz="2800" b="1" dirty="0" smtClean="0">
                <a:solidFill>
                  <a:srgbClr val="C00000"/>
                </a:solidFill>
                <a:cs typeface="Arial" pitchFamily="34" charset="0"/>
              </a:rPr>
              <a:t>s </a:t>
            </a:r>
            <a:r>
              <a:rPr lang="en-US" sz="2800" b="1" dirty="0" smtClean="0">
                <a:cs typeface="Arial" pitchFamily="34" charset="0"/>
              </a:rPr>
              <a:t>in an apartment.</a:t>
            </a:r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Kamal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doesn’t live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 an apartment.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B. 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Don’t</a:t>
            </a:r>
            <a:r>
              <a:rPr lang="en-GB" b="1" dirty="0" smtClean="0">
                <a:cs typeface="Arial" pitchFamily="34" charset="0"/>
              </a:rPr>
              <a:t> </a:t>
            </a:r>
            <a:r>
              <a:rPr lang="en-GB" b="1" dirty="0" smtClean="0">
                <a:solidFill>
                  <a:srgbClr val="0070C0"/>
                </a:solidFill>
                <a:cs typeface="Arial" pitchFamily="34" charset="0"/>
              </a:rPr>
              <a:t>when the verb is infinitive without to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We live in an apartment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We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don’t </a:t>
            </a:r>
            <a:r>
              <a:rPr lang="en-GB" b="1" dirty="0" smtClean="0">
                <a:cs typeface="Arial" pitchFamily="34" charset="0"/>
              </a:rPr>
              <a:t>live in an apartment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3. Simple Present –Forming Questions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We have two forms forms:-</a:t>
            </a:r>
          </a:p>
          <a:p>
            <a:pPr algn="l" rtl="1"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A. 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Doesn’t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 When the verb ends with s:-</a:t>
            </a: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    </a:t>
            </a:r>
            <a:r>
              <a:rPr lang="en-US" sz="2800" b="1" dirty="0" err="1" smtClean="0">
                <a:cs typeface="Arial" pitchFamily="34" charset="0"/>
              </a:rPr>
              <a:t>Kamal</a:t>
            </a:r>
            <a:r>
              <a:rPr lang="en-US" sz="2800" b="1" dirty="0" smtClean="0">
                <a:cs typeface="Arial" pitchFamily="34" charset="0"/>
              </a:rPr>
              <a:t> Live</a:t>
            </a:r>
            <a:r>
              <a:rPr lang="en-US" sz="2800" b="1" dirty="0" smtClean="0">
                <a:solidFill>
                  <a:srgbClr val="C00000"/>
                </a:solidFill>
                <a:cs typeface="Arial" pitchFamily="34" charset="0"/>
              </a:rPr>
              <a:t>s </a:t>
            </a:r>
            <a:r>
              <a:rPr lang="en-US" sz="2800" b="1" dirty="0" smtClean="0">
                <a:cs typeface="Arial" pitchFamily="34" charset="0"/>
              </a:rPr>
              <a:t>in an apartment.</a:t>
            </a:r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Kamal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live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 an apartment ?</a:t>
            </a:r>
          </a:p>
          <a:p>
            <a:pPr algn="l" rtl="1" eaLnBrk="1" hangingPunct="1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Where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Kamal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live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? – In an apartment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B. 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Don’t</a:t>
            </a:r>
            <a:r>
              <a:rPr lang="en-GB" b="1" dirty="0" smtClean="0">
                <a:cs typeface="Arial" pitchFamily="34" charset="0"/>
              </a:rPr>
              <a:t> </a:t>
            </a:r>
            <a:r>
              <a:rPr lang="en-GB" b="1" dirty="0" smtClean="0">
                <a:solidFill>
                  <a:srgbClr val="0070C0"/>
                </a:solidFill>
                <a:cs typeface="Arial" pitchFamily="34" charset="0"/>
              </a:rPr>
              <a:t>when the verb is infinitive without to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We live in an apartment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b="1" dirty="0" smtClean="0">
                <a:cs typeface="Arial" pitchFamily="34" charset="0"/>
              </a:rPr>
              <a:t> you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 live</a:t>
            </a:r>
            <a:r>
              <a:rPr lang="en-GB" b="1" dirty="0" smtClean="0">
                <a:cs typeface="Arial" pitchFamily="34" charset="0"/>
              </a:rPr>
              <a:t> in an apartment ?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Where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b="1" dirty="0" smtClean="0">
                <a:cs typeface="Arial" pitchFamily="34" charset="0"/>
              </a:rPr>
              <a:t> you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live</a:t>
            </a:r>
            <a:r>
              <a:rPr lang="en-GB" b="1" dirty="0" smtClean="0">
                <a:cs typeface="Arial" pitchFamily="34" charset="0"/>
              </a:rPr>
              <a:t>? We live in ----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solidFill>
                  <a:srgbClr val="C00000"/>
                </a:solidFill>
                <a:cs typeface="Arial" pitchFamily="34" charset="0"/>
              </a:rPr>
              <a:pPr/>
              <a:t>10</a:t>
            </a:fld>
            <a:endParaRPr lang="en-US" dirty="0" smtClean="0">
              <a:solidFill>
                <a:srgbClr val="C0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Exercise 3 &amp; 4 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 She _______________ her mother in the house.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help            b. doesn’t help            c. don’t help       d. doesn’t helps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The men __________ their work in the best way.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don’t do            b. does          c. doesn’t do                     d. don’t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_______________  doesn’t smoke nowadays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My brothers     b. You               c. My father                   d. I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____  they play football   every week?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Do                 b. Does                       c. Are                      d. Done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Why   ____  he always come late?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is                b. do                         c. does                        d. was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5. Spelling &amp; Pronunciation of Final -s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We have pronunciation forms of final -s:-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0070C0"/>
                </a:solidFill>
                <a:cs typeface="Arial" pitchFamily="34" charset="0"/>
              </a:rPr>
              <a:t>A. </a:t>
            </a:r>
            <a:r>
              <a:rPr lang="en-US" sz="2800" b="1" dirty="0" smtClean="0">
                <a:solidFill>
                  <a:srgbClr val="C00000"/>
                </a:solidFill>
                <a:cs typeface="Arial" pitchFamily="34" charset="0"/>
              </a:rPr>
              <a:t>/ s / </a:t>
            </a:r>
            <a:r>
              <a:rPr lang="en-US" sz="2800" b="1" dirty="0" smtClean="0">
                <a:solidFill>
                  <a:srgbClr val="0070C0"/>
                </a:solidFill>
                <a:cs typeface="Arial" pitchFamily="34" charset="0"/>
              </a:rPr>
              <a:t> when the final letter of the word is [ p, t, k , q, c, ..]</a:t>
            </a: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    speak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s</a:t>
            </a:r>
            <a:r>
              <a:rPr lang="en-US" b="1" dirty="0" smtClean="0">
                <a:cs typeface="Arial" pitchFamily="34" charset="0"/>
              </a:rPr>
              <a:t> / sit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s</a:t>
            </a:r>
            <a:r>
              <a:rPr lang="en-US" b="1" dirty="0" smtClean="0">
                <a:cs typeface="Arial" pitchFamily="34" charset="0"/>
              </a:rPr>
              <a:t> / picnic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s</a:t>
            </a:r>
            <a:r>
              <a:rPr lang="en-US" b="1" dirty="0" smtClean="0">
                <a:cs typeface="Arial" pitchFamily="34" charset="0"/>
              </a:rPr>
              <a:t> …….</a:t>
            </a:r>
            <a:r>
              <a:rPr lang="en-US" sz="2800" b="1" dirty="0" smtClean="0">
                <a:cs typeface="Arial" pitchFamily="34" charset="0"/>
              </a:rPr>
              <a:t>. Etc</a:t>
            </a:r>
            <a:endParaRPr lang="en-US" sz="2400" b="1" dirty="0" smtClean="0">
              <a:cs typeface="Arial" pitchFamily="34" charset="0"/>
            </a:endParaRPr>
          </a:p>
          <a:p>
            <a:pPr algn="l"/>
            <a:r>
              <a:rPr lang="en-GB" b="1" dirty="0" smtClean="0">
                <a:cs typeface="Arial" pitchFamily="34" charset="0"/>
              </a:rPr>
              <a:t> B. 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/ z / </a:t>
            </a:r>
            <a:r>
              <a:rPr lang="en-GB" b="1" dirty="0" smtClean="0">
                <a:solidFill>
                  <a:srgbClr val="0070C0"/>
                </a:solidFill>
                <a:cs typeface="Arial" pitchFamily="34" charset="0"/>
              </a:rPr>
              <a:t>when the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final letter of the word is [b,  d, g, r,  m, n, l, o, </a:t>
            </a:r>
            <a:r>
              <a:rPr lang="en-GB" b="1" dirty="0" smtClean="0">
                <a:solidFill>
                  <a:srgbClr val="0070C0"/>
                </a:solidFill>
                <a:cs typeface="Arial" pitchFamily="34" charset="0"/>
              </a:rPr>
              <a:t>v, y ]</a:t>
            </a:r>
          </a:p>
          <a:p>
            <a:pPr algn="l"/>
            <a:r>
              <a:rPr lang="en-GB" b="1" dirty="0" smtClean="0">
                <a:solidFill>
                  <a:srgbClr val="0070C0"/>
                </a:solidFill>
                <a:cs typeface="Arial" pitchFamily="34" charset="0"/>
              </a:rPr>
              <a:t>      </a:t>
            </a:r>
            <a:r>
              <a:rPr lang="en-GB" sz="2800" b="1" dirty="0" smtClean="0">
                <a:cs typeface="Arial" pitchFamily="34" charset="0"/>
              </a:rPr>
              <a:t>reads, bags, leaves, listens, boys...etc</a:t>
            </a:r>
            <a:endParaRPr lang="en-GB" b="1" dirty="0" smtClean="0">
              <a:cs typeface="Arial" pitchFamily="34" charset="0"/>
            </a:endParaRPr>
          </a:p>
          <a:p>
            <a:pPr algn="l"/>
            <a:r>
              <a:rPr lang="en-GB" b="1" dirty="0" smtClean="0">
                <a:cs typeface="Arial" pitchFamily="34" charset="0"/>
              </a:rPr>
              <a:t>  C.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/ IZ / </a:t>
            </a:r>
            <a:r>
              <a:rPr lang="en-GB" sz="2800" b="1" dirty="0" smtClean="0">
                <a:solidFill>
                  <a:srgbClr val="0070C0"/>
                </a:solidFill>
                <a:cs typeface="Arial" pitchFamily="34" charset="0"/>
              </a:rPr>
              <a:t> when the final letter is [ </a:t>
            </a:r>
            <a:r>
              <a:rPr lang="en-GB" sz="2800" b="1" dirty="0" err="1" smtClean="0">
                <a:solidFill>
                  <a:srgbClr val="0070C0"/>
                </a:solidFill>
                <a:cs typeface="Arial" pitchFamily="34" charset="0"/>
              </a:rPr>
              <a:t>ch</a:t>
            </a:r>
            <a:r>
              <a:rPr lang="en-GB" sz="2800" b="1" dirty="0" smtClean="0">
                <a:solidFill>
                  <a:srgbClr val="0070C0"/>
                </a:solidFill>
                <a:cs typeface="Arial" pitchFamily="34" charset="0"/>
              </a:rPr>
              <a:t>, </a:t>
            </a:r>
            <a:r>
              <a:rPr lang="en-GB" sz="2800" b="1" dirty="0" err="1" smtClean="0">
                <a:solidFill>
                  <a:srgbClr val="0070C0"/>
                </a:solidFill>
                <a:cs typeface="Arial" pitchFamily="34" charset="0"/>
              </a:rPr>
              <a:t>sh</a:t>
            </a:r>
            <a:r>
              <a:rPr lang="en-GB" sz="2800" b="1" dirty="0" smtClean="0">
                <a:solidFill>
                  <a:srgbClr val="0070C0"/>
                </a:solidFill>
                <a:cs typeface="Arial" pitchFamily="34" charset="0"/>
              </a:rPr>
              <a:t>, z, s, x ]</a:t>
            </a:r>
            <a:endParaRPr lang="en-GB" b="1" dirty="0" smtClean="0">
              <a:cs typeface="Arial" pitchFamily="34" charset="0"/>
            </a:endParaRPr>
          </a:p>
          <a:p>
            <a:pPr algn="l"/>
            <a:r>
              <a:rPr lang="en-GB" b="1" dirty="0" smtClean="0">
                <a:cs typeface="Arial" pitchFamily="34" charset="0"/>
              </a:rPr>
              <a:t>     teaches, buses, bushes, axes....etc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V. Exercise 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underlined letter /s/ in the word ‘ leaks” has the same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pronunciation of the letter /s/ in the word: ____________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hats                      b. toys             c. windows                        d. rains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The underlined letter /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 in the word ‘ fixes” has the same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pronunciation of the letter /s/ in the word: ____________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employs              b. rooms               c. matches                  d. helps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 underlined letter /s/ in the word ‘ goes” has the same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pronunciation of the letter /s/ in the word: ____________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heats                       b. repairs                c. breaks                d. catches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274638"/>
            <a:ext cx="91821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VI. Scanning &amp; Skimming Reading paragraph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( Page 47)</a:t>
            </a:r>
            <a:endParaRPr lang="en-US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219200"/>
            <a:ext cx="9220200" cy="4906963"/>
          </a:xfrm>
        </p:spPr>
        <p:txBody>
          <a:bodyPr/>
          <a:lstStyle/>
          <a:p>
            <a:pPr algn="l" rtl="1" eaLnBrk="1" hangingPunct="1"/>
            <a:r>
              <a:rPr lang="en-US" sz="3600" b="1" dirty="0" smtClean="0">
                <a:cs typeface="Arial" pitchFamily="34" charset="0"/>
              </a:rPr>
              <a:t>  </a:t>
            </a:r>
            <a:r>
              <a:rPr lang="en-US" sz="2400" dirty="0" smtClean="0">
                <a:cs typeface="Arial" pitchFamily="34" charset="0"/>
              </a:rPr>
              <a:t>Families in almost every country are changing. This is true in rich countries and poor </a:t>
            </a:r>
            <a:r>
              <a:rPr lang="en-US" sz="2400" b="1" u="sng" dirty="0" smtClean="0">
                <a:cs typeface="Arial" pitchFamily="34" charset="0"/>
              </a:rPr>
              <a:t>ones</a:t>
            </a:r>
            <a:r>
              <a:rPr lang="en-US" sz="2400" dirty="0" smtClean="0">
                <a:cs typeface="Arial" pitchFamily="34" charset="0"/>
              </a:rPr>
              <a:t>. It is true in Africa, the Americas, Asia and Europe. All over the world, families are getting smaller.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  In North Africa , in the past, many people lived in extended families. Fifty to hundred people lived together in a group of houses. </a:t>
            </a:r>
            <a:r>
              <a:rPr lang="en-US" sz="2400" b="1" u="sng" dirty="0" smtClean="0">
                <a:cs typeface="Arial" pitchFamily="34" charset="0"/>
              </a:rPr>
              <a:t>These </a:t>
            </a:r>
            <a:r>
              <a:rPr lang="en-US" sz="2400" dirty="0" smtClean="0">
                <a:cs typeface="Arial" pitchFamily="34" charset="0"/>
              </a:rPr>
              <a:t> were all family members- grandparents, aunts, uncles, cousins, children, and grandchildren. But now this traditional family is breaking into smaller groups. 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 The traditional family in Mexico was also big.  One generation ago, the average Mexican woman had seven children.  Today, </a:t>
            </a:r>
            <a:r>
              <a:rPr lang="en-US" sz="2400" b="1" u="sng" dirty="0" smtClean="0">
                <a:cs typeface="Arial" pitchFamily="34" charset="0"/>
              </a:rPr>
              <a:t>she</a:t>
            </a:r>
            <a:r>
              <a:rPr lang="en-US" sz="2400" u="sng" dirty="0" smtClean="0">
                <a:cs typeface="Arial" pitchFamily="34" charset="0"/>
              </a:rPr>
              <a:t> </a:t>
            </a:r>
            <a:r>
              <a:rPr lang="en-US" sz="2400" dirty="0" smtClean="0">
                <a:cs typeface="Arial" pitchFamily="34" charset="0"/>
              </a:rPr>
              <a:t>has an average of only 2.5 children. Now , without so many children, families don’t need to spend so much money on basics, such as food, clothing and housing.</a:t>
            </a:r>
          </a:p>
          <a:p>
            <a:pPr algn="l" rtl="1" eaLnBrk="1" hangingPunct="1"/>
            <a:endParaRPr lang="en-US" sz="2000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Scan and skim the previous paragraph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underlined word “ ones” refers to 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families            b. countries            c. children       d. Americas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 Food and clothing are  __________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grandchildren            b. families          c. members     d. basics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 underlined pronoun “ she” refers to_______________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 brother           b. an aunt             c. a Mexican women      d. a family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How many children did a Mexican woman have?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2.5                 b. 7                           c. 4                      d. 3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What happened to the traditional family?________________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getting  larger                            b. breaking into smaller groups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became rich                               d. had no children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spli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2795</TotalTime>
  <Words>1585</Words>
  <Application>Microsoft Office PowerPoint</Application>
  <PresentationFormat>A4 Paper (210x297 mm)‎</PresentationFormat>
  <Paragraphs>256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**</vt:lpstr>
      <vt:lpstr> Lecture Five </vt:lpstr>
      <vt:lpstr>Elements of Lecture 5 </vt:lpstr>
      <vt:lpstr>5.Vocabulary  Previewing  ( pages 45, 50, 56,57, 61) </vt:lpstr>
      <vt:lpstr>5.Vocabulary  Previewing  ( pages 45, 50, 56,57, 61) </vt:lpstr>
      <vt:lpstr>I. Exercise</vt:lpstr>
      <vt:lpstr>2. Simple Present Tense  </vt:lpstr>
      <vt:lpstr>Exercise  </vt:lpstr>
      <vt:lpstr>3. Simple Present -Negative forms </vt:lpstr>
      <vt:lpstr>3. Simple Present –Forming Questions</vt:lpstr>
      <vt:lpstr>Exercise 3 &amp; 4  </vt:lpstr>
      <vt:lpstr>5. Spelling &amp; Pronunciation of Final -s</vt:lpstr>
      <vt:lpstr>V. Exercise  </vt:lpstr>
      <vt:lpstr>VI. Scanning &amp; Skimming Reading paragraph ( Page 47)</vt:lpstr>
      <vt:lpstr>Scan and skim the previous paragraph</vt:lpstr>
      <vt:lpstr>الشريحة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307</cp:revision>
  <dcterms:created xsi:type="dcterms:W3CDTF">2009-10-14T19:14:34Z</dcterms:created>
  <dcterms:modified xsi:type="dcterms:W3CDTF">2010-11-04T07:19:35Z</dcterms:modified>
</cp:coreProperties>
</file>