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9" r:id="rId4"/>
    <p:sldId id="289" r:id="rId5"/>
    <p:sldId id="288" r:id="rId6"/>
    <p:sldId id="290" r:id="rId7"/>
    <p:sldId id="287" r:id="rId8"/>
    <p:sldId id="291" r:id="rId9"/>
    <p:sldId id="292" r:id="rId10"/>
    <p:sldId id="293" r:id="rId11"/>
    <p:sldId id="294" r:id="rId12"/>
    <p:sldId id="295" r:id="rId13"/>
    <p:sldId id="297" r:id="rId14"/>
    <p:sldId id="298" r:id="rId15"/>
    <p:sldId id="299" r:id="rId16"/>
    <p:sldId id="266" r:id="rId17"/>
  </p:sldIdLst>
  <p:sldSz cx="9906000" cy="6858000" type="A4"/>
  <p:notesSz cx="6797675" cy="9928225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00"/>
    <a:srgbClr val="009900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348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275519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343400"/>
            <a:ext cx="400685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800" b="1" dirty="0" smtClean="0">
                <a:latin typeface="Calibri" pitchFamily="34" charset="0"/>
              </a:rPr>
              <a:t>E- Learning System For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800" b="1" dirty="0" smtClean="0">
                <a:latin typeface="Calibri" pitchFamily="34" charset="0"/>
              </a:rPr>
              <a:t>Distance Education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800" b="1" dirty="0" smtClean="0">
                <a:latin typeface="Calibri" pitchFamily="34" charset="0"/>
              </a:rPr>
              <a:t>Deanship Of e-Learning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dirty="0" smtClean="0">
                <a:latin typeface="Calibri" pitchFamily="34" charset="0"/>
              </a:rPr>
              <a:t>English language Department </a:t>
            </a:r>
            <a:endParaRPr lang="en-US" sz="2000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1"/>
            <a:ext cx="2600325" cy="2459038"/>
            <a:chOff x="5210750" y="1066801"/>
            <a:chExt cx="2976900" cy="3049949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1"/>
              <a:ext cx="2976900" cy="27408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32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English </a:t>
            </a:r>
            <a:r>
              <a:rPr lang="en-US" sz="32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121 </a:t>
            </a: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3200" b="1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General English</a:t>
            </a:r>
            <a:endParaRPr lang="ar-SA" sz="32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المحاضرة الثانية</a:t>
            </a:r>
            <a:r>
              <a:rPr lang="en-US" b="1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2</a:t>
            </a:r>
            <a:r>
              <a:rPr lang="en-US" b="1" baseline="30000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nd</a:t>
            </a:r>
            <a:r>
              <a:rPr lang="en-US" b="1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 Lecture </a:t>
            </a: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en-US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200" b="1" dirty="0" smtClean="0">
                <a:latin typeface="Calibri" pitchFamily="34" charset="0"/>
                <a:cs typeface="Times New Roman" pitchFamily="18" charset="0"/>
              </a:rPr>
              <a:t>First </a:t>
            </a:r>
            <a:r>
              <a:rPr lang="en-US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Semester </a:t>
            </a:r>
          </a:p>
          <a:p>
            <a:pPr algn="l">
              <a:lnSpc>
                <a:spcPct val="80000"/>
              </a:lnSpc>
            </a:pPr>
            <a:r>
              <a:rPr lang="en-US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1431-1432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Dr. </a:t>
            </a:r>
            <a:r>
              <a:rPr lang="en-US" sz="32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Ghassan</a:t>
            </a:r>
            <a:r>
              <a:rPr lang="en-US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M </a:t>
            </a:r>
            <a:r>
              <a:rPr lang="en-US" sz="32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Nayfi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Lecture 2</a:t>
            </a:r>
            <a:br>
              <a:rPr lang="en-US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المحاضرة الثانية</a:t>
            </a:r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en-US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Reading Skill</a:t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2514600"/>
          </a:xfrm>
        </p:spPr>
        <p:txBody>
          <a:bodyPr/>
          <a:lstStyle/>
          <a:p>
            <a:pPr algn="l" eaLnBrk="1" hangingPunct="1"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tx1"/>
                </a:solidFill>
                <a:cs typeface="Arial" pitchFamily="34" charset="0"/>
              </a:rPr>
              <a:t>Scanning</a:t>
            </a:r>
          </a:p>
          <a:p>
            <a:pPr algn="l" eaLnBrk="1" hangingPunct="1"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tx1"/>
                </a:solidFill>
                <a:cs typeface="Arial" pitchFamily="34" charset="0"/>
              </a:rPr>
              <a:t> Skimming</a:t>
            </a:r>
          </a:p>
          <a:p>
            <a:pPr algn="l" eaLnBrk="1" hangingPunct="1"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tx1"/>
                </a:solidFill>
                <a:cs typeface="Arial" pitchFamily="34" charset="0"/>
              </a:rPr>
              <a:t> Previewing Vocabulary</a:t>
            </a:r>
          </a:p>
          <a:p>
            <a:pPr algn="l" eaLnBrk="1" hangingPunct="1"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tx1"/>
                </a:solidFill>
                <a:cs typeface="Arial" pitchFamily="34" charset="0"/>
              </a:rPr>
              <a:t>Revising some structures</a:t>
            </a:r>
          </a:p>
          <a:p>
            <a:pPr algn="l" eaLnBrk="1" hangingPunct="1"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tx1"/>
                </a:solidFill>
                <a:cs typeface="Arial" pitchFamily="34" charset="0"/>
              </a:rPr>
              <a:t>Writing : Jumbled sentences </a:t>
            </a:r>
          </a:p>
          <a:p>
            <a:pPr algn="l"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  <a:p>
            <a:pPr algn="l" eaLnBrk="1" hangingPunct="1">
              <a:buFont typeface="Wingdings" pitchFamily="2" charset="2"/>
              <a:buChar char="§"/>
            </a:pP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>
              <a:buFont typeface="Wingdings" pitchFamily="2" charset="2"/>
              <a:buChar char="§"/>
            </a:pP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>
              <a:buFont typeface="Wingdings" pitchFamily="2" charset="2"/>
              <a:buChar char="§"/>
            </a:pP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972270"/>
            <a:ext cx="830580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/>
              <a:t>My name is Elena Sanchez. </a:t>
            </a:r>
            <a:r>
              <a:rPr lang="en-US" dirty="0" smtClean="0"/>
              <a:t>I am </a:t>
            </a:r>
            <a:r>
              <a:rPr lang="en-US" dirty="0"/>
              <a:t>from Mexico, but now I live in California. I'm a student </a:t>
            </a:r>
            <a:r>
              <a:rPr lang="en-US" b="1" u="heavy" dirty="0"/>
              <a:t>here</a:t>
            </a:r>
            <a:r>
              <a:rPr lang="en-US" dirty="0"/>
              <a:t> in English language classes at a small college.</a:t>
            </a:r>
          </a:p>
          <a:p>
            <a:endParaRPr lang="ar-SA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2810470"/>
            <a:ext cx="87630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/>
              <a:t> </a:t>
            </a:r>
            <a:r>
              <a:rPr lang="en-US" dirty="0" smtClean="0"/>
              <a:t>     I </a:t>
            </a:r>
            <a:r>
              <a:rPr lang="en-US" dirty="0"/>
              <a:t>live in an apartment building. It's on the corner of Olive Street and Sycamore Avenue. My address is 2201 Olive Street. There's a big olive tree in front of the building. There's a park across the street. There are a lot of oak trees in the park. The trees are beautiful in the summer.</a:t>
            </a:r>
            <a:endParaRPr lang="ar-SA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4182070"/>
            <a:ext cx="906780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 smtClean="0"/>
              <a:t>     A </a:t>
            </a:r>
            <a:r>
              <a:rPr lang="en-US" dirty="0"/>
              <a:t>lot of my neighbors are from different countries. The people next to </a:t>
            </a:r>
            <a:r>
              <a:rPr lang="en-US" b="1" u="sng" dirty="0"/>
              <a:t>me</a:t>
            </a:r>
            <a:r>
              <a:rPr lang="en-US" dirty="0"/>
              <a:t> are from Indonesia. The family across from the Indonesian family is from Colombia.</a:t>
            </a:r>
          </a:p>
          <a:p>
            <a:pPr algn="l"/>
            <a:endParaRPr lang="ar-SA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304800"/>
            <a:ext cx="9067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400" dirty="0" smtClean="0"/>
              <a:t>I.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Read the following essay ,then answer the questions that follow</a:t>
            </a:r>
            <a:endParaRPr lang="ar-SA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972270"/>
            <a:ext cx="83058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/>
              <a:t>The stores in this neighborhood are always busy. There's a Korean drugstore and an Armenian flower shop.</a:t>
            </a:r>
            <a:endParaRPr lang="ar-SA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2810470"/>
            <a:ext cx="8763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/>
              <a:t> There are three restaurants on Olive Street: One Mexican, </a:t>
            </a:r>
            <a:r>
              <a:rPr lang="en-US" b="1" u="heavy" dirty="0"/>
              <a:t>one</a:t>
            </a:r>
            <a:r>
              <a:rPr lang="en-US" b="1" dirty="0"/>
              <a:t> </a:t>
            </a:r>
            <a:r>
              <a:rPr lang="en-US" dirty="0"/>
              <a:t>Japanese, and one Moroccan-Italian-American.</a:t>
            </a:r>
            <a:endParaRPr lang="ar-SA" dirty="0"/>
          </a:p>
        </p:txBody>
      </p:sp>
      <p:sp>
        <p:nvSpPr>
          <p:cNvPr id="5" name="TextBox 4"/>
          <p:cNvSpPr txBox="1"/>
          <p:nvPr/>
        </p:nvSpPr>
        <p:spPr>
          <a:xfrm>
            <a:off x="469900" y="3668910"/>
            <a:ext cx="9067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/>
              <a:t> I like my neighborhood, but I ask myself one question. Where are the Americans?!!!</a:t>
            </a:r>
            <a:endParaRPr lang="ar-SA" dirty="0"/>
          </a:p>
        </p:txBody>
      </p:sp>
      <p:sp>
        <p:nvSpPr>
          <p:cNvPr id="2" name="Rounded Rectangle 1"/>
          <p:cNvSpPr/>
          <p:nvPr/>
        </p:nvSpPr>
        <p:spPr>
          <a:xfrm>
            <a:off x="3962400" y="4889500"/>
            <a:ext cx="4267200" cy="609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Now, Answer the following questions </a:t>
            </a:r>
            <a:endParaRPr lang="ar-SA" dirty="0"/>
          </a:p>
        </p:txBody>
      </p:sp>
      <p:sp>
        <p:nvSpPr>
          <p:cNvPr id="6" name="Right Arrow 5"/>
          <p:cNvSpPr/>
          <p:nvPr/>
        </p:nvSpPr>
        <p:spPr>
          <a:xfrm>
            <a:off x="8305800" y="4605337"/>
            <a:ext cx="838200" cy="1177925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2862994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343400" y="1587500"/>
            <a:ext cx="4267200" cy="6223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7" name="Round Diagonal Corner Rectangle 6"/>
          <p:cNvSpPr/>
          <p:nvPr/>
        </p:nvSpPr>
        <p:spPr>
          <a:xfrm>
            <a:off x="457200" y="520700"/>
            <a:ext cx="2667000" cy="762000"/>
          </a:xfrm>
          <a:prstGeom prst="round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/>
              <a:t>Part one</a:t>
            </a:r>
            <a:endParaRPr lang="ar-SA" b="1" dirty="0"/>
          </a:p>
        </p:txBody>
      </p:sp>
      <p:sp>
        <p:nvSpPr>
          <p:cNvPr id="8" name="Round Diagonal Corner Rectangle 7"/>
          <p:cNvSpPr/>
          <p:nvPr/>
        </p:nvSpPr>
        <p:spPr>
          <a:xfrm>
            <a:off x="228600" y="1587500"/>
            <a:ext cx="3962400" cy="6223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l" rtl="0"/>
            <a:r>
              <a:rPr lang="en-US" dirty="0" smtClean="0"/>
              <a:t>1. </a:t>
            </a:r>
            <a:r>
              <a:rPr lang="en-US" dirty="0" smtClean="0">
                <a:solidFill>
                  <a:schemeClr val="tx1"/>
                </a:solidFill>
              </a:rPr>
              <a:t>Where </a:t>
            </a:r>
            <a:r>
              <a:rPr lang="en-US" dirty="0">
                <a:solidFill>
                  <a:schemeClr val="tx1"/>
                </a:solidFill>
              </a:rPr>
              <a:t>is Elena from?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43400" y="2362200"/>
            <a:ext cx="4267200" cy="6223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Round Diagonal Corner Rectangle 10"/>
          <p:cNvSpPr/>
          <p:nvPr/>
        </p:nvSpPr>
        <p:spPr>
          <a:xfrm>
            <a:off x="228600" y="2362200"/>
            <a:ext cx="3962400" cy="6223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l" rtl="0"/>
            <a:r>
              <a:rPr lang="en-US" dirty="0" smtClean="0"/>
              <a:t>2. </a:t>
            </a:r>
            <a:r>
              <a:rPr lang="en-US" dirty="0" smtClean="0">
                <a:solidFill>
                  <a:schemeClr val="tx1"/>
                </a:solidFill>
              </a:rPr>
              <a:t>Why </a:t>
            </a:r>
            <a:r>
              <a:rPr lang="en-US" dirty="0">
                <a:solidFill>
                  <a:schemeClr val="tx1"/>
                </a:solidFill>
              </a:rPr>
              <a:t>does she live now in California?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419600" y="3200400"/>
            <a:ext cx="4178300" cy="6223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Round Diagonal Corner Rectangle 12"/>
          <p:cNvSpPr/>
          <p:nvPr/>
        </p:nvSpPr>
        <p:spPr>
          <a:xfrm>
            <a:off x="228600" y="3200400"/>
            <a:ext cx="3962400" cy="6223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l" rtl="0"/>
            <a:r>
              <a:rPr lang="en-US" dirty="0" smtClean="0"/>
              <a:t>3. </a:t>
            </a:r>
            <a:r>
              <a:rPr lang="en-US" dirty="0" smtClean="0">
                <a:solidFill>
                  <a:schemeClr val="tx1"/>
                </a:solidFill>
              </a:rPr>
              <a:t>What </a:t>
            </a:r>
            <a:r>
              <a:rPr lang="en-US" dirty="0">
                <a:solidFill>
                  <a:schemeClr val="tx1"/>
                </a:solidFill>
              </a:rPr>
              <a:t>kinds of trees are in </a:t>
            </a:r>
            <a:r>
              <a:rPr lang="en-US" dirty="0" smtClean="0">
                <a:solidFill>
                  <a:schemeClr val="tx1"/>
                </a:solidFill>
              </a:rPr>
              <a:t>California</a:t>
            </a:r>
            <a:r>
              <a:rPr lang="en-US" dirty="0">
                <a:solidFill>
                  <a:schemeClr val="tx1"/>
                </a:solidFill>
              </a:rPr>
              <a:t>? [ Mention TWO kinds]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343400" y="4038600"/>
            <a:ext cx="4254500" cy="6223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Round Diagonal Corner Rectangle 14"/>
          <p:cNvSpPr/>
          <p:nvPr/>
        </p:nvSpPr>
        <p:spPr>
          <a:xfrm>
            <a:off x="228600" y="4038600"/>
            <a:ext cx="3949700" cy="6223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l" rtl="0"/>
            <a:r>
              <a:rPr lang="en-US" dirty="0" smtClean="0"/>
              <a:t>4. </a:t>
            </a:r>
            <a:r>
              <a:rPr lang="en-US" dirty="0" smtClean="0">
                <a:solidFill>
                  <a:schemeClr val="tx1"/>
                </a:solidFill>
              </a:rPr>
              <a:t>When </a:t>
            </a:r>
            <a:r>
              <a:rPr lang="en-US" dirty="0">
                <a:solidFill>
                  <a:schemeClr val="tx1"/>
                </a:solidFill>
              </a:rPr>
              <a:t>are the trees beautiful?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43400" y="4876800"/>
            <a:ext cx="4254500" cy="6223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Round Diagonal Corner Rectangle 16"/>
          <p:cNvSpPr/>
          <p:nvPr/>
        </p:nvSpPr>
        <p:spPr>
          <a:xfrm>
            <a:off x="228600" y="4876800"/>
            <a:ext cx="3949700" cy="6223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l" rtl="0"/>
            <a:r>
              <a:rPr lang="en-US" dirty="0" smtClean="0"/>
              <a:t>5. </a:t>
            </a:r>
            <a:r>
              <a:rPr lang="en-US" dirty="0" smtClean="0">
                <a:solidFill>
                  <a:schemeClr val="tx1"/>
                </a:solidFill>
              </a:rPr>
              <a:t>Which </a:t>
            </a:r>
            <a:r>
              <a:rPr lang="en-US" dirty="0">
                <a:solidFill>
                  <a:schemeClr val="tx1"/>
                </a:solidFill>
              </a:rPr>
              <a:t>country are the people who live next to Elena from?</a:t>
            </a:r>
          </a:p>
        </p:txBody>
      </p:sp>
    </p:spTree>
    <p:extLst>
      <p:ext uri="{BB962C8B-B14F-4D97-AF65-F5344CB8AC3E}">
        <p14:creationId xmlns="" xmlns:p14="http://schemas.microsoft.com/office/powerpoint/2010/main" val="687109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build="p" animBg="1"/>
      <p:bldP spid="10" grpId="0" animBg="1"/>
      <p:bldP spid="11" grpId="0" build="p" animBg="1"/>
      <p:bldP spid="12" grpId="0" animBg="1"/>
      <p:bldP spid="13" grpId="0" build="p" animBg="1"/>
      <p:bldP spid="14" grpId="0" animBg="1"/>
      <p:bldP spid="15" grpId="0" build="p" animBg="1"/>
      <p:bldP spid="16" grpId="0" animBg="1"/>
      <p:bldP spid="17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343400" y="1587500"/>
            <a:ext cx="4267200" cy="6223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7" name="Round Diagonal Corner Rectangle 6"/>
          <p:cNvSpPr/>
          <p:nvPr/>
        </p:nvSpPr>
        <p:spPr>
          <a:xfrm>
            <a:off x="457200" y="520700"/>
            <a:ext cx="2667000" cy="762000"/>
          </a:xfrm>
          <a:prstGeom prst="round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/>
              <a:t>Part one</a:t>
            </a:r>
            <a:endParaRPr lang="ar-SA" b="1" dirty="0"/>
          </a:p>
        </p:txBody>
      </p:sp>
      <p:sp>
        <p:nvSpPr>
          <p:cNvPr id="8" name="Round Diagonal Corner Rectangle 7"/>
          <p:cNvSpPr/>
          <p:nvPr/>
        </p:nvSpPr>
        <p:spPr>
          <a:xfrm>
            <a:off x="381000" y="1587500"/>
            <a:ext cx="3810000" cy="6223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l" rtl="0"/>
            <a:r>
              <a:rPr lang="en-US" dirty="0" smtClean="0"/>
              <a:t>6. </a:t>
            </a:r>
            <a:r>
              <a:rPr lang="en-US" dirty="0" smtClean="0">
                <a:solidFill>
                  <a:schemeClr val="tx1"/>
                </a:solidFill>
              </a:rPr>
              <a:t>What </a:t>
            </a:r>
            <a:r>
              <a:rPr lang="en-US" dirty="0">
                <a:solidFill>
                  <a:schemeClr val="tx1"/>
                </a:solidFill>
              </a:rPr>
              <a:t>does a Korean store sell?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43400" y="2362200"/>
            <a:ext cx="4267200" cy="6223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Round Diagonal Corner Rectangle 10"/>
          <p:cNvSpPr/>
          <p:nvPr/>
        </p:nvSpPr>
        <p:spPr>
          <a:xfrm>
            <a:off x="381000" y="2362200"/>
            <a:ext cx="3810000" cy="6223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l" rtl="0"/>
            <a:r>
              <a:rPr lang="en-US" dirty="0" smtClean="0"/>
              <a:t>7. </a:t>
            </a:r>
            <a:r>
              <a:rPr lang="en-US" dirty="0" smtClean="0">
                <a:solidFill>
                  <a:schemeClr val="tx1"/>
                </a:solidFill>
              </a:rPr>
              <a:t>Who </a:t>
            </a:r>
            <a:r>
              <a:rPr lang="en-US" dirty="0">
                <a:solidFill>
                  <a:schemeClr val="tx1"/>
                </a:solidFill>
              </a:rPr>
              <a:t>is from Colombia?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43400" y="3200400"/>
            <a:ext cx="4254500" cy="6223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Round Diagonal Corner Rectangle 12"/>
          <p:cNvSpPr/>
          <p:nvPr/>
        </p:nvSpPr>
        <p:spPr>
          <a:xfrm>
            <a:off x="381000" y="3200400"/>
            <a:ext cx="3810000" cy="6223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l" rtl="0"/>
            <a:r>
              <a:rPr lang="en-US" dirty="0" smtClean="0"/>
              <a:t>8. </a:t>
            </a:r>
            <a:r>
              <a:rPr lang="en-US" dirty="0" smtClean="0">
                <a:solidFill>
                  <a:schemeClr val="tx1"/>
                </a:solidFill>
              </a:rPr>
              <a:t>How </a:t>
            </a:r>
            <a:r>
              <a:rPr lang="en-US" dirty="0">
                <a:solidFill>
                  <a:schemeClr val="tx1"/>
                </a:solidFill>
              </a:rPr>
              <a:t>many restaurants are there in Olive Street?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343400" y="4038600"/>
            <a:ext cx="4254500" cy="6223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Round Diagonal Corner Rectangle 14"/>
          <p:cNvSpPr/>
          <p:nvPr/>
        </p:nvSpPr>
        <p:spPr>
          <a:xfrm>
            <a:off x="381000" y="4038600"/>
            <a:ext cx="3797300" cy="6223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l" rtl="0"/>
            <a:r>
              <a:rPr lang="en-US" dirty="0" smtClean="0"/>
              <a:t>9. </a:t>
            </a:r>
            <a:r>
              <a:rPr lang="en-US" dirty="0" smtClean="0">
                <a:solidFill>
                  <a:schemeClr val="tx1"/>
                </a:solidFill>
              </a:rPr>
              <a:t>What </a:t>
            </a:r>
            <a:r>
              <a:rPr lang="en-US" dirty="0">
                <a:solidFill>
                  <a:schemeClr val="tx1"/>
                </a:solidFill>
              </a:rPr>
              <a:t>is in front of the building?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43400" y="4876800"/>
            <a:ext cx="4254500" cy="6223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Round Diagonal Corner Rectangle 16"/>
          <p:cNvSpPr/>
          <p:nvPr/>
        </p:nvSpPr>
        <p:spPr>
          <a:xfrm>
            <a:off x="381000" y="4876800"/>
            <a:ext cx="3797300" cy="6223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l" rtl="0"/>
            <a:r>
              <a:rPr lang="en-US" dirty="0" smtClean="0"/>
              <a:t>10. </a:t>
            </a:r>
            <a:r>
              <a:rPr lang="en-US" dirty="0" smtClean="0">
                <a:solidFill>
                  <a:schemeClr val="tx1"/>
                </a:solidFill>
              </a:rPr>
              <a:t>Where </a:t>
            </a:r>
            <a:r>
              <a:rPr lang="en-US" dirty="0">
                <a:solidFill>
                  <a:schemeClr val="tx1"/>
                </a:solidFill>
              </a:rPr>
              <a:t>does Elena go if she wants to buy flowers?</a:t>
            </a:r>
          </a:p>
        </p:txBody>
      </p:sp>
    </p:spTree>
    <p:extLst>
      <p:ext uri="{BB962C8B-B14F-4D97-AF65-F5344CB8AC3E}">
        <p14:creationId xmlns="" xmlns:p14="http://schemas.microsoft.com/office/powerpoint/2010/main" val="2921437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build="p" animBg="1"/>
      <p:bldP spid="10" grpId="0" animBg="1"/>
      <p:bldP spid="11" grpId="0" build="p" animBg="1"/>
      <p:bldP spid="12" grpId="0" animBg="1"/>
      <p:bldP spid="13" grpId="0" build="p" animBg="1"/>
      <p:bldP spid="14" grpId="0" animBg="1"/>
      <p:bldP spid="15" grpId="0" build="p" animBg="1"/>
      <p:bldP spid="16" grpId="0" animBg="1"/>
      <p:bldP spid="17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457200" y="520700"/>
            <a:ext cx="2667000" cy="762000"/>
          </a:xfrm>
          <a:prstGeom prst="round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/>
              <a:t>Part Two</a:t>
            </a:r>
            <a:endParaRPr lang="ar-SA" b="1" dirty="0"/>
          </a:p>
        </p:txBody>
      </p:sp>
      <p:sp>
        <p:nvSpPr>
          <p:cNvPr id="2" name="Rectangle 1"/>
          <p:cNvSpPr/>
          <p:nvPr/>
        </p:nvSpPr>
        <p:spPr>
          <a:xfrm>
            <a:off x="3124200" y="440035"/>
            <a:ext cx="4953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en-US" b="1" dirty="0"/>
              <a:t>Complete each the following statements with correct information based on the passage content.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676400"/>
            <a:ext cx="9067800" cy="437042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600" dirty="0"/>
              <a:t>The underlined word " </a:t>
            </a:r>
            <a:r>
              <a:rPr lang="en-US" sz="1600" b="1" i="1" u="sng" dirty="0"/>
              <a:t>here</a:t>
            </a:r>
            <a:r>
              <a:rPr lang="en-US" sz="1600" dirty="0"/>
              <a:t>" LINE 2 refers to: </a:t>
            </a:r>
            <a:r>
              <a:rPr lang="en-US" sz="1600" dirty="0" smtClean="0"/>
              <a:t>------------------------------------------------------------</a:t>
            </a:r>
            <a:endParaRPr lang="en-US" sz="1600" dirty="0"/>
          </a:p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600" dirty="0"/>
              <a:t>The underlined word " </a:t>
            </a:r>
            <a:r>
              <a:rPr lang="en-US" sz="1600" b="1" i="1" u="sng" dirty="0"/>
              <a:t>one</a:t>
            </a:r>
            <a:r>
              <a:rPr lang="en-US" sz="1600" dirty="0"/>
              <a:t>" LINE 11 refers to</a:t>
            </a:r>
            <a:r>
              <a:rPr lang="en-US" sz="1600" dirty="0" smtClean="0"/>
              <a:t>:-------------------------------------------------------------</a:t>
            </a:r>
          </a:p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600" dirty="0" smtClean="0"/>
              <a:t>The underlined pronoun “ </a:t>
            </a:r>
            <a:r>
              <a:rPr lang="en-US" sz="1600" b="1" u="sng" dirty="0" smtClean="0"/>
              <a:t>me”</a:t>
            </a:r>
            <a:r>
              <a:rPr lang="en-US" sz="1600" b="1" dirty="0" smtClean="0"/>
              <a:t> </a:t>
            </a:r>
            <a:r>
              <a:rPr lang="en-US" sz="1600" dirty="0" smtClean="0"/>
              <a:t>refers to: --------------------------------------------------------------------</a:t>
            </a:r>
            <a:endParaRPr lang="en-US" sz="1600" dirty="0"/>
          </a:p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600" dirty="0"/>
              <a:t>A word in the passage which has the </a:t>
            </a:r>
            <a:r>
              <a:rPr lang="en-US" sz="1600" b="1" dirty="0"/>
              <a:t>same</a:t>
            </a:r>
            <a:r>
              <a:rPr lang="en-US" sz="1600" dirty="0"/>
              <a:t> meaning as " </a:t>
            </a:r>
            <a:r>
              <a:rPr lang="en-US" sz="1600" b="1" dirty="0"/>
              <a:t>shops</a:t>
            </a:r>
            <a:r>
              <a:rPr lang="en-US" sz="1600" dirty="0"/>
              <a:t>" is --------------------------------</a:t>
            </a:r>
          </a:p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600" dirty="0"/>
              <a:t>A word in the passage which has the </a:t>
            </a:r>
            <a:r>
              <a:rPr lang="en-US" sz="1600" b="1" dirty="0"/>
              <a:t>same</a:t>
            </a:r>
            <a:r>
              <a:rPr lang="en-US" sz="1600" dirty="0"/>
              <a:t> meaning as " </a:t>
            </a:r>
            <a:r>
              <a:rPr lang="en-US" sz="1600" b="1" dirty="0"/>
              <a:t>flat</a:t>
            </a:r>
            <a:r>
              <a:rPr lang="en-US" sz="1600" dirty="0"/>
              <a:t>" is </a:t>
            </a:r>
            <a:r>
              <a:rPr lang="en-US" sz="1600" dirty="0" smtClean="0"/>
              <a:t>------------------------------------</a:t>
            </a:r>
            <a:endParaRPr lang="en-US" sz="1600" dirty="0"/>
          </a:p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600" dirty="0"/>
              <a:t>A word in the passage which has the </a:t>
            </a:r>
            <a:r>
              <a:rPr lang="en-US" sz="1600" b="1" dirty="0"/>
              <a:t>same</a:t>
            </a:r>
            <a:r>
              <a:rPr lang="en-US" sz="1600" dirty="0"/>
              <a:t> meaning as " </a:t>
            </a:r>
            <a:r>
              <a:rPr lang="en-US" sz="1600" b="1" dirty="0"/>
              <a:t>road</a:t>
            </a:r>
            <a:r>
              <a:rPr lang="en-US" sz="1600" dirty="0"/>
              <a:t>" is </a:t>
            </a:r>
            <a:r>
              <a:rPr lang="en-US" sz="1600" dirty="0" smtClean="0"/>
              <a:t>----------------------------------</a:t>
            </a:r>
            <a:endParaRPr lang="en-US" sz="1600" dirty="0"/>
          </a:p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600" dirty="0"/>
              <a:t>A word in the passage which has the </a:t>
            </a:r>
            <a:r>
              <a:rPr lang="en-US" sz="1600" b="1" dirty="0"/>
              <a:t>opposite</a:t>
            </a:r>
            <a:r>
              <a:rPr lang="en-US" sz="1600" dirty="0"/>
              <a:t>  meaning of "</a:t>
            </a:r>
            <a:r>
              <a:rPr lang="en-US" sz="1600" b="1" dirty="0"/>
              <a:t>behind</a:t>
            </a:r>
            <a:r>
              <a:rPr lang="en-US" sz="1600" dirty="0"/>
              <a:t>" is---------------------------</a:t>
            </a:r>
          </a:p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600" dirty="0"/>
              <a:t>A word in the passage which has the </a:t>
            </a:r>
            <a:r>
              <a:rPr lang="en-US" sz="1600" b="1" dirty="0"/>
              <a:t>opposite </a:t>
            </a:r>
            <a:r>
              <a:rPr lang="en-US" sz="1600" dirty="0"/>
              <a:t> meaning of "</a:t>
            </a:r>
            <a:r>
              <a:rPr lang="en-US" sz="1600" b="1" dirty="0"/>
              <a:t>ugly</a:t>
            </a:r>
            <a:r>
              <a:rPr lang="en-US" sz="1600" dirty="0"/>
              <a:t>" is-------------------------------</a:t>
            </a:r>
          </a:p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600" dirty="0"/>
              <a:t>A word in the passage which has the </a:t>
            </a:r>
            <a:r>
              <a:rPr lang="en-US" sz="1600" b="1" dirty="0"/>
              <a:t>opposite</a:t>
            </a:r>
            <a:r>
              <a:rPr lang="en-US" sz="1600" dirty="0"/>
              <a:t>  meaning of " </a:t>
            </a:r>
            <a:r>
              <a:rPr lang="en-US" sz="1600" b="1" dirty="0"/>
              <a:t>free</a:t>
            </a:r>
            <a:r>
              <a:rPr lang="en-US" sz="1600" dirty="0"/>
              <a:t>" is-</a:t>
            </a:r>
            <a:r>
              <a:rPr lang="en-US" sz="1600" dirty="0" smtClean="0"/>
              <a:t>------------------------------</a:t>
            </a:r>
            <a:endParaRPr lang="en-US" sz="1600" dirty="0"/>
          </a:p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600" dirty="0"/>
              <a:t> The simple past form of the verb "am" is ----------------------</a:t>
            </a:r>
          </a:p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600" dirty="0"/>
              <a:t>The simple past form of the verb " are" is ---------------------</a:t>
            </a:r>
          </a:p>
          <a:p>
            <a:pPr algn="l"/>
            <a:endParaRPr lang="ar-SA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457200" y="520700"/>
            <a:ext cx="3886200" cy="762000"/>
          </a:xfrm>
          <a:prstGeom prst="round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b="1" dirty="0" smtClean="0"/>
              <a:t>II: </a:t>
            </a:r>
            <a:endParaRPr lang="ar-SA" b="1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381000"/>
            <a:ext cx="32004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endParaRPr lang="ar-SA" dirty="0" smtClean="0"/>
          </a:p>
          <a:p>
            <a:pPr algn="l"/>
            <a:r>
              <a:rPr lang="en-US" dirty="0" smtClean="0"/>
              <a:t>Structure    </a:t>
            </a:r>
            <a:endParaRPr lang="ar-SA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1752600"/>
            <a:ext cx="510540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rtl="0"/>
            <a:endParaRPr lang="en-US" dirty="0" smtClean="0"/>
          </a:p>
          <a:p>
            <a:pPr lvl="0" rtl="0"/>
            <a:r>
              <a:rPr lang="en-US" dirty="0" smtClean="0"/>
              <a:t>1.Salma </a:t>
            </a:r>
            <a:r>
              <a:rPr lang="en-US" dirty="0"/>
              <a:t>and Fatima -----------------from Riyadh.</a:t>
            </a:r>
          </a:p>
          <a:p>
            <a:endParaRPr lang="ar-SA" dirty="0"/>
          </a:p>
        </p:txBody>
      </p:sp>
      <p:sp>
        <p:nvSpPr>
          <p:cNvPr id="8" name="TextBox 7"/>
          <p:cNvSpPr txBox="1"/>
          <p:nvPr/>
        </p:nvSpPr>
        <p:spPr>
          <a:xfrm>
            <a:off x="876300" y="2286000"/>
            <a:ext cx="1828800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44500" lvl="0" indent="-266700" algn="l" rtl="0"/>
            <a:r>
              <a:rPr lang="en-US" dirty="0" smtClean="0"/>
              <a:t>a. is</a:t>
            </a:r>
            <a:endParaRPr lang="en-US" dirty="0"/>
          </a:p>
          <a:p>
            <a:pPr marL="444500" lvl="0" indent="-266700" algn="l" rtl="0"/>
            <a:r>
              <a:rPr lang="en-US" dirty="0" smtClean="0"/>
              <a:t>b. was</a:t>
            </a:r>
            <a:endParaRPr lang="en-US" dirty="0"/>
          </a:p>
          <a:p>
            <a:pPr marL="444500" lvl="0" indent="-266700" algn="l" rtl="0"/>
            <a:r>
              <a:rPr lang="en-US" dirty="0" smtClean="0"/>
              <a:t>c. has</a:t>
            </a:r>
            <a:endParaRPr lang="en-US" dirty="0"/>
          </a:p>
          <a:p>
            <a:pPr marL="444500" lvl="0" indent="-266700" algn="l" rtl="0"/>
            <a:r>
              <a:rPr lang="en-US" dirty="0" smtClean="0"/>
              <a:t>d. are</a:t>
            </a:r>
            <a:endParaRPr lang="en-US" dirty="0"/>
          </a:p>
          <a:p>
            <a:pPr marL="444500" indent="-266700" algn="l">
              <a:buFont typeface="+mj-lt"/>
              <a:buAutoNum type="arabicPeriod"/>
            </a:pPr>
            <a:endParaRPr lang="ar-SA" dirty="0"/>
          </a:p>
        </p:txBody>
      </p:sp>
      <p:sp>
        <p:nvSpPr>
          <p:cNvPr id="9" name="TextBox 8"/>
          <p:cNvSpPr txBox="1"/>
          <p:nvPr/>
        </p:nvSpPr>
        <p:spPr>
          <a:xfrm>
            <a:off x="609600" y="3962400"/>
            <a:ext cx="48768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 rtl="0"/>
            <a:r>
              <a:rPr lang="en-US" dirty="0" smtClean="0"/>
              <a:t>2. ___________ </a:t>
            </a:r>
            <a:r>
              <a:rPr lang="en-US" dirty="0"/>
              <a:t>your car new?</a:t>
            </a:r>
          </a:p>
          <a:p>
            <a:endParaRPr lang="ar-SA" dirty="0"/>
          </a:p>
        </p:txBody>
      </p:sp>
      <p:sp>
        <p:nvSpPr>
          <p:cNvPr id="10" name="TextBox 9"/>
          <p:cNvSpPr txBox="1"/>
          <p:nvPr/>
        </p:nvSpPr>
        <p:spPr>
          <a:xfrm>
            <a:off x="800100" y="4449128"/>
            <a:ext cx="1828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lvl="0" indent="-342900" algn="l" rtl="0"/>
            <a:r>
              <a:rPr lang="en-US" dirty="0" smtClean="0"/>
              <a:t>a. Are</a:t>
            </a:r>
            <a:endParaRPr lang="en-US" dirty="0"/>
          </a:p>
          <a:p>
            <a:pPr marL="342900" lvl="0" indent="-342900" algn="l" rtl="0"/>
            <a:r>
              <a:rPr lang="en-US" dirty="0" smtClean="0"/>
              <a:t>b. Is</a:t>
            </a:r>
            <a:endParaRPr lang="en-US" dirty="0"/>
          </a:p>
          <a:p>
            <a:pPr marL="342900" lvl="0" indent="-342900" algn="l" rtl="0"/>
            <a:r>
              <a:rPr lang="en-US" dirty="0" smtClean="0"/>
              <a:t>c. Aren't</a:t>
            </a:r>
            <a:endParaRPr lang="en-US" dirty="0"/>
          </a:p>
          <a:p>
            <a:pPr marL="342900" lvl="0" indent="-342900" algn="l" rtl="0"/>
            <a:r>
              <a:rPr lang="en-US" dirty="0" smtClean="0"/>
              <a:t>d. Has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838200" y="3124200"/>
            <a:ext cx="1371600" cy="304800"/>
          </a:xfrm>
          <a:prstGeom prst="roundRect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Rounded Rectangle 12"/>
          <p:cNvSpPr/>
          <p:nvPr/>
        </p:nvSpPr>
        <p:spPr>
          <a:xfrm>
            <a:off x="762000" y="4724400"/>
            <a:ext cx="1371600" cy="304800"/>
          </a:xfrm>
          <a:prstGeom prst="roundRect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TextBox 10"/>
          <p:cNvSpPr txBox="1"/>
          <p:nvPr/>
        </p:nvSpPr>
        <p:spPr>
          <a:xfrm>
            <a:off x="304800" y="1524000"/>
            <a:ext cx="5943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 smtClean="0">
                <a:solidFill>
                  <a:srgbClr val="0070C0"/>
                </a:solidFill>
              </a:rPr>
              <a:t>Part One </a:t>
            </a:r>
            <a:r>
              <a:rPr lang="en-US" dirty="0" smtClean="0"/>
              <a:t>: Circle the correct response 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3610677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457200" y="520700"/>
            <a:ext cx="2667000" cy="762000"/>
          </a:xfrm>
          <a:prstGeom prst="round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b="1" dirty="0" smtClean="0"/>
              <a:t>II. </a:t>
            </a:r>
            <a:endParaRPr lang="ar-SA" b="1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636369"/>
            <a:ext cx="3581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 smtClean="0"/>
              <a:t>Structure    </a:t>
            </a:r>
            <a:endParaRPr lang="ar-SA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1752600"/>
            <a:ext cx="51054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rtl="0"/>
            <a:r>
              <a:rPr lang="en-US" dirty="0" smtClean="0"/>
              <a:t>3. London </a:t>
            </a:r>
            <a:r>
              <a:rPr lang="en-US" dirty="0"/>
              <a:t>------------------ a country. It is a city.</a:t>
            </a:r>
          </a:p>
          <a:p>
            <a:endParaRPr lang="ar-SA" dirty="0"/>
          </a:p>
        </p:txBody>
      </p:sp>
      <p:sp>
        <p:nvSpPr>
          <p:cNvPr id="8" name="TextBox 7"/>
          <p:cNvSpPr txBox="1"/>
          <p:nvPr/>
        </p:nvSpPr>
        <p:spPr>
          <a:xfrm>
            <a:off x="876300" y="2286000"/>
            <a:ext cx="1828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lvl="0" indent="-342900" algn="l" rtl="0">
              <a:buFont typeface="+mj-lt"/>
              <a:buAutoNum type="alphaUcPeriod"/>
            </a:pPr>
            <a:r>
              <a:rPr lang="en-US" dirty="0"/>
              <a:t>is</a:t>
            </a:r>
          </a:p>
          <a:p>
            <a:pPr marL="342900" lvl="0" indent="-342900" algn="l" rtl="0">
              <a:buFont typeface="+mj-lt"/>
              <a:buAutoNum type="alphaUcPeriod"/>
            </a:pPr>
            <a:r>
              <a:rPr lang="en-US" dirty="0"/>
              <a:t>aren't</a:t>
            </a:r>
          </a:p>
          <a:p>
            <a:pPr marL="342900" lvl="0" indent="-342900" algn="l" rtl="0">
              <a:buFont typeface="+mj-lt"/>
              <a:buAutoNum type="alphaUcPeriod"/>
            </a:pPr>
            <a:r>
              <a:rPr lang="en-US" dirty="0"/>
              <a:t>isn't</a:t>
            </a:r>
          </a:p>
          <a:p>
            <a:pPr marL="342900" lvl="0" indent="-342900" algn="l" rtl="0">
              <a:buFont typeface="+mj-lt"/>
              <a:buAutoNum type="alphaUcPeriod"/>
            </a:pPr>
            <a:r>
              <a:rPr lang="en-US" dirty="0"/>
              <a:t>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915728"/>
            <a:ext cx="480060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 rtl="0"/>
            <a:r>
              <a:rPr lang="en-US" dirty="0" smtClean="0"/>
              <a:t>4. ----------- </a:t>
            </a:r>
            <a:r>
              <a:rPr lang="en-US" dirty="0"/>
              <a:t>ant is ---------------- insect</a:t>
            </a:r>
            <a:r>
              <a:rPr lang="en-US" dirty="0" smtClean="0"/>
              <a:t>.</a:t>
            </a:r>
          </a:p>
          <a:p>
            <a:pPr lvl="0" algn="l" rtl="0"/>
            <a:endParaRPr lang="en-US" dirty="0"/>
          </a:p>
          <a:p>
            <a:endParaRPr lang="ar-SA" dirty="0"/>
          </a:p>
        </p:txBody>
      </p:sp>
      <p:sp>
        <p:nvSpPr>
          <p:cNvPr id="10" name="TextBox 9"/>
          <p:cNvSpPr txBox="1"/>
          <p:nvPr/>
        </p:nvSpPr>
        <p:spPr>
          <a:xfrm>
            <a:off x="800100" y="4449128"/>
            <a:ext cx="1828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lvl="0" indent="-342900" algn="l" rtl="0">
              <a:buFont typeface="+mj-lt"/>
              <a:buAutoNum type="alphaUcPeriod"/>
            </a:pPr>
            <a:r>
              <a:rPr lang="en-US" dirty="0"/>
              <a:t>An / an</a:t>
            </a:r>
          </a:p>
          <a:p>
            <a:pPr marL="342900" lvl="0" indent="-342900" algn="l" rtl="0">
              <a:buFont typeface="+mj-lt"/>
              <a:buAutoNum type="alphaUcPeriod"/>
            </a:pPr>
            <a:r>
              <a:rPr lang="en-US" dirty="0"/>
              <a:t>An / a</a:t>
            </a:r>
          </a:p>
          <a:p>
            <a:pPr marL="342900" lvl="0" indent="-342900" algn="l" rtl="0">
              <a:buFont typeface="+mj-lt"/>
              <a:buAutoNum type="alphaUcPeriod"/>
            </a:pPr>
            <a:r>
              <a:rPr lang="en-US" dirty="0"/>
              <a:t>A / an</a:t>
            </a:r>
          </a:p>
          <a:p>
            <a:pPr marL="342900" lvl="0" indent="-342900" algn="l" rtl="0">
              <a:buFont typeface="+mj-lt"/>
              <a:buAutoNum type="alphaUcPeriod"/>
            </a:pPr>
            <a:r>
              <a:rPr lang="en-US" dirty="0"/>
              <a:t>A / 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219200" y="2895600"/>
            <a:ext cx="1371600" cy="304800"/>
          </a:xfrm>
          <a:prstGeom prst="roundRect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Rounded Rectangle 11"/>
          <p:cNvSpPr/>
          <p:nvPr/>
        </p:nvSpPr>
        <p:spPr>
          <a:xfrm>
            <a:off x="1143000" y="4495800"/>
            <a:ext cx="1371600" cy="304800"/>
          </a:xfrm>
          <a:prstGeom prst="roundRect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674552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457200" y="520700"/>
            <a:ext cx="2667000" cy="762000"/>
          </a:xfrm>
          <a:prstGeom prst="round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/>
              <a:t>Part  One: </a:t>
            </a:r>
            <a:endParaRPr lang="ar-SA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124200" y="636369"/>
            <a:ext cx="12954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Structure    </a:t>
            </a:r>
            <a:endParaRPr lang="ar-SA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1752600"/>
            <a:ext cx="51054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 rtl="0"/>
            <a:r>
              <a:rPr lang="en-US" dirty="0" smtClean="0"/>
              <a:t>5. Are </a:t>
            </a:r>
            <a:r>
              <a:rPr lang="en-US" dirty="0"/>
              <a:t>you a doctor?  No, ---------------------.</a:t>
            </a:r>
          </a:p>
          <a:p>
            <a:endParaRPr lang="ar-SA" dirty="0"/>
          </a:p>
        </p:txBody>
      </p:sp>
      <p:sp>
        <p:nvSpPr>
          <p:cNvPr id="8" name="TextBox 7"/>
          <p:cNvSpPr txBox="1"/>
          <p:nvPr/>
        </p:nvSpPr>
        <p:spPr>
          <a:xfrm>
            <a:off x="876300" y="2286000"/>
            <a:ext cx="1828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lvl="0" indent="-342900" algn="l" rtl="0">
              <a:buFont typeface="+mj-lt"/>
              <a:buAutoNum type="alphaUcPeriod"/>
            </a:pPr>
            <a:r>
              <a:rPr lang="en-US" dirty="0" err="1"/>
              <a:t>I'mn't</a:t>
            </a:r>
            <a:endParaRPr lang="en-US" dirty="0"/>
          </a:p>
          <a:p>
            <a:pPr marL="342900" lvl="0" indent="-342900" algn="l" rtl="0">
              <a:buFont typeface="+mj-lt"/>
              <a:buAutoNum type="alphaUcPeriod"/>
            </a:pPr>
            <a:r>
              <a:rPr lang="en-US" dirty="0" err="1"/>
              <a:t>amn't</a:t>
            </a:r>
            <a:endParaRPr lang="en-US" dirty="0"/>
          </a:p>
          <a:p>
            <a:pPr marL="342900" lvl="0" indent="-342900" algn="l" rtl="0">
              <a:buFont typeface="+mj-lt"/>
              <a:buAutoNum type="alphaUcPeriod"/>
            </a:pPr>
            <a:r>
              <a:rPr lang="en-US" dirty="0" err="1"/>
              <a:t>Iamn't</a:t>
            </a:r>
            <a:endParaRPr lang="en-US" dirty="0"/>
          </a:p>
          <a:p>
            <a:pPr marL="342900" lvl="0" indent="-342900" algn="l" rtl="0">
              <a:buFont typeface="+mj-lt"/>
              <a:buAutoNum type="alphaUcPeriod"/>
            </a:pPr>
            <a:r>
              <a:rPr lang="en-US" dirty="0"/>
              <a:t>I'm not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" y="3915728"/>
            <a:ext cx="6477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 rtl="0"/>
            <a:r>
              <a:rPr lang="en-US" dirty="0" smtClean="0"/>
              <a:t>6. Where </a:t>
            </a:r>
            <a:r>
              <a:rPr lang="en-US" dirty="0"/>
              <a:t>is the water? ------------------- inside the refrigerator. </a:t>
            </a:r>
          </a:p>
          <a:p>
            <a:endParaRPr lang="ar-SA" dirty="0"/>
          </a:p>
        </p:txBody>
      </p:sp>
      <p:sp>
        <p:nvSpPr>
          <p:cNvPr id="10" name="TextBox 9"/>
          <p:cNvSpPr txBox="1"/>
          <p:nvPr/>
        </p:nvSpPr>
        <p:spPr>
          <a:xfrm>
            <a:off x="800100" y="4449128"/>
            <a:ext cx="1828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lvl="0" indent="-342900" algn="l" rtl="0">
              <a:buFont typeface="+mj-lt"/>
              <a:buAutoNum type="alphaUcPeriod"/>
            </a:pPr>
            <a:r>
              <a:rPr lang="en-US" dirty="0"/>
              <a:t>They're</a:t>
            </a:r>
          </a:p>
          <a:p>
            <a:pPr marL="342900" lvl="0" indent="-342900" algn="l" rtl="0">
              <a:buFont typeface="+mj-lt"/>
              <a:buAutoNum type="alphaUcPeriod"/>
            </a:pPr>
            <a:r>
              <a:rPr lang="en-US" dirty="0"/>
              <a:t>It</a:t>
            </a:r>
          </a:p>
          <a:p>
            <a:pPr marL="342900" lvl="0" indent="-342900" algn="l" rtl="0">
              <a:buFont typeface="+mj-lt"/>
              <a:buAutoNum type="alphaUcPeriod"/>
            </a:pPr>
            <a:r>
              <a:rPr lang="en-US" dirty="0"/>
              <a:t>It's</a:t>
            </a:r>
          </a:p>
          <a:p>
            <a:pPr marL="342900" lvl="0" indent="-342900" algn="l" rtl="0">
              <a:buFont typeface="+mj-lt"/>
              <a:buAutoNum type="alphaUcPeriod"/>
            </a:pPr>
            <a:r>
              <a:rPr lang="en-US" dirty="0"/>
              <a:t>He's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219200" y="3124200"/>
            <a:ext cx="1371600" cy="304800"/>
          </a:xfrm>
          <a:prstGeom prst="roundRect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Rounded Rectangle 11"/>
          <p:cNvSpPr/>
          <p:nvPr/>
        </p:nvSpPr>
        <p:spPr>
          <a:xfrm>
            <a:off x="1143000" y="5029200"/>
            <a:ext cx="1371600" cy="304800"/>
          </a:xfrm>
          <a:prstGeom prst="roundRect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3434988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457200" y="520700"/>
            <a:ext cx="2667000" cy="762000"/>
          </a:xfrm>
          <a:prstGeom prst="round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b="1" dirty="0" smtClean="0"/>
              <a:t>Part Two: </a:t>
            </a:r>
            <a:endParaRPr lang="ar-SA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676400" y="636369"/>
            <a:ext cx="2743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 smtClean="0"/>
              <a:t>Structure    </a:t>
            </a:r>
            <a:endParaRPr lang="ar-SA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1752600"/>
            <a:ext cx="822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 rtl="0"/>
            <a:r>
              <a:rPr lang="en-US" dirty="0" smtClean="0"/>
              <a:t>7. A </a:t>
            </a:r>
            <a:r>
              <a:rPr lang="en-US" dirty="0"/>
              <a:t>teacher usually starts a lesson by writing the date------------------the board.</a:t>
            </a:r>
          </a:p>
          <a:p>
            <a:endParaRPr lang="ar-SA" dirty="0"/>
          </a:p>
        </p:txBody>
      </p:sp>
      <p:sp>
        <p:nvSpPr>
          <p:cNvPr id="8" name="TextBox 7"/>
          <p:cNvSpPr txBox="1"/>
          <p:nvPr/>
        </p:nvSpPr>
        <p:spPr>
          <a:xfrm>
            <a:off x="876300" y="2286000"/>
            <a:ext cx="1828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l" rtl="0">
              <a:buFont typeface="+mj-lt"/>
              <a:buAutoNum type="alphaUcPeriod"/>
            </a:pPr>
            <a:r>
              <a:rPr lang="en-US" dirty="0" smtClean="0"/>
              <a:t>in </a:t>
            </a:r>
            <a:endParaRPr lang="en-US" dirty="0"/>
          </a:p>
          <a:p>
            <a:pPr marL="342900" indent="-342900" algn="l" rtl="0">
              <a:buFont typeface="+mj-lt"/>
              <a:buAutoNum type="alphaUcPeriod"/>
            </a:pPr>
            <a:r>
              <a:rPr lang="en-US" dirty="0" smtClean="0"/>
              <a:t> </a:t>
            </a:r>
            <a:r>
              <a:rPr lang="en-US" dirty="0"/>
              <a:t>under</a:t>
            </a:r>
          </a:p>
          <a:p>
            <a:pPr marL="342900" indent="-342900" algn="l" rtl="0">
              <a:buFont typeface="+mj-lt"/>
              <a:buAutoNum type="alphaUcPeriod"/>
            </a:pPr>
            <a:r>
              <a:rPr lang="en-US" dirty="0" smtClean="0"/>
              <a:t> </a:t>
            </a:r>
            <a:r>
              <a:rPr lang="en-US" dirty="0"/>
              <a:t>over</a:t>
            </a:r>
          </a:p>
          <a:p>
            <a:pPr marL="342900" indent="-342900" algn="l" rtl="0">
              <a:buFont typeface="+mj-lt"/>
              <a:buAutoNum type="alphaUcPeriod"/>
            </a:pPr>
            <a:r>
              <a:rPr lang="en-US" dirty="0" smtClean="0"/>
              <a:t> </a:t>
            </a:r>
            <a:r>
              <a:rPr lang="en-US" dirty="0"/>
              <a:t>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" y="3915728"/>
            <a:ext cx="61722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rtl="0"/>
            <a:r>
              <a:rPr lang="en-US" dirty="0" smtClean="0"/>
              <a:t>8. My </a:t>
            </a:r>
            <a:r>
              <a:rPr lang="en-US" dirty="0"/>
              <a:t>friend is from America.---------- lives in New York city.</a:t>
            </a:r>
          </a:p>
          <a:p>
            <a:endParaRPr lang="ar-SA" dirty="0"/>
          </a:p>
        </p:txBody>
      </p:sp>
      <p:sp>
        <p:nvSpPr>
          <p:cNvPr id="10" name="TextBox 9"/>
          <p:cNvSpPr txBox="1"/>
          <p:nvPr/>
        </p:nvSpPr>
        <p:spPr>
          <a:xfrm>
            <a:off x="800100" y="4449128"/>
            <a:ext cx="1828800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l" rtl="0">
              <a:buFont typeface="+mj-lt"/>
              <a:buAutoNum type="alphaUcPeriod"/>
            </a:pPr>
            <a:r>
              <a:rPr lang="en-US" dirty="0" smtClean="0"/>
              <a:t> </a:t>
            </a:r>
            <a:r>
              <a:rPr lang="en-US" dirty="0"/>
              <a:t>I</a:t>
            </a:r>
          </a:p>
          <a:p>
            <a:pPr marL="342900" indent="-342900" algn="l" rtl="0">
              <a:buFont typeface="+mj-lt"/>
              <a:buAutoNum type="alphaUcPeriod"/>
            </a:pPr>
            <a:r>
              <a:rPr lang="en-US" dirty="0" smtClean="0"/>
              <a:t> We</a:t>
            </a:r>
            <a:endParaRPr lang="en-US" dirty="0"/>
          </a:p>
          <a:p>
            <a:pPr marL="342900" indent="-342900" algn="l" rtl="0">
              <a:buFont typeface="+mj-lt"/>
              <a:buAutoNum type="alphaUcPeriod"/>
            </a:pPr>
            <a:r>
              <a:rPr lang="en-US" dirty="0" smtClean="0"/>
              <a:t> He</a:t>
            </a:r>
            <a:endParaRPr lang="en-US" dirty="0"/>
          </a:p>
          <a:p>
            <a:pPr marL="342900" indent="-342900" algn="l" rtl="0">
              <a:buFont typeface="+mj-lt"/>
              <a:buAutoNum type="alphaUcPeriod"/>
            </a:pPr>
            <a:r>
              <a:rPr lang="en-US" dirty="0" smtClean="0"/>
              <a:t> </a:t>
            </a:r>
            <a:r>
              <a:rPr lang="en-US" dirty="0"/>
              <a:t>It</a:t>
            </a:r>
          </a:p>
          <a:p>
            <a:pPr marL="444500" indent="-266700" algn="l">
              <a:buFont typeface="+mj-lt"/>
              <a:buAutoNum type="arabicPeriod"/>
            </a:pPr>
            <a:endParaRPr lang="ar-SA" dirty="0"/>
          </a:p>
        </p:txBody>
      </p:sp>
      <p:sp>
        <p:nvSpPr>
          <p:cNvPr id="11" name="Rounded Rectangle 10"/>
          <p:cNvSpPr/>
          <p:nvPr/>
        </p:nvSpPr>
        <p:spPr>
          <a:xfrm>
            <a:off x="1219200" y="3200400"/>
            <a:ext cx="1371600" cy="304800"/>
          </a:xfrm>
          <a:prstGeom prst="roundRect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Rounded Rectangle 11"/>
          <p:cNvSpPr/>
          <p:nvPr/>
        </p:nvSpPr>
        <p:spPr>
          <a:xfrm>
            <a:off x="1143000" y="5029200"/>
            <a:ext cx="1371600" cy="304800"/>
          </a:xfrm>
          <a:prstGeom prst="roundRect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2675764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457200" y="520700"/>
            <a:ext cx="2667000" cy="762000"/>
          </a:xfrm>
          <a:prstGeom prst="round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b="1" dirty="0" smtClean="0"/>
              <a:t>Part Two: </a:t>
            </a:r>
            <a:endParaRPr lang="ar-SA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524000" y="636369"/>
            <a:ext cx="2895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 smtClean="0"/>
              <a:t>Structure    </a:t>
            </a:r>
            <a:endParaRPr lang="ar-SA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1715869"/>
            <a:ext cx="44958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 rtl="0"/>
            <a:r>
              <a:rPr lang="en-US" dirty="0" smtClean="0"/>
              <a:t>9. ------------ </a:t>
            </a:r>
            <a:r>
              <a:rPr lang="en-US" dirty="0"/>
              <a:t>in the house now. </a:t>
            </a:r>
          </a:p>
          <a:p>
            <a:endParaRPr lang="ar-SA" dirty="0"/>
          </a:p>
        </p:txBody>
      </p:sp>
      <p:sp>
        <p:nvSpPr>
          <p:cNvPr id="8" name="TextBox 7"/>
          <p:cNvSpPr txBox="1"/>
          <p:nvPr/>
        </p:nvSpPr>
        <p:spPr>
          <a:xfrm>
            <a:off x="876300" y="2286000"/>
            <a:ext cx="1828800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l" rtl="0">
              <a:buFont typeface="+mj-lt"/>
              <a:buAutoNum type="alphaUcPeriod"/>
            </a:pPr>
            <a:r>
              <a:rPr lang="en-US" dirty="0" smtClean="0"/>
              <a:t> </a:t>
            </a:r>
            <a:r>
              <a:rPr lang="en-US" dirty="0"/>
              <a:t>We're</a:t>
            </a:r>
          </a:p>
          <a:p>
            <a:pPr marL="342900" indent="-342900" algn="l" rtl="0">
              <a:buFont typeface="+mj-lt"/>
              <a:buAutoNum type="alphaUcPeriod"/>
            </a:pPr>
            <a:r>
              <a:rPr lang="en-US" dirty="0" err="1" smtClean="0"/>
              <a:t>Wer'e</a:t>
            </a:r>
            <a:endParaRPr lang="en-US" dirty="0"/>
          </a:p>
          <a:p>
            <a:pPr marL="342900" indent="-342900" algn="l" rtl="0">
              <a:buFont typeface="+mj-lt"/>
              <a:buAutoNum type="alphaUcPeriod"/>
            </a:pPr>
            <a:r>
              <a:rPr lang="en-US" dirty="0" smtClean="0"/>
              <a:t>Were</a:t>
            </a:r>
            <a:endParaRPr lang="en-US" dirty="0"/>
          </a:p>
          <a:p>
            <a:pPr marL="342900" indent="-342900" algn="l" rtl="0">
              <a:buFont typeface="+mj-lt"/>
              <a:buAutoNum type="alphaUcPeriod"/>
            </a:pPr>
            <a:r>
              <a:rPr lang="en-US" dirty="0" smtClean="0"/>
              <a:t>We </a:t>
            </a:r>
            <a:r>
              <a:rPr lang="en-US" dirty="0"/>
              <a:t>re </a:t>
            </a:r>
          </a:p>
          <a:p>
            <a:pPr marL="444500" indent="-266700" algn="l">
              <a:buFont typeface="+mj-lt"/>
              <a:buAutoNum type="arabicPeriod"/>
            </a:pPr>
            <a:endParaRPr lang="ar-SA" dirty="0"/>
          </a:p>
        </p:txBody>
      </p:sp>
      <p:sp>
        <p:nvSpPr>
          <p:cNvPr id="9" name="TextBox 8"/>
          <p:cNvSpPr txBox="1"/>
          <p:nvPr/>
        </p:nvSpPr>
        <p:spPr>
          <a:xfrm>
            <a:off x="381000" y="3915728"/>
            <a:ext cx="5105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 rtl="0"/>
            <a:r>
              <a:rPr lang="en-US" dirty="0"/>
              <a:t> </a:t>
            </a:r>
            <a:r>
              <a:rPr lang="en-US" dirty="0" smtClean="0"/>
              <a:t>10. Are </a:t>
            </a:r>
            <a:r>
              <a:rPr lang="en-US" dirty="0"/>
              <a:t>you ready?  - -------------------------------.</a:t>
            </a:r>
            <a:endParaRPr lang="ar-SA" dirty="0"/>
          </a:p>
        </p:txBody>
      </p:sp>
      <p:sp>
        <p:nvSpPr>
          <p:cNvPr id="10" name="TextBox 9"/>
          <p:cNvSpPr txBox="1"/>
          <p:nvPr/>
        </p:nvSpPr>
        <p:spPr>
          <a:xfrm>
            <a:off x="800100" y="4449128"/>
            <a:ext cx="2247900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l" rtl="0">
              <a:buFont typeface="+mj-lt"/>
              <a:buAutoNum type="alphaUcPeriod"/>
            </a:pPr>
            <a:r>
              <a:rPr lang="en-US" dirty="0" smtClean="0"/>
              <a:t> </a:t>
            </a:r>
            <a:r>
              <a:rPr lang="en-US" dirty="0"/>
              <a:t>No, I'm not</a:t>
            </a:r>
          </a:p>
          <a:p>
            <a:pPr marL="342900" indent="-342900" algn="l" rtl="0">
              <a:buFont typeface="+mj-lt"/>
              <a:buAutoNum type="alphaUcPeriod"/>
            </a:pPr>
            <a:r>
              <a:rPr lang="en-US" dirty="0" smtClean="0"/>
              <a:t> </a:t>
            </a:r>
            <a:r>
              <a:rPr lang="en-US" dirty="0"/>
              <a:t>Yes, I'm</a:t>
            </a:r>
          </a:p>
          <a:p>
            <a:pPr marL="342900" indent="-342900" algn="l" rtl="0">
              <a:buFont typeface="+mj-lt"/>
              <a:buAutoNum type="alphaUcPeriod"/>
            </a:pPr>
            <a:r>
              <a:rPr lang="en-US" dirty="0" smtClean="0"/>
              <a:t> </a:t>
            </a:r>
            <a:r>
              <a:rPr lang="en-US" dirty="0"/>
              <a:t>No, </a:t>
            </a:r>
            <a:r>
              <a:rPr lang="en-US" dirty="0" err="1"/>
              <a:t>Iamn't</a:t>
            </a:r>
            <a:endParaRPr lang="en-US" dirty="0"/>
          </a:p>
          <a:p>
            <a:pPr marL="342900" indent="-342900" algn="l" rtl="0">
              <a:buFont typeface="+mj-lt"/>
              <a:buAutoNum type="alphaUcPeriod"/>
            </a:pPr>
            <a:r>
              <a:rPr lang="en-US" dirty="0" smtClean="0"/>
              <a:t> </a:t>
            </a:r>
            <a:r>
              <a:rPr lang="en-US" dirty="0"/>
              <a:t>Yes, You're</a:t>
            </a:r>
          </a:p>
          <a:p>
            <a:pPr marL="444500" indent="-266700" algn="l">
              <a:buFont typeface="+mj-lt"/>
              <a:buAutoNum type="arabicPeriod"/>
            </a:pPr>
            <a:endParaRPr lang="ar-SA" dirty="0"/>
          </a:p>
        </p:txBody>
      </p:sp>
      <p:sp>
        <p:nvSpPr>
          <p:cNvPr id="11" name="Rounded Rectangle 10"/>
          <p:cNvSpPr/>
          <p:nvPr/>
        </p:nvSpPr>
        <p:spPr>
          <a:xfrm>
            <a:off x="1219200" y="2286000"/>
            <a:ext cx="1371600" cy="304800"/>
          </a:xfrm>
          <a:prstGeom prst="roundRect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Rounded Rectangle 12"/>
          <p:cNvSpPr/>
          <p:nvPr/>
        </p:nvSpPr>
        <p:spPr>
          <a:xfrm>
            <a:off x="1143000" y="4495800"/>
            <a:ext cx="1371600" cy="304800"/>
          </a:xfrm>
          <a:prstGeom prst="roundRect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3657394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2567" y="990600"/>
            <a:ext cx="5070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err="1" smtClean="0"/>
              <a:t>A.Fill</a:t>
            </a:r>
            <a:r>
              <a:rPr lang="en-US" b="1" u="sng" dirty="0" smtClean="0"/>
              <a:t> </a:t>
            </a:r>
            <a:r>
              <a:rPr lang="en-US" b="1" u="sng" dirty="0"/>
              <a:t>in each blank with a word from the </a:t>
            </a:r>
            <a:r>
              <a:rPr lang="en-US" b="1" u="sng" dirty="0" smtClean="0"/>
              <a:t>box</a:t>
            </a:r>
            <a:endParaRPr lang="ar-SA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57191129"/>
              </p:ext>
            </p:extLst>
          </p:nvPr>
        </p:nvGraphicFramePr>
        <p:xfrm>
          <a:off x="914400" y="1524000"/>
          <a:ext cx="1219200" cy="838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19200"/>
              </a:tblGrid>
              <a:tr h="83820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building     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3400" y="2514600"/>
            <a:ext cx="8458200" cy="276998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lvl="0" indent="-342900" algn="l" rtl="0">
              <a:buFont typeface="+mj-lt"/>
              <a:buAutoNum type="arabicPeriod"/>
            </a:pPr>
            <a:r>
              <a:rPr lang="en-US" dirty="0"/>
              <a:t>This store is always </a:t>
            </a:r>
            <a:r>
              <a:rPr lang="en-US" dirty="0" smtClean="0"/>
              <a:t>____________. </a:t>
            </a:r>
            <a:r>
              <a:rPr lang="en-US" dirty="0"/>
              <a:t>There are always lots and lots of people</a:t>
            </a:r>
            <a:r>
              <a:rPr lang="en-US" dirty="0" smtClean="0"/>
              <a:t>.</a:t>
            </a:r>
          </a:p>
          <a:p>
            <a:pPr marL="342900" lvl="0" indent="-342900" algn="l" rtl="0"/>
            <a:endParaRPr lang="en-US" sz="1200" dirty="0"/>
          </a:p>
          <a:p>
            <a:pPr marL="342900" lvl="0" indent="-342900" algn="l" rtl="0"/>
            <a:r>
              <a:rPr lang="en-US" dirty="0" smtClean="0"/>
              <a:t>2. My</a:t>
            </a:r>
            <a:r>
              <a:rPr lang="en-US" dirty="0"/>
              <a:t>________________ are from Mexico. They're very nice people</a:t>
            </a:r>
            <a:r>
              <a:rPr lang="en-US" dirty="0" smtClean="0"/>
              <a:t>.</a:t>
            </a:r>
          </a:p>
          <a:p>
            <a:pPr marL="342900" lvl="0" indent="-342900" algn="l" rtl="0"/>
            <a:endParaRPr lang="en-US" dirty="0"/>
          </a:p>
          <a:p>
            <a:pPr marL="342900" lvl="0" indent="-342900" algn="l" rtl="0"/>
            <a:r>
              <a:rPr lang="en-US" dirty="0" smtClean="0"/>
              <a:t>3. There </a:t>
            </a:r>
            <a:r>
              <a:rPr lang="en-US" dirty="0"/>
              <a:t>are two big trees in ______________ of my house</a:t>
            </a:r>
            <a:r>
              <a:rPr lang="en-US" dirty="0" smtClean="0"/>
              <a:t>.</a:t>
            </a:r>
          </a:p>
          <a:p>
            <a:pPr marL="342900" lvl="0" indent="-342900" algn="l" rtl="0">
              <a:buFont typeface="+mj-lt"/>
              <a:buAutoNum type="arabicPeriod"/>
            </a:pPr>
            <a:endParaRPr lang="en-US" dirty="0"/>
          </a:p>
          <a:p>
            <a:pPr marL="342900" lvl="0" indent="-342900" algn="l" rtl="0"/>
            <a:r>
              <a:rPr lang="en-US" dirty="0" smtClean="0"/>
              <a:t>4. There </a:t>
            </a:r>
            <a:r>
              <a:rPr lang="en-US" dirty="0"/>
              <a:t>is a big apartment ________________ on the corner of the street</a:t>
            </a:r>
            <a:r>
              <a:rPr lang="en-US" dirty="0" smtClean="0"/>
              <a:t>.</a:t>
            </a:r>
          </a:p>
          <a:p>
            <a:pPr marL="342900" lvl="0" indent="-342900" algn="l" rtl="0"/>
            <a:endParaRPr lang="en-US" dirty="0"/>
          </a:p>
          <a:p>
            <a:pPr marL="342900" lvl="0" indent="-342900" algn="l" rtl="0"/>
            <a:r>
              <a:rPr lang="en-US" dirty="0" smtClean="0"/>
              <a:t>5. People </a:t>
            </a:r>
            <a:r>
              <a:rPr lang="en-US" dirty="0"/>
              <a:t>in my neighborhood are from ________________ countries.</a:t>
            </a:r>
          </a:p>
          <a:p>
            <a:endParaRPr lang="ar-SA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72958782"/>
              </p:ext>
            </p:extLst>
          </p:nvPr>
        </p:nvGraphicFramePr>
        <p:xfrm>
          <a:off x="2686593" y="1600200"/>
          <a:ext cx="1104900" cy="762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4900"/>
              </a:tblGrid>
              <a:tr h="76200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different    </a:t>
                      </a: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37188713"/>
              </p:ext>
            </p:extLst>
          </p:nvPr>
        </p:nvGraphicFramePr>
        <p:xfrm>
          <a:off x="4191000" y="1600200"/>
          <a:ext cx="1143000" cy="7360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3000"/>
              </a:tblGrid>
              <a:tr h="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neighbors      </a:t>
                      </a: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48229274"/>
              </p:ext>
            </p:extLst>
          </p:nvPr>
        </p:nvGraphicFramePr>
        <p:xfrm>
          <a:off x="5562600" y="1524000"/>
          <a:ext cx="1144086" cy="685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4086"/>
              </a:tblGrid>
              <a:tr h="68580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indent="0"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sz="1400" dirty="0" smtClean="0">
                          <a:effectLst/>
                        </a:rPr>
                        <a:t>crowded     </a:t>
                      </a: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94510200"/>
              </p:ext>
            </p:extLst>
          </p:nvPr>
        </p:nvGraphicFramePr>
        <p:xfrm>
          <a:off x="6807200" y="1524000"/>
          <a:ext cx="914400" cy="7360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400"/>
              </a:tblGrid>
              <a:tr h="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front</a:t>
                      </a:r>
                      <a:endParaRPr lang="en-US" sz="1400" dirty="0">
                        <a:effectLst/>
                      </a:endParaRP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27667831"/>
              </p:ext>
            </p:extLst>
          </p:nvPr>
        </p:nvGraphicFramePr>
        <p:xfrm>
          <a:off x="7874000" y="1564322"/>
          <a:ext cx="990600" cy="7360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0600"/>
              </a:tblGrid>
              <a:tr h="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drugstore</a:t>
                      </a:r>
                      <a:endParaRPr lang="en-US" sz="1400" dirty="0">
                        <a:effectLst/>
                      </a:endParaRP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33400" y="228600"/>
            <a:ext cx="2209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III. Vocabulary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330041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28600" y="59324"/>
            <a:ext cx="55172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0070C0"/>
                </a:solidFill>
                <a:latin typeface="Elephant" pitchFamily="18" charset="0"/>
                <a:ea typeface="Calibri" pitchFamily="34" charset="0"/>
              </a:rPr>
              <a:t>B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Elephant" pitchFamily="18" charset="0"/>
                <a:ea typeface="Calibri" pitchFamily="34" charset="0"/>
              </a:rPr>
              <a:t>. Identifying Opposites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Elephant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457200"/>
            <a:ext cx="807720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1600" dirty="0" smtClean="0">
                <a:solidFill>
                  <a:srgbClr val="C00000"/>
                </a:solidFill>
                <a:latin typeface="Arial Black" pitchFamily="34" charset="0"/>
              </a:rPr>
              <a:t>Fill in each blank space with the opposite meaning</a:t>
            </a:r>
            <a:endParaRPr lang="ar-SA" sz="1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286000" y="1066804"/>
          <a:ext cx="4659630" cy="4677076"/>
        </p:xfrm>
        <a:graphic>
          <a:graphicData uri="http://schemas.openxmlformats.org/drawingml/2006/table">
            <a:tbl>
              <a:tblPr/>
              <a:tblGrid>
                <a:gridCol w="608965"/>
                <a:gridCol w="2070100"/>
                <a:gridCol w="1980565"/>
              </a:tblGrid>
              <a:tr h="562276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mbria"/>
                          <a:ea typeface="Times New Roman"/>
                          <a:cs typeface="Times New Roman"/>
                        </a:rPr>
                        <a:t>No.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Column A</a:t>
                      </a:r>
                      <a:endParaRPr lang="en-US" sz="18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mbria"/>
                          <a:ea typeface="Times New Roman"/>
                          <a:cs typeface="Times New Roman"/>
                        </a:rPr>
                        <a:t>Column B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-----------------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large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hate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-----------------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3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------------------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dirty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4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safe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------------------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5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-------------------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expensive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6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married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-----------------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7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----------------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hungry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8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healthy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---------------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9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----------------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difficult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10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interesting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-----------------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15962"/>
          </a:xfrm>
        </p:spPr>
        <p:txBody>
          <a:bodyPr/>
          <a:lstStyle/>
          <a:p>
            <a:pPr algn="l"/>
            <a:r>
              <a:rPr lang="en-US" sz="3600" b="1" dirty="0" smtClean="0"/>
              <a:t>IV. Writing: </a:t>
            </a:r>
            <a:r>
              <a:rPr lang="en-US" sz="3600" dirty="0" smtClean="0">
                <a:latin typeface="Aharoni" pitchFamily="2" charset="-79"/>
                <a:cs typeface="Aharoni" pitchFamily="2" charset="-79"/>
              </a:rPr>
              <a:t>Jumbled sentences</a:t>
            </a:r>
            <a:endParaRPr lang="ar-SA" sz="36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F32DCD-742E-4DAD-9300-9CC48CFF2C0B}" type="slidenum">
              <a:rPr lang="ar-SA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2400" y="1066800"/>
            <a:ext cx="9601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Rewrite the words in the correct order to make meaningful sentences</a:t>
            </a:r>
            <a:endParaRPr lang="ar-SA" sz="2000" dirty="0">
              <a:latin typeface="Aharoni" pitchFamily="2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1676401"/>
            <a:ext cx="9144000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lvl="0" indent="-342900" algn="l" rtl="0">
              <a:buAutoNum type="arabicPeriod"/>
            </a:pPr>
            <a:r>
              <a:rPr lang="en-US" sz="1600" b="1" dirty="0" smtClean="0">
                <a:solidFill>
                  <a:srgbClr val="00B050"/>
                </a:solidFill>
              </a:rPr>
              <a:t>weather / very / in / Saudi Arabia / hot / in / The / summer / is.</a:t>
            </a:r>
          </a:p>
          <a:p>
            <a:pPr marL="342900" lvl="0" indent="-342900" algn="l" rtl="0"/>
            <a:endParaRPr lang="en-US" sz="1600" dirty="0" smtClean="0">
              <a:solidFill>
                <a:srgbClr val="00B050"/>
              </a:solidFill>
            </a:endParaRPr>
          </a:p>
          <a:p>
            <a:pPr algn="l" rtl="0"/>
            <a:r>
              <a:rPr lang="en-US" sz="1600" dirty="0" smtClean="0">
                <a:solidFill>
                  <a:srgbClr val="00B050"/>
                </a:solidFill>
              </a:rPr>
              <a:t>      -----------------------------------------------------------------------------------------------------------</a:t>
            </a:r>
            <a:r>
              <a:rPr lang="en-US" sz="1600" dirty="0" smtClean="0"/>
              <a:t>-</a:t>
            </a:r>
          </a:p>
          <a:p>
            <a:endParaRPr lang="ar-SA" dirty="0"/>
          </a:p>
        </p:txBody>
      </p:sp>
      <p:sp>
        <p:nvSpPr>
          <p:cNvPr id="9" name="TextBox 8"/>
          <p:cNvSpPr txBox="1"/>
          <p:nvPr/>
        </p:nvSpPr>
        <p:spPr>
          <a:xfrm>
            <a:off x="304800" y="2590800"/>
            <a:ext cx="7924800" cy="61555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 rtl="0"/>
            <a:r>
              <a:rPr lang="en-US" dirty="0" smtClean="0">
                <a:solidFill>
                  <a:srgbClr val="0070C0"/>
                </a:solidFill>
              </a:rPr>
              <a:t> 2. speak / at / The / this / English / university / lecturers.</a:t>
            </a:r>
          </a:p>
          <a:p>
            <a:pPr algn="l" rtl="0"/>
            <a:r>
              <a:rPr lang="en-US" sz="1600" dirty="0" smtClean="0">
                <a:solidFill>
                  <a:srgbClr val="0070C0"/>
                </a:solidFill>
              </a:rPr>
              <a:t>     -------------------------------------------------------------------------------------------------------------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1000" y="3352800"/>
            <a:ext cx="7848600" cy="8925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 rtl="0"/>
            <a:r>
              <a:rPr lang="en-US" dirty="0" smtClean="0">
                <a:solidFill>
                  <a:srgbClr val="C00000"/>
                </a:solidFill>
              </a:rPr>
              <a:t>3. fast / is / Driving / very / your / dangerous / car.</a:t>
            </a:r>
          </a:p>
          <a:p>
            <a:pPr algn="l" rtl="0"/>
            <a:r>
              <a:rPr lang="en-US" sz="1600" dirty="0" smtClean="0">
                <a:solidFill>
                  <a:srgbClr val="C00000"/>
                </a:solidFill>
              </a:rPr>
              <a:t>   ------------------------------------------------------------------------------------------------------------</a:t>
            </a:r>
            <a:r>
              <a:rPr lang="en-US" sz="1600" dirty="0" smtClean="0">
                <a:solidFill>
                  <a:srgbClr val="0070C0"/>
                </a:solidFill>
              </a:rPr>
              <a:t>-</a:t>
            </a:r>
          </a:p>
          <a:p>
            <a:endParaRPr lang="ar-SA" dirty="0"/>
          </a:p>
        </p:txBody>
      </p:sp>
      <p:sp>
        <p:nvSpPr>
          <p:cNvPr id="11" name="TextBox 10"/>
          <p:cNvSpPr txBox="1"/>
          <p:nvPr/>
        </p:nvSpPr>
        <p:spPr>
          <a:xfrm>
            <a:off x="381000" y="4114800"/>
            <a:ext cx="7848600" cy="8925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 rtl="0"/>
            <a:r>
              <a:rPr lang="en-US" dirty="0" smtClean="0"/>
              <a:t>4. red / the / is / book / the / color / of </a:t>
            </a:r>
          </a:p>
          <a:p>
            <a:pPr algn="l" rtl="0"/>
            <a:r>
              <a:rPr lang="en-US" sz="1600" dirty="0" smtClean="0"/>
              <a:t>   -------------------------------------------------------------------------------------------------------------</a:t>
            </a:r>
          </a:p>
          <a:p>
            <a:endParaRPr lang="ar-SA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" y="4876800"/>
            <a:ext cx="7772400" cy="8925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 rtl="0"/>
            <a:r>
              <a:rPr lang="en-US" dirty="0" smtClean="0">
                <a:solidFill>
                  <a:srgbClr val="7030A0"/>
                </a:solidFill>
              </a:rPr>
              <a:t>5. homework / I / my / myself / do / always.</a:t>
            </a:r>
          </a:p>
          <a:p>
            <a:pPr algn="l" rtl="0"/>
            <a:r>
              <a:rPr lang="en-US" sz="1600" dirty="0" smtClean="0">
                <a:solidFill>
                  <a:srgbClr val="7030A0"/>
                </a:solidFill>
              </a:rPr>
              <a:t>---------------------------------------------------------------------------------------------------------------</a:t>
            </a:r>
          </a:p>
          <a:p>
            <a:endParaRPr lang="ar-SA" dirty="0"/>
          </a:p>
        </p:txBody>
      </p:sp>
      <p:sp>
        <p:nvSpPr>
          <p:cNvPr id="13" name="TextBox 12"/>
          <p:cNvSpPr txBox="1"/>
          <p:nvPr/>
        </p:nvSpPr>
        <p:spPr>
          <a:xfrm>
            <a:off x="2895600" y="5638800"/>
            <a:ext cx="35052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dirty="0" smtClean="0">
                <a:latin typeface="AR DESTINE" pitchFamily="2" charset="0"/>
              </a:rPr>
              <a:t>Good **** Luck</a:t>
            </a:r>
            <a:r>
              <a:rPr lang="en-US" dirty="0" smtClean="0"/>
              <a:t> </a:t>
            </a:r>
          </a:p>
          <a:p>
            <a:pPr algn="ctr"/>
            <a:r>
              <a:rPr lang="en-US" dirty="0" smtClean="0">
                <a:solidFill>
                  <a:srgbClr val="FF0066"/>
                </a:solidFill>
                <a:latin typeface="Arial Black" pitchFamily="34" charset="0"/>
              </a:rPr>
              <a:t>End of Lecture 2</a:t>
            </a:r>
            <a:endParaRPr lang="ar-SA" dirty="0">
              <a:solidFill>
                <a:srgbClr val="FF0066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1614</TotalTime>
  <Words>984</Words>
  <Application>Microsoft Office PowerPoint</Application>
  <PresentationFormat>A4 Paper (210x297 mm)‎</PresentationFormat>
  <Paragraphs>200</Paragraphs>
  <Slides>16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الشريحة 1</vt:lpstr>
      <vt:lpstr>Lecture 2 المحاضرة الثانية Reading Skill 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IV. Writing: Jumbled sentences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106</cp:revision>
  <dcterms:created xsi:type="dcterms:W3CDTF">2009-10-14T19:14:34Z</dcterms:created>
  <dcterms:modified xsi:type="dcterms:W3CDTF">2010-10-24T09:14:04Z</dcterms:modified>
</cp:coreProperties>
</file>