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348" r:id="rId5"/>
    <p:sldId id="329" r:id="rId6"/>
    <p:sldId id="339" r:id="rId7"/>
    <p:sldId id="340" r:id="rId8"/>
    <p:sldId id="341" r:id="rId9"/>
    <p:sldId id="346" r:id="rId10"/>
    <p:sldId id="342" r:id="rId11"/>
    <p:sldId id="343" r:id="rId12"/>
    <p:sldId id="345" r:id="rId13"/>
    <p:sldId id="335" r:id="rId14"/>
    <p:sldId id="349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FF0066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4737" autoAdjust="0"/>
  </p:normalViewPr>
  <p:slideViewPr>
    <p:cSldViewPr>
      <p:cViewPr>
        <p:scale>
          <a:sx n="50" d="100"/>
          <a:sy n="50" d="100"/>
        </p:scale>
        <p:origin x="-486" y="-52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48" y="55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Tm="234">
    <p:wheel spokes="8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latin typeface="Calibri" pitchFamily="34" charset="0"/>
              </a:rPr>
              <a:t>e- learning System For Distance Education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e- Learning Deanship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latin typeface="Calibri" pitchFamily="34" charset="0"/>
              </a:rPr>
              <a:t>English Language Department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121</a:t>
            </a:r>
          </a:p>
          <a:p>
            <a:pPr>
              <a:lnSpc>
                <a:spcPct val="80000"/>
              </a:lnSpc>
            </a:pPr>
            <a:r>
              <a:rPr lang="ar-SA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المحاضرة السادسة  </a:t>
            </a:r>
            <a:endParaRPr lang="en-US" sz="2800" b="1" dirty="0" smtClean="0">
              <a:solidFill>
                <a:srgbClr val="C00000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Lecture 6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First Semester 1431- 1432 H</a:t>
            </a:r>
            <a:r>
              <a:rPr lang="ar-EG" sz="2800" b="1" dirty="0"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Nayf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Six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chemeClr val="tx1"/>
                </a:solidFill>
                <a:cs typeface="Arial" pitchFamily="34" charset="0"/>
              </a:rPr>
              <a:t>Eng 121</a:t>
            </a:r>
          </a:p>
          <a:p>
            <a:pPr eaLnBrk="1" hangingPunct="1"/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–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4-5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Elements of Lecture 6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I- 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A. Different meanings of Heart </a:t>
            </a:r>
          </a:p>
          <a:p>
            <a:pPr algn="l" rtl="1" eaLnBrk="1" hangingPunct="1"/>
            <a:r>
              <a:rPr lang="en-US" b="1" dirty="0" smtClean="0"/>
              <a:t>     B. Previewing Vocabulary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2- Present Progressive Tense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 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Non-Action Verbs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4.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Negative Form of  Present Progressive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5- Forming Questions with Present Progressive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I. A. </a:t>
            </a:r>
            <a:r>
              <a:rPr lang="en-US" sz="3600" b="1" dirty="0" smtClean="0">
                <a:solidFill>
                  <a:srgbClr val="C00000"/>
                </a:solidFill>
              </a:rPr>
              <a:t>Different Meaning of Heart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78)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1" y="1371600"/>
          <a:ext cx="9296400" cy="434340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794761"/>
                <a:gridCol w="4556760"/>
                <a:gridCol w="944879"/>
              </a:tblGrid>
              <a:tr h="386198"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Meaning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Expressions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03103"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a. He is very sad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The museum is right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in the</a:t>
                      </a:r>
                      <a:r>
                        <a:rPr lang="en-US" sz="1600" b="1" baseline="0" dirty="0" smtClean="0">
                          <a:solidFill>
                            <a:srgbClr val="FF0000"/>
                          </a:solidFill>
                        </a:rPr>
                        <a:t> head of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the new downtown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1 ___</a:t>
                      </a:r>
                      <a:endParaRPr lang="ar-SA" sz="1600" b="1" dirty="0"/>
                    </a:p>
                  </a:txBody>
                  <a:tcPr/>
                </a:tc>
              </a:tr>
              <a:tr h="386198"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b. A problem with your heart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His grandmother died. His </a:t>
                      </a:r>
                      <a:r>
                        <a:rPr lang="en-US" sz="1600" b="1" dirty="0" smtClean="0">
                          <a:solidFill>
                            <a:srgbClr val="FF3300"/>
                          </a:solidFill>
                        </a:rPr>
                        <a:t>heart</a:t>
                      </a:r>
                      <a:r>
                        <a:rPr lang="en-US" sz="1600" b="1" baseline="0" dirty="0" smtClean="0">
                          <a:solidFill>
                            <a:srgbClr val="FF3300"/>
                          </a:solidFill>
                        </a:rPr>
                        <a:t> is breaking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2 ___</a:t>
                      </a:r>
                      <a:endParaRPr lang="ar-SA" sz="1600" b="1" dirty="0"/>
                    </a:p>
                  </a:txBody>
                  <a:tcPr/>
                </a:tc>
              </a:tr>
              <a:tr h="386198"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c. In the middle of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A </a:t>
                      </a:r>
                      <a:r>
                        <a:rPr lang="en-US" sz="1600" b="1" dirty="0" smtClean="0">
                          <a:solidFill>
                            <a:srgbClr val="FF3300"/>
                          </a:solidFill>
                        </a:rPr>
                        <a:t> heart attack 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is a very serious medical energy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3 ___</a:t>
                      </a:r>
                      <a:endParaRPr lang="ar-SA" sz="1600" b="1" dirty="0"/>
                    </a:p>
                  </a:txBody>
                  <a:tcPr/>
                </a:tc>
              </a:tr>
              <a:tr h="603103"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d. The way she feels inside, not</a:t>
                      </a:r>
                      <a:r>
                        <a:rPr lang="en-US" sz="1600" b="1" baseline="0" dirty="0" smtClean="0"/>
                        <a:t> the way she looks on the outside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She never liked fish before,</a:t>
                      </a:r>
                      <a:r>
                        <a:rPr lang="en-US" sz="1600" b="1" baseline="0" dirty="0" smtClean="0"/>
                        <a:t> but now she loves fish. She had </a:t>
                      </a:r>
                      <a:r>
                        <a:rPr lang="en-US" sz="1600" b="1" baseline="0" dirty="0" smtClean="0">
                          <a:solidFill>
                            <a:srgbClr val="FF3300"/>
                          </a:solidFill>
                        </a:rPr>
                        <a:t>a change of heart about fish.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4 ___</a:t>
                      </a:r>
                      <a:endParaRPr lang="ar-SA" sz="1600" b="1" dirty="0"/>
                    </a:p>
                  </a:txBody>
                  <a:tcPr/>
                </a:tc>
              </a:tr>
              <a:tr h="386198"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e. In your true feelings 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I love you my son. You </a:t>
                      </a:r>
                      <a:r>
                        <a:rPr lang="en-US" sz="1600" b="1" dirty="0" smtClean="0">
                          <a:solidFill>
                            <a:srgbClr val="FF3300"/>
                          </a:solidFill>
                        </a:rPr>
                        <a:t>make my heart sing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5 ___</a:t>
                      </a:r>
                      <a:endParaRPr lang="ar-SA" sz="1600" b="1" dirty="0"/>
                    </a:p>
                  </a:txBody>
                  <a:tcPr/>
                </a:tc>
              </a:tr>
              <a:tr h="386198"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f. Give me happiness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He doesn’t like anyone. He </a:t>
                      </a:r>
                      <a:r>
                        <a:rPr lang="en-US" sz="1600" b="1" dirty="0" smtClean="0">
                          <a:solidFill>
                            <a:srgbClr val="FF3300"/>
                          </a:solidFill>
                        </a:rPr>
                        <a:t>has a cold heart.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6 ___</a:t>
                      </a:r>
                      <a:endParaRPr lang="ar-SA" sz="1600" b="1" dirty="0"/>
                    </a:p>
                  </a:txBody>
                  <a:tcPr/>
                </a:tc>
              </a:tr>
              <a:tr h="603103"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Is mean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In this argument, </a:t>
                      </a:r>
                      <a:r>
                        <a:rPr lang="en-US" sz="1600" b="1" dirty="0" smtClean="0">
                          <a:solidFill>
                            <a:srgbClr val="FF3300"/>
                          </a:solidFill>
                        </a:rPr>
                        <a:t>in your heart of hearts,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you know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Iam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right.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7 ___</a:t>
                      </a:r>
                      <a:endParaRPr lang="ar-SA" sz="1600" b="1" dirty="0"/>
                    </a:p>
                  </a:txBody>
                  <a:tcPr/>
                </a:tc>
              </a:tr>
              <a:tr h="603103"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A new feeling or idea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My grandmother loves to play with children. She’s really a kid </a:t>
                      </a:r>
                      <a:r>
                        <a:rPr lang="en-US" sz="1600" b="1" dirty="0" smtClean="0">
                          <a:solidFill>
                            <a:srgbClr val="FF3300"/>
                          </a:solidFill>
                        </a:rPr>
                        <a:t>at heat.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8 ___</a:t>
                      </a:r>
                      <a:endParaRPr lang="ar-SA" sz="16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I. B. 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65 / 70 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2148840"/>
                <a:gridCol w="12649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often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bilingual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beverages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chronic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damage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blood pressure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sometimes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healthy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Exercise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mental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solve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diseases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physical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Junk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Sleep- deprived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Stress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smtClean="0"/>
                        <a:t>Overweight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wrinkles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dentist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word ‘ ___________” means lines on one’s skin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stress                   b. wrinkles                  c. beverages     d. toes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2. “________” means that a person is unable to sleep.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sleep- deprived                                        b. sleep too much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relaxed                                                      d. healthy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3. The word that has the same meaning as sickness is __________ 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wealth                         b. disease              c. health           d. earth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4.  My friend suffers from ___________.He has become too fat.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overweight                 b. poorness           c. English        d. hard work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5. “ __________________” means worry.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Relaxation                  b. Stress                  c. Health        d. highness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The opposite meaning of sick is  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rich                      b. happy                       c. healthy          d. tired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990601"/>
            <a:ext cx="8915400" cy="4648200"/>
          </a:xfrm>
        </p:spPr>
        <p:txBody>
          <a:bodyPr/>
          <a:lstStyle/>
          <a:p>
            <a:pPr algn="l" rtl="1" eaLnBrk="1" hangingPunct="1"/>
            <a:r>
              <a:rPr lang="en-US" sz="1200" b="1" dirty="0" smtClean="0">
                <a:cs typeface="Arial" pitchFamily="34" charset="0"/>
              </a:rPr>
              <a:t>                                 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7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. The phrase “ get older” means ___________.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age                   b. to be young                  c. fat              d. strong</a:t>
            </a:r>
          </a:p>
          <a:p>
            <a:pPr algn="l" rtl="1" eaLnBrk="1" hangingPunct="1"/>
            <a:endParaRPr lang="en-US" sz="3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8. “________” means not even once.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Always             b. never                  c. sometimes           d. rarely</a:t>
            </a:r>
          </a:p>
          <a:p>
            <a:pPr algn="l" rtl="1" eaLnBrk="1" hangingPunct="1"/>
            <a:r>
              <a:rPr lang="ar-SA" sz="1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9. The word that has the same meaning as “ drinks of all kinds” is___ . 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water                         b. food              c. vegetables      d. beverages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10.  “ Unhealthy things to eat” means__________________.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overweight              b. junk food       c. honey          d. milk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11. “ __________________” means find an answer.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solve                      b. shake                  c. draw        d. watch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12. The opposite meaning of “Physical” is  ________________.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successful           b. happy                       c. healthy          d. mental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13. He doesn’t like anyone. He has </a:t>
            </a:r>
            <a:r>
              <a:rPr lang="en-US" sz="1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a cold hear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.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A cold heart means___________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a. very sad               b. mean                 c. in the middle of     d. a new feeling</a:t>
            </a:r>
            <a:endParaRPr lang="ar-SA" sz="18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II.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Present  Progressive Tense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92</a:t>
            </a:r>
            <a:r>
              <a:rPr lang="en-US" sz="32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990600"/>
            <a:ext cx="9448800" cy="51355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i="1" u="sng" dirty="0" smtClean="0">
                <a:cs typeface="Arial" pitchFamily="34" charset="0"/>
              </a:rPr>
              <a:t>Present Progressive  is used to describe an action which is happening  at the moment / now.</a:t>
            </a:r>
            <a:endParaRPr lang="en-US" sz="2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 The main verb ends with </a:t>
            </a:r>
            <a:r>
              <a:rPr lang="en-US" sz="2800" b="1" dirty="0" smtClean="0">
                <a:solidFill>
                  <a:srgbClr val="C00000"/>
                </a:solidFill>
                <a:cs typeface="Arial" pitchFamily="34" charset="0"/>
              </a:rPr>
              <a:t>-</a:t>
            </a:r>
            <a:r>
              <a:rPr lang="en-US" sz="2800" b="1" dirty="0" err="1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800" b="1" dirty="0" smtClean="0">
                <a:cs typeface="Arial" pitchFamily="34" charset="0"/>
              </a:rPr>
              <a:t>:-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A . When the subject is 3rd person : [ He , She &amp; It ]  we put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is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before the verb.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- He/ She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drink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coffee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- </a:t>
            </a:r>
            <a:r>
              <a:rPr lang="en-US" sz="2000" b="1" dirty="0" err="1" smtClean="0">
                <a:solidFill>
                  <a:srgbClr val="7030A0"/>
                </a:solidFill>
                <a:cs typeface="Arial" pitchFamily="34" charset="0"/>
              </a:rPr>
              <a:t>Noura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sleep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at the moment.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- Look! It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rain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  outside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- Listen! Someone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is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knock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at the door.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B. When the subject is [ I ] we put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am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before the verb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- I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am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drink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coffee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C. When the subject is one of [ we, they or you , plural] we put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are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before the verb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- We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are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watchi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ng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the lecture on TV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-  The children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are playing outside now.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III. Non-Action Verbs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111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800" b="1" u="sng" dirty="0" smtClean="0">
                <a:solidFill>
                  <a:srgbClr val="C00000"/>
                </a:solidFill>
                <a:cs typeface="Arial" pitchFamily="34" charset="0"/>
              </a:rPr>
              <a:t>Non-Action Verbs </a:t>
            </a:r>
            <a:r>
              <a:rPr lang="en-US" sz="2800" b="1" dirty="0" smtClean="0">
                <a:cs typeface="Arial" pitchFamily="34" charset="0"/>
              </a:rPr>
              <a:t>are the verbs that have no –</a:t>
            </a:r>
            <a:r>
              <a:rPr lang="en-US" sz="2800" b="1" dirty="0" err="1" smtClean="0">
                <a:cs typeface="Arial" pitchFamily="34" charset="0"/>
              </a:rPr>
              <a:t>ing</a:t>
            </a:r>
            <a:r>
              <a:rPr lang="en-US" sz="2800" b="1" dirty="0" smtClean="0">
                <a:cs typeface="Arial" pitchFamily="34" charset="0"/>
              </a:rPr>
              <a:t> forms in Present continuous.   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- see     - hear –  believe- understand </a:t>
            </a:r>
            <a:r>
              <a:rPr lang="en-US" sz="2800" b="1" dirty="0" smtClean="0">
                <a:cs typeface="Arial" pitchFamily="34" charset="0"/>
              </a:rPr>
              <a:t>- </a:t>
            </a:r>
            <a:r>
              <a:rPr lang="en-US" sz="2400" b="1" dirty="0" smtClean="0">
                <a:cs typeface="Arial" pitchFamily="34" charset="0"/>
              </a:rPr>
              <a:t> like – hate – love – dislike –taste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– smell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–want – need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Examples: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1. I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hear</a:t>
            </a:r>
            <a:r>
              <a:rPr lang="en-US" sz="2400" b="1" dirty="0" smtClean="0">
                <a:cs typeface="Arial" pitchFamily="34" charset="0"/>
              </a:rPr>
              <a:t> you now clearly.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2. They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understand </a:t>
            </a:r>
            <a:r>
              <a:rPr lang="en-US" sz="2400" b="1" dirty="0" smtClean="0">
                <a:cs typeface="Arial" pitchFamily="34" charset="0"/>
              </a:rPr>
              <a:t>the lesson now.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3. Be careful! We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smell </a:t>
            </a:r>
            <a:r>
              <a:rPr lang="en-US" sz="2400" b="1" dirty="0" smtClean="0">
                <a:cs typeface="Arial" pitchFamily="34" charset="0"/>
              </a:rPr>
              <a:t>dangerous chemical gas.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0"/>
            <a:ext cx="8915400" cy="10668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IV.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Negative Form of Present Progressive </a:t>
            </a:r>
            <a:r>
              <a:rPr lang="en-US" sz="1800" dirty="0" smtClean="0">
                <a:solidFill>
                  <a:schemeClr val="tx1"/>
                </a:solidFill>
                <a:latin typeface="Arial Black" pitchFamily="34" charset="0"/>
              </a:rPr>
              <a:t>Page 99 </a:t>
            </a:r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685800"/>
            <a:ext cx="9448800" cy="5440363"/>
          </a:xfrm>
        </p:spPr>
        <p:txBody>
          <a:bodyPr/>
          <a:lstStyle/>
          <a:p>
            <a:pPr algn="l" rtl="1" eaLnBrk="1" hangingPunct="1"/>
            <a:endParaRPr lang="en-US" sz="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In case we are asked to negate the verb in present progressive we just add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not </a:t>
            </a:r>
            <a:r>
              <a:rPr lang="en-US" sz="2400" b="1" dirty="0" smtClean="0">
                <a:cs typeface="Arial" pitchFamily="34" charset="0"/>
              </a:rPr>
              <a:t>after ( is, are or am )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- He/ She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is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drink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coffee now.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He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’s not /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is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not / isn’t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drink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coffee now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- </a:t>
            </a:r>
            <a:r>
              <a:rPr lang="en-US" sz="2400" b="1" dirty="0" err="1" smtClean="0">
                <a:solidFill>
                  <a:srgbClr val="7030A0"/>
                </a:solidFill>
                <a:cs typeface="Arial" pitchFamily="34" charset="0"/>
              </a:rPr>
              <a:t>Reena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is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sleep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400" b="1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at the moment.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</a:t>
            </a:r>
            <a:r>
              <a:rPr lang="en-US" sz="2400" b="1" dirty="0" err="1" smtClean="0">
                <a:solidFill>
                  <a:srgbClr val="7030A0"/>
                </a:solidFill>
                <a:cs typeface="Arial" pitchFamily="34" charset="0"/>
              </a:rPr>
              <a:t>Reena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is not / isn’t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sleep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at the moment.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- I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am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drink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coffee now.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I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am not / m not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drink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ing coffee now.</a:t>
            </a:r>
            <a:endParaRPr lang="en-US" sz="2400" b="1" dirty="0" smtClean="0">
              <a:solidFill>
                <a:srgbClr val="7030A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- We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are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watchi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ng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the lecture on TV 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We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’re not/ are not / aren’t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watch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ing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the lecture on TV.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-  The children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are playing outside now.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      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The children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are not/ aren’t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play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ing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outside now.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V.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Forming Questions on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Present  Progressive Tense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102</a:t>
            </a:r>
            <a:r>
              <a:rPr lang="en-US" sz="32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In case we want to form a question we just exchange the   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subject with ( is, am &amp; are )</a:t>
            </a:r>
            <a:r>
              <a:rPr lang="en-US" sz="1600" b="1" i="1" u="sng" dirty="0" smtClean="0">
                <a:cs typeface="Arial" pitchFamily="34" charset="0"/>
              </a:rPr>
              <a:t>.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A.</a:t>
            </a:r>
            <a:r>
              <a:rPr lang="en-US" sz="2000" b="1" dirty="0" smtClean="0">
                <a:cs typeface="Arial" pitchFamily="34" charset="0"/>
              </a:rPr>
              <a:t>  Yes/ No Question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- He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drink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coffee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 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he drink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coffee now? – Yes, he is </a:t>
            </a:r>
            <a:r>
              <a:rPr lang="en-US" sz="2000" b="1" dirty="0" smtClean="0">
                <a:cs typeface="Arial" pitchFamily="34" charset="0"/>
              </a:rPr>
              <a:t>OR </a:t>
            </a:r>
            <a:r>
              <a:rPr lang="en-US" sz="1800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No, he isn’t/ is not.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- </a:t>
            </a:r>
            <a:r>
              <a:rPr lang="en-US" sz="2000" b="1" dirty="0" err="1" smtClean="0">
                <a:solidFill>
                  <a:srgbClr val="7030A0"/>
                </a:solidFill>
                <a:cs typeface="Arial" pitchFamily="34" charset="0"/>
              </a:rPr>
              <a:t>Noura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sleep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at the moment.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 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</a:t>
            </a:r>
            <a:r>
              <a:rPr lang="en-US" sz="2000" b="1" dirty="0" err="1" smtClean="0">
                <a:solidFill>
                  <a:srgbClr val="7030A0"/>
                </a:solidFill>
                <a:cs typeface="Arial" pitchFamily="34" charset="0"/>
              </a:rPr>
              <a:t>Noura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sleep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at the moment? – Yes, she is </a:t>
            </a:r>
            <a:r>
              <a:rPr lang="en-US" sz="2000" b="1" dirty="0" smtClean="0">
                <a:cs typeface="Arial" pitchFamily="34" charset="0"/>
              </a:rPr>
              <a:t>OR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No, she is not/ isn’t.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- I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am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drink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coffee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Are you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drink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coffee now? – Yes, </a:t>
            </a:r>
            <a:r>
              <a:rPr lang="en-US" sz="2000" b="1" dirty="0" err="1" smtClean="0">
                <a:solidFill>
                  <a:srgbClr val="C00000"/>
                </a:solidFill>
                <a:cs typeface="Arial" pitchFamily="34" charset="0"/>
              </a:rPr>
              <a:t>Iam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OR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No,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cs typeface="Arial" pitchFamily="34" charset="0"/>
              </a:rPr>
              <a:t>Iam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not.</a:t>
            </a:r>
            <a:endParaRPr lang="en-US" sz="2000" b="1" dirty="0" smtClean="0">
              <a:solidFill>
                <a:srgbClr val="7030A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-  The children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are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play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outside now.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 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Are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the children  play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outside now? – Yes,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they are </a:t>
            </a:r>
            <a:r>
              <a:rPr lang="en-US" sz="2000" b="1" dirty="0" smtClean="0">
                <a:cs typeface="Arial" pitchFamily="34" charset="0"/>
              </a:rPr>
              <a:t>OR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No,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they are not/ aren’t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381000"/>
            <a:ext cx="90678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4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V</a:t>
            </a:r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.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Forming Questions </a:t>
            </a: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on </a:t>
            </a: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Present  Progressive</a:t>
            </a:r>
            <a:r>
              <a:rPr lang="ar-SA" sz="20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Tense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102</a:t>
            </a:r>
            <a:r>
              <a:rPr lang="en-US" sz="32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0" y="914400"/>
            <a:ext cx="9677400" cy="52117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In case we want to form a question we just exchange the   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subject with ( is, am &amp; are )</a:t>
            </a:r>
            <a:r>
              <a:rPr lang="en-US" sz="1600" b="1" i="1" u="sng" dirty="0" smtClean="0">
                <a:cs typeface="Arial" pitchFamily="34" charset="0"/>
              </a:rPr>
              <a:t>.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B.</a:t>
            </a:r>
            <a:r>
              <a:rPr lang="en-US" sz="2000" b="1" dirty="0" smtClean="0">
                <a:cs typeface="Arial" pitchFamily="34" charset="0"/>
              </a:rPr>
              <a:t>  Information Questions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- He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drink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coffee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  What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he drink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now? – Coffee.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-  </a:t>
            </a:r>
            <a:r>
              <a:rPr lang="en-US" sz="2000" b="1" dirty="0" err="1" smtClean="0">
                <a:solidFill>
                  <a:srgbClr val="7030A0"/>
                </a:solidFill>
                <a:cs typeface="Arial" pitchFamily="34" charset="0"/>
              </a:rPr>
              <a:t>Salim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sleep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FF3300"/>
                </a:solidFill>
                <a:cs typeface="Arial" pitchFamily="34" charset="0"/>
              </a:rPr>
              <a:t>  in his room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at the moment.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   Where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</a:t>
            </a:r>
            <a:r>
              <a:rPr lang="en-US" sz="2000" b="1" dirty="0" err="1" smtClean="0">
                <a:solidFill>
                  <a:srgbClr val="7030A0"/>
                </a:solidFill>
                <a:cs typeface="Arial" pitchFamily="34" charset="0"/>
              </a:rPr>
              <a:t>Salim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sleep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at the moment? – In his room.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- I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am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go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to the bookstore to buy  some books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  Why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Are you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go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 to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the bookstore now? – To buy some books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.</a:t>
            </a:r>
            <a:endParaRPr lang="en-US" sz="2000" b="1" dirty="0" smtClean="0">
              <a:solidFill>
                <a:srgbClr val="7030A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-  The children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are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play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outside now.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   Who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play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ing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outside now? –  The children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         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Be careful [ Who is knocking at the door?  - It is Ahmed ]  </a:t>
            </a:r>
            <a:endParaRPr lang="ar-SA" sz="2800" b="1" dirty="0" smtClean="0">
              <a:solidFill>
                <a:srgbClr val="C0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VI. Sample Questions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1440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men ____________  in the building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worked               b. works             c. are working         d. working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___________________ waiting me at the moment? – near the pharmacy.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Where he is                                                b. Where does he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Where did he                                              d. Where is he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boys __________________________ football now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 play                                                       b. play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is playing                                                    d. aren’t playing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Listen! The baby  ________________ in the next room.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will cry                                                        b. crying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b. are crying                                                  d. is crying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5. I can’t go with you. I ______________ my homework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a. did                 b. have don             c. am doing          d. do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VI. Sample Questions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1440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She  ____________  meat with rice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isn’t liking               b. doesn’t like      c. is liking         d. like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7. She___________________  meat with rice at the moment.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eats                          b. doesn’t eats     c. is eating        d. eat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8. The boys __________________________ football now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 play                                                       b. play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is playing                                                    d. aren’t playing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9. look! The car________________ coming toward us.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will come                                                        b. coming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b. are coming                                                    d. is coming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10. My mother is in the kitchen. She ______________ 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cooked                 b. have cooked             c. is  cooking          d. </a:t>
            </a:r>
            <a:r>
              <a:rPr lang="en-US" sz="20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cook    </a:t>
            </a:r>
            <a:endParaRPr lang="ar-SA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3181</TotalTime>
  <Words>1661</Words>
  <Application>Microsoft Office PowerPoint</Application>
  <PresentationFormat>A4 Paper (210x297 mm)‎</PresentationFormat>
  <Paragraphs>268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**</vt:lpstr>
      <vt:lpstr> Lecture Six </vt:lpstr>
      <vt:lpstr>Elements of Lecture 6 </vt:lpstr>
      <vt:lpstr>I. A. Different Meaning of Heart( pages 78) </vt:lpstr>
      <vt:lpstr>I. B. Vocabulary  Previewing  ( pages 65 / 70  ) </vt:lpstr>
      <vt:lpstr>I. Vocabulary Exercise</vt:lpstr>
      <vt:lpstr>I. Vocabulary Exercise</vt:lpstr>
      <vt:lpstr>II. Present  Progressive Tense              page 92  </vt:lpstr>
      <vt:lpstr> III. Non-Action Verbs                                                                                                                                                                                                       page 111 </vt:lpstr>
      <vt:lpstr>IV. Negative Form of Present Progressive Page 99 </vt:lpstr>
      <vt:lpstr> V. Forming Questions on Present  Progressive Tense                                                                                                                              page 102  </vt:lpstr>
      <vt:lpstr> V. Forming Questions on Present  Progressive Tense                                                                                                   page 102  </vt:lpstr>
      <vt:lpstr>VI. Sample Questions  </vt:lpstr>
      <vt:lpstr>VI. Sample Questions  </vt:lpstr>
      <vt:lpstr>الشريحة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361</cp:revision>
  <dcterms:created xsi:type="dcterms:W3CDTF">2009-10-14T19:14:34Z</dcterms:created>
  <dcterms:modified xsi:type="dcterms:W3CDTF">2010-11-08T05:55:34Z</dcterms:modified>
</cp:coreProperties>
</file>