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01" r:id="rId3"/>
    <p:sldId id="326" r:id="rId4"/>
    <p:sldId id="327" r:id="rId5"/>
    <p:sldId id="328" r:id="rId6"/>
    <p:sldId id="329" r:id="rId7"/>
    <p:sldId id="339" r:id="rId8"/>
    <p:sldId id="340" r:id="rId9"/>
    <p:sldId id="356" r:id="rId10"/>
    <p:sldId id="357" r:id="rId11"/>
    <p:sldId id="358" r:id="rId12"/>
    <p:sldId id="359" r:id="rId13"/>
    <p:sldId id="360" r:id="rId14"/>
    <p:sldId id="361" r:id="rId15"/>
    <p:sldId id="362" r:id="rId16"/>
    <p:sldId id="363" r:id="rId17"/>
    <p:sldId id="364"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299"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66" d="100"/>
          <a:sy n="66" d="100"/>
        </p:scale>
        <p:origin x="-1128"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42950" y="301625"/>
            <a:ext cx="8420100" cy="14620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42950" y="1981200"/>
            <a:ext cx="8420100" cy="4114800"/>
          </a:xfrm>
        </p:spPr>
        <p:txBody>
          <a:bodyPr/>
          <a:lstStyle/>
          <a:p>
            <a:endParaRPr lang="en-US"/>
          </a:p>
        </p:txBody>
      </p:sp>
      <p:sp>
        <p:nvSpPr>
          <p:cNvPr id="4" name="Date Placeholder 3"/>
          <p:cNvSpPr>
            <a:spLocks noGrp="1"/>
          </p:cNvSpPr>
          <p:nvPr>
            <p:ph type="dt" sz="half" idx="10"/>
          </p:nvPr>
        </p:nvSpPr>
        <p:spPr>
          <a:xfrm>
            <a:off x="742950" y="6248400"/>
            <a:ext cx="206375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384550" y="6248400"/>
            <a:ext cx="31369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7099300" y="6248400"/>
            <a:ext cx="2063750" cy="457200"/>
          </a:xfrm>
        </p:spPr>
        <p:txBody>
          <a:bodyPr/>
          <a:lstStyle>
            <a:lvl1pPr>
              <a:defRPr/>
            </a:lvl1pPr>
          </a:lstStyle>
          <a:p>
            <a:fld id="{E9A1BB5E-70AD-42E3-A80B-F85B3EF1294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ransition>
    <p:wedge/>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4.xml"/><Relationship Id="rId7"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6.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7.xml"/><Relationship Id="rId4" Type="http://schemas.openxmlformats.org/officeDocument/2006/relationships/image" Target="../media/image14.wmf"/></Relationships>
</file>

<file path=ppt/slides/_rels/slide2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 Id="rId5" Type="http://schemas.openxmlformats.org/officeDocument/2006/relationships/image" Target="../media/image18.wmf"/><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228600" y="2819400"/>
            <a:ext cx="5638800" cy="1981200"/>
          </a:xfrm>
          <a:prstGeom prst="rect">
            <a:avLst/>
          </a:prstGeom>
          <a:noFill/>
          <a:ln w="9525">
            <a:noFill/>
            <a:miter lim="800000"/>
            <a:headEnd/>
            <a:tailEnd/>
          </a:ln>
        </p:spPr>
        <p:txBody>
          <a:bodyPr anchor="ctr"/>
          <a:lstStyle/>
          <a:p>
            <a:pPr algn="l">
              <a:lnSpc>
                <a:spcPct val="80000"/>
              </a:lnSpc>
            </a:pPr>
            <a:endParaRPr lang="en-US" sz="3600" b="1" dirty="0" smtClean="0">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smtClean="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endParaRPr lang="en-US" sz="1600" b="1" dirty="0" smtClean="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ctr" rtl="0">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400" b="1" spc="-150" dirty="0" smtClean="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smtClean="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smtClean="0">
                <a:latin typeface="Calibri" pitchFamily="34" charset="0"/>
                <a:cs typeface="Times New Roman" pitchFamily="18" charset="0"/>
              </a:rPr>
              <a:t>Instructor: </a:t>
            </a:r>
            <a:r>
              <a:rPr lang="en-US" sz="2800" b="1" spc="-150" dirty="0" err="1" smtClean="0">
                <a:latin typeface="Calibri" pitchFamily="34" charset="0"/>
                <a:cs typeface="Times New Roman" pitchFamily="18" charset="0"/>
              </a:rPr>
              <a:t>Ammar</a:t>
            </a:r>
            <a:r>
              <a:rPr lang="en-US" sz="2800" b="1" spc="-150" dirty="0" smtClean="0">
                <a:latin typeface="Calibri" pitchFamily="34" charset="0"/>
                <a:cs typeface="Times New Roman" pitchFamily="18" charset="0"/>
              </a:rPr>
              <a:t> Sultan Al-</a:t>
            </a:r>
            <a:r>
              <a:rPr lang="en-US" sz="2800" b="1" spc="-150" dirty="0" err="1" smtClean="0">
                <a:latin typeface="Calibri" pitchFamily="34" charset="0"/>
                <a:cs typeface="Times New Roman" pitchFamily="18" charset="0"/>
              </a:rPr>
              <a:t>Maani</a:t>
            </a:r>
            <a:endParaRPr lang="en-US" sz="2800" b="1" spc="-150" dirty="0">
              <a:latin typeface="Calibri" pitchFamily="34" charset="0"/>
            </a:endParaRPr>
          </a:p>
        </p:txBody>
      </p:sp>
      <p:sp>
        <p:nvSpPr>
          <p:cNvPr id="15" name="Subtitle 2"/>
          <p:cNvSpPr txBox="1">
            <a:spLocks/>
          </p:cNvSpPr>
          <p:nvPr/>
        </p:nvSpPr>
        <p:spPr bwMode="auto">
          <a:xfrm>
            <a:off x="5410200" y="4648200"/>
            <a:ext cx="44958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2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200" b="1" spc="-150" dirty="0" smtClean="0">
                <a:effectLst>
                  <a:outerShdw blurRad="38100" dist="38100" dir="2700000" algn="tl">
                    <a:srgbClr val="000000">
                      <a:alpha val="43137"/>
                    </a:srgbClr>
                  </a:outerShdw>
                </a:effectLst>
                <a:latin typeface="Calibri" pitchFamily="34" charset="0"/>
              </a:rPr>
              <a:t>e- </a:t>
            </a:r>
            <a:r>
              <a:rPr lang="en-US" sz="2800" b="1" spc="-150" dirty="0" smtClean="0">
                <a:effectLst>
                  <a:outerShdw blurRad="38100" dist="38100" dir="2700000" algn="tl">
                    <a:srgbClr val="000000">
                      <a:alpha val="43137"/>
                    </a:srgbClr>
                  </a:outerShdw>
                </a:effectLst>
                <a:latin typeface="Calibri" pitchFamily="34" charset="0"/>
              </a:rPr>
              <a:t>Learning</a:t>
            </a:r>
            <a:r>
              <a:rPr lang="en-US" sz="32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2000" b="1" spc="-150" dirty="0" smtClean="0">
                <a:effectLst>
                  <a:outerShdw blurRad="38100" dist="38100" dir="2700000" algn="tl">
                    <a:srgbClr val="000000">
                      <a:alpha val="43137"/>
                    </a:srgbClr>
                  </a:outerShdw>
                </a:effectLst>
                <a:latin typeface="Calibri" pitchFamily="34" charset="0"/>
              </a:rPr>
              <a:t>&amp;  Distance Education </a:t>
            </a:r>
            <a:endParaRPr lang="en-US" b="1" spc="-150" dirty="0" smtClean="0">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latin typeface="Calibri" pitchFamily="34" charset="0"/>
              </a:rPr>
              <a:t>	</a:t>
            </a:r>
            <a:endParaRPr lang="en-US" sz="2400" dirty="0">
              <a:latin typeface="Calibri" pitchFamily="34" charset="0"/>
            </a:endParaRPr>
          </a:p>
        </p:txBody>
      </p:sp>
      <p:sp>
        <p:nvSpPr>
          <p:cNvPr id="16" name="Slide Number Placeholder 15"/>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1066800" y="3505200"/>
            <a:ext cx="7429500" cy="1752600"/>
          </a:xfrm>
        </p:spPr>
        <p:txBody>
          <a:bodyPr/>
          <a:lstStyle/>
          <a:p>
            <a:pPr eaLnBrk="1" hangingPunct="1"/>
            <a:endParaRPr lang="en-US" b="1" dirty="0" smtClean="0">
              <a:solidFill>
                <a:schemeClr val="tx1"/>
              </a:solidFill>
              <a:cs typeface="Arial" pitchFamily="34" charset="0"/>
            </a:endParaRPr>
          </a:p>
        </p:txBody>
      </p:sp>
      <p:sp>
        <p:nvSpPr>
          <p:cNvPr id="6" name="مستطيل 5"/>
          <p:cNvSpPr/>
          <p:nvPr/>
        </p:nvSpPr>
        <p:spPr>
          <a:xfrm>
            <a:off x="2514600" y="2595670"/>
            <a:ext cx="4724400" cy="757130"/>
          </a:xfrm>
          <a:prstGeom prst="rect">
            <a:avLst/>
          </a:prstGeom>
        </p:spPr>
        <p:txBody>
          <a:bodyPr wrap="square">
            <a:spAutoFit/>
          </a:bodyPr>
          <a:lstStyle/>
          <a:p>
            <a:pPr algn="ctr" rtl="0">
              <a:lnSpc>
                <a:spcPct val="80000"/>
              </a:lnSpc>
            </a:pPr>
            <a:r>
              <a:rPr lang="en-US" sz="5400" b="1" baseline="30000"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11th</a:t>
            </a:r>
            <a:r>
              <a:rPr lang="en-US" sz="54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  Class</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Elements of Class</a:t>
            </a:r>
            <a:endParaRPr lang="en-US" dirty="0"/>
          </a:p>
        </p:txBody>
      </p:sp>
      <p:sp>
        <p:nvSpPr>
          <p:cNvPr id="3" name="Content Placeholder 2"/>
          <p:cNvSpPr>
            <a:spLocks noGrp="1"/>
          </p:cNvSpPr>
          <p:nvPr>
            <p:ph idx="1"/>
          </p:nvPr>
        </p:nvSpPr>
        <p:spPr/>
        <p:txBody>
          <a:bodyPr/>
          <a:lstStyle/>
          <a:p>
            <a:pPr algn="l">
              <a:buFontTx/>
              <a:buChar char="-"/>
            </a:pPr>
            <a:r>
              <a:rPr lang="en-US" dirty="0" smtClean="0"/>
              <a:t>Comparatives and Superlatives </a:t>
            </a:r>
            <a:endParaRPr lang="en-US"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81000" y="0"/>
            <a:ext cx="8915400" cy="1143000"/>
          </a:xfrm>
        </p:spPr>
        <p:txBody>
          <a:bodyPr/>
          <a:lstStyle/>
          <a:p>
            <a:pPr algn="ctr"/>
            <a:r>
              <a:rPr lang="pl-PL" dirty="0"/>
              <a:t>Contents</a:t>
            </a:r>
            <a:endParaRPr lang="en-US" dirty="0"/>
          </a:p>
        </p:txBody>
      </p:sp>
      <p:sp>
        <p:nvSpPr>
          <p:cNvPr id="27651" name="Rectangle 3"/>
          <p:cNvSpPr>
            <a:spLocks noGrp="1" noChangeArrowheads="1"/>
          </p:cNvSpPr>
          <p:nvPr>
            <p:ph type="body" idx="4294967295"/>
          </p:nvPr>
        </p:nvSpPr>
        <p:spPr>
          <a:xfrm>
            <a:off x="1143000" y="990600"/>
            <a:ext cx="7243763" cy="4700588"/>
          </a:xfrm>
        </p:spPr>
        <p:txBody>
          <a:bodyPr/>
          <a:lstStyle/>
          <a:p>
            <a:pPr algn="l">
              <a:lnSpc>
                <a:spcPct val="90000"/>
              </a:lnSpc>
            </a:pPr>
            <a:r>
              <a:rPr lang="pl-PL" sz="2400" dirty="0"/>
              <a:t>Introduction</a:t>
            </a:r>
          </a:p>
          <a:p>
            <a:pPr lvl="1" algn="l">
              <a:lnSpc>
                <a:spcPct val="90000"/>
              </a:lnSpc>
            </a:pPr>
            <a:r>
              <a:rPr lang="pl-PL" sz="2000" dirty="0">
                <a:hlinkClick r:id="rId2" action="ppaction://hlinksldjump"/>
              </a:rPr>
              <a:t>What is a noun?</a:t>
            </a:r>
            <a:endParaRPr lang="pl-PL" sz="2000" dirty="0"/>
          </a:p>
          <a:p>
            <a:pPr lvl="1" algn="l">
              <a:lnSpc>
                <a:spcPct val="90000"/>
              </a:lnSpc>
            </a:pPr>
            <a:r>
              <a:rPr lang="pl-PL" sz="2000" dirty="0">
                <a:hlinkClick r:id="rId3" action="ppaction://hlinksldjump"/>
              </a:rPr>
              <a:t>What is an adjective?</a:t>
            </a:r>
            <a:endParaRPr lang="pl-PL" sz="2000" dirty="0"/>
          </a:p>
          <a:p>
            <a:pPr lvl="1" algn="l">
              <a:lnSpc>
                <a:spcPct val="90000"/>
              </a:lnSpc>
            </a:pPr>
            <a:r>
              <a:rPr lang="pl-PL" sz="2000" dirty="0">
                <a:hlinkClick r:id="rId4" action="ppaction://hlinksldjump"/>
              </a:rPr>
              <a:t>What is a syllable?</a:t>
            </a:r>
            <a:endParaRPr lang="pl-PL" sz="2000" dirty="0"/>
          </a:p>
          <a:p>
            <a:pPr lvl="2" algn="l">
              <a:lnSpc>
                <a:spcPct val="90000"/>
              </a:lnSpc>
            </a:pPr>
            <a:r>
              <a:rPr lang="pl-PL" sz="1800" dirty="0">
                <a:hlinkClick r:id="rId5" action="ppaction://hlinksldjump"/>
              </a:rPr>
              <a:t>Syllable – further examples</a:t>
            </a:r>
            <a:endParaRPr lang="pl-PL" sz="1800" dirty="0"/>
          </a:p>
          <a:p>
            <a:pPr algn="l">
              <a:lnSpc>
                <a:spcPct val="90000"/>
              </a:lnSpc>
            </a:pPr>
            <a:r>
              <a:rPr lang="pl-PL" sz="2400" dirty="0"/>
              <a:t>Adjectives</a:t>
            </a:r>
          </a:p>
          <a:p>
            <a:pPr lvl="1" algn="l">
              <a:lnSpc>
                <a:spcPct val="90000"/>
              </a:lnSpc>
            </a:pPr>
            <a:r>
              <a:rPr lang="pl-PL" sz="2000" dirty="0">
                <a:hlinkClick r:id="rId6" action="ppaction://hlinksldjump"/>
              </a:rPr>
              <a:t>Comparative form</a:t>
            </a:r>
            <a:endParaRPr lang="pl-PL" sz="2000" dirty="0"/>
          </a:p>
          <a:p>
            <a:pPr lvl="2" algn="l">
              <a:lnSpc>
                <a:spcPct val="90000"/>
              </a:lnSpc>
            </a:pPr>
            <a:r>
              <a:rPr lang="pl-PL" sz="1800" dirty="0">
                <a:hlinkClick r:id="rId7" action="ppaction://hlinksldjump"/>
              </a:rPr>
              <a:t>How to built comparative forms?</a:t>
            </a:r>
            <a:endParaRPr lang="pl-PL" sz="1800" dirty="0"/>
          </a:p>
          <a:p>
            <a:pPr lvl="1" algn="l">
              <a:lnSpc>
                <a:spcPct val="90000"/>
              </a:lnSpc>
            </a:pPr>
            <a:r>
              <a:rPr lang="pl-PL" sz="2000" dirty="0">
                <a:hlinkClick r:id="rId8" action="ppaction://hlinksldjump"/>
              </a:rPr>
              <a:t>Superlative form</a:t>
            </a:r>
            <a:endParaRPr lang="pl-PL" sz="2000" dirty="0"/>
          </a:p>
          <a:p>
            <a:pPr lvl="2" algn="l">
              <a:lnSpc>
                <a:spcPct val="90000"/>
              </a:lnSpc>
            </a:pPr>
            <a:r>
              <a:rPr lang="pl-PL" sz="1800" dirty="0">
                <a:hlinkClick r:id="rId9" action="ppaction://hlinksldjump"/>
              </a:rPr>
              <a:t>How to built superlative forms?</a:t>
            </a:r>
            <a:endParaRPr lang="pl-PL" sz="1800" dirty="0"/>
          </a:p>
          <a:p>
            <a:pPr algn="l">
              <a:lnSpc>
                <a:spcPct val="90000"/>
              </a:lnSpc>
            </a:pPr>
            <a:r>
              <a:rPr lang="pl-PL" sz="2400" dirty="0"/>
              <a:t>Summary</a:t>
            </a:r>
          </a:p>
          <a:p>
            <a:pPr lvl="1" algn="l">
              <a:lnSpc>
                <a:spcPct val="90000"/>
              </a:lnSpc>
            </a:pPr>
            <a:r>
              <a:rPr lang="pl-PL" sz="2000" dirty="0">
                <a:hlinkClick r:id="rId10" action="ppaction://hlinksldjump"/>
              </a:rPr>
              <a:t>Comparison </a:t>
            </a:r>
            <a:r>
              <a:rPr lang="pl-PL" sz="2000" dirty="0" smtClean="0">
                <a:hlinkClick r:id="rId10" action="ppaction://hlinksldjump"/>
              </a:rPr>
              <a:t>chart</a:t>
            </a:r>
            <a:endParaRPr lang="pl-PL" sz="2000"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a:xfrm>
            <a:off x="0" y="304800"/>
            <a:ext cx="8007350" cy="1143000"/>
          </a:xfrm>
        </p:spPr>
        <p:txBody>
          <a:bodyPr/>
          <a:lstStyle/>
          <a:p>
            <a:pPr algn="ctr"/>
            <a:r>
              <a:rPr lang="en-US" dirty="0">
                <a:cs typeface="Times New Roman" pitchFamily="18" charset="0"/>
              </a:rPr>
              <a:t>What is a </a:t>
            </a:r>
            <a:r>
              <a:rPr lang="pl-PL" dirty="0"/>
              <a:t>noun</a:t>
            </a:r>
            <a:r>
              <a:rPr lang="en-US" dirty="0">
                <a:cs typeface="Times New Roman" pitchFamily="18" charset="0"/>
              </a:rPr>
              <a:t>?</a:t>
            </a:r>
          </a:p>
        </p:txBody>
      </p:sp>
      <p:sp>
        <p:nvSpPr>
          <p:cNvPr id="33795" name="Rectangle 1027"/>
          <p:cNvSpPr>
            <a:spLocks noGrp="1" noChangeArrowheads="1"/>
          </p:cNvSpPr>
          <p:nvPr>
            <p:ph type="body" idx="1"/>
          </p:nvPr>
        </p:nvSpPr>
        <p:spPr>
          <a:xfrm>
            <a:off x="0" y="1409700"/>
            <a:ext cx="8007350" cy="909638"/>
          </a:xfrm>
        </p:spPr>
        <p:txBody>
          <a:bodyPr/>
          <a:lstStyle/>
          <a:p>
            <a:pPr algn="ctr">
              <a:lnSpc>
                <a:spcPct val="90000"/>
              </a:lnSpc>
              <a:buClrTx/>
              <a:buFontTx/>
              <a:buNone/>
            </a:pPr>
            <a:r>
              <a:rPr lang="pl-PL" sz="2800" dirty="0">
                <a:solidFill>
                  <a:schemeClr val="accent2"/>
                </a:solidFill>
              </a:rPr>
              <a:t>Noun</a:t>
            </a:r>
            <a:r>
              <a:rPr lang="en-US" sz="2800" dirty="0">
                <a:solidFill>
                  <a:schemeClr val="accent2"/>
                </a:solidFill>
                <a:cs typeface="Times New Roman" pitchFamily="18" charset="0"/>
              </a:rPr>
              <a:t> is a word which  </a:t>
            </a:r>
            <a:r>
              <a:rPr lang="pl-PL" sz="2800" dirty="0">
                <a:solidFill>
                  <a:schemeClr val="accent2"/>
                </a:solidFill>
              </a:rPr>
              <a:t>refers to </a:t>
            </a:r>
            <a:r>
              <a:rPr lang="en-US" sz="2800" dirty="0">
                <a:solidFill>
                  <a:schemeClr val="accent2"/>
                </a:solidFill>
                <a:cs typeface="Times New Roman" pitchFamily="18" charset="0"/>
              </a:rPr>
              <a:t>a </a:t>
            </a:r>
            <a:r>
              <a:rPr lang="pl-PL" sz="2800" dirty="0">
                <a:solidFill>
                  <a:schemeClr val="accent2"/>
                </a:solidFill>
              </a:rPr>
              <a:t>thing, </a:t>
            </a:r>
            <a:r>
              <a:rPr lang="pl-PL" sz="2800" dirty="0" smtClean="0">
                <a:solidFill>
                  <a:schemeClr val="accent2"/>
                </a:solidFill>
              </a:rPr>
              <a:t>person,activity</a:t>
            </a:r>
            <a:r>
              <a:rPr lang="pl-PL" sz="2800" dirty="0">
                <a:solidFill>
                  <a:schemeClr val="accent2"/>
                </a:solidFill>
              </a:rPr>
              <a:t>, place etc.</a:t>
            </a:r>
            <a:r>
              <a:rPr lang="en-US" sz="2800" dirty="0"/>
              <a:t> </a:t>
            </a:r>
          </a:p>
        </p:txBody>
      </p:sp>
      <p:sp>
        <p:nvSpPr>
          <p:cNvPr id="33799" name="Text Box 1031"/>
          <p:cNvSpPr txBox="1">
            <a:spLocks noChangeArrowheads="1"/>
          </p:cNvSpPr>
          <p:nvPr/>
        </p:nvSpPr>
        <p:spPr bwMode="auto">
          <a:xfrm>
            <a:off x="990600" y="3733800"/>
            <a:ext cx="1073150" cy="579438"/>
          </a:xfrm>
          <a:prstGeom prst="rect">
            <a:avLst/>
          </a:prstGeom>
          <a:noFill/>
          <a:ln w="9525">
            <a:noFill/>
            <a:miter lim="800000"/>
            <a:headEnd/>
            <a:tailEnd/>
          </a:ln>
          <a:effectLst/>
        </p:spPr>
        <p:txBody>
          <a:bodyPr>
            <a:spAutoFit/>
          </a:bodyPr>
          <a:lstStyle/>
          <a:p>
            <a:pPr algn="ctr"/>
            <a:r>
              <a:rPr lang="pl-PL" sz="3200" b="1">
                <a:effectLst>
                  <a:outerShdw blurRad="38100" dist="38100" dir="2700000" algn="tl">
                    <a:srgbClr val="000000"/>
                  </a:outerShdw>
                </a:effectLst>
                <a:latin typeface="Trebuchet MS" pitchFamily="34" charset="0"/>
                <a:cs typeface="Times New Roman" pitchFamily="18" charset="0"/>
              </a:rPr>
              <a:t>car</a:t>
            </a:r>
            <a:endParaRPr lang="en-US" sz="3200" b="1">
              <a:effectLst>
                <a:outerShdw blurRad="38100" dist="38100" dir="2700000" algn="tl">
                  <a:srgbClr val="000000"/>
                </a:outerShdw>
              </a:effectLst>
              <a:latin typeface="Trebuchet MS" pitchFamily="34" charset="0"/>
              <a:cs typeface="Times New Roman" pitchFamily="18" charset="0"/>
            </a:endParaRPr>
          </a:p>
        </p:txBody>
      </p:sp>
      <p:sp>
        <p:nvSpPr>
          <p:cNvPr id="33807" name="Text Box 1039"/>
          <p:cNvSpPr txBox="1">
            <a:spLocks noChangeArrowheads="1"/>
          </p:cNvSpPr>
          <p:nvPr/>
        </p:nvSpPr>
        <p:spPr bwMode="auto">
          <a:xfrm>
            <a:off x="5752703" y="5187950"/>
            <a:ext cx="1630363" cy="579438"/>
          </a:xfrm>
          <a:prstGeom prst="rect">
            <a:avLst/>
          </a:prstGeom>
          <a:noFill/>
          <a:ln w="9525">
            <a:noFill/>
            <a:miter lim="800000"/>
            <a:headEnd/>
            <a:tailEnd/>
          </a:ln>
          <a:effectLst/>
        </p:spPr>
        <p:txBody>
          <a:bodyPr>
            <a:spAutoFit/>
          </a:bodyPr>
          <a:lstStyle/>
          <a:p>
            <a:pPr algn="ctr"/>
            <a:r>
              <a:rPr lang="pl-PL" sz="3200" b="1">
                <a:effectLst>
                  <a:outerShdw blurRad="38100" dist="38100" dir="2700000" algn="tl">
                    <a:srgbClr val="000000"/>
                  </a:outerShdw>
                </a:effectLst>
                <a:latin typeface="Trebuchet MS" pitchFamily="34" charset="0"/>
              </a:rPr>
              <a:t>street</a:t>
            </a:r>
            <a:endParaRPr lang="en-US" sz="3200" b="1">
              <a:effectLst>
                <a:outerShdw blurRad="38100" dist="38100" dir="2700000" algn="tl">
                  <a:srgbClr val="000000"/>
                </a:outerShdw>
              </a:effectLst>
              <a:latin typeface="Trebuchet MS" pitchFamily="34" charset="0"/>
            </a:endParaRPr>
          </a:p>
        </p:txBody>
      </p:sp>
      <p:sp>
        <p:nvSpPr>
          <p:cNvPr id="33808" name="Text Box 1040"/>
          <p:cNvSpPr txBox="1">
            <a:spLocks noChangeArrowheads="1"/>
          </p:cNvSpPr>
          <p:nvPr/>
        </p:nvSpPr>
        <p:spPr bwMode="auto">
          <a:xfrm>
            <a:off x="1219200" y="5562600"/>
            <a:ext cx="1898650" cy="1077218"/>
          </a:xfrm>
          <a:prstGeom prst="rect">
            <a:avLst/>
          </a:prstGeom>
          <a:noFill/>
          <a:ln w="9525">
            <a:noFill/>
            <a:miter lim="800000"/>
            <a:headEnd/>
            <a:tailEnd/>
          </a:ln>
          <a:effectLst/>
        </p:spPr>
        <p:txBody>
          <a:bodyPr>
            <a:spAutoFit/>
          </a:bodyPr>
          <a:lstStyle/>
          <a:p>
            <a:pPr algn="r"/>
            <a:r>
              <a:rPr lang="pl-PL" sz="3200" b="1" dirty="0" smtClean="0">
                <a:effectLst>
                  <a:outerShdw blurRad="38100" dist="38100" dir="2700000" algn="tl">
                    <a:srgbClr val="000000"/>
                  </a:outerShdw>
                </a:effectLst>
                <a:latin typeface="Trebuchet MS" pitchFamily="34" charset="0"/>
              </a:rPr>
              <a:t>Teacher</a:t>
            </a:r>
            <a:r>
              <a:rPr lang="en-US" sz="3200" b="1" dirty="0" smtClean="0">
                <a:effectLst>
                  <a:outerShdw blurRad="38100" dist="38100" dir="2700000" algn="tl">
                    <a:srgbClr val="000000"/>
                  </a:outerShdw>
                </a:effectLst>
                <a:latin typeface="Trebuchet MS" pitchFamily="34" charset="0"/>
              </a:rPr>
              <a:t>       </a:t>
            </a:r>
            <a:endParaRPr lang="en-US" sz="3200" b="1" dirty="0">
              <a:effectLst>
                <a:outerShdw blurRad="38100" dist="38100" dir="2700000" algn="tl">
                  <a:srgbClr val="000000"/>
                </a:outerShdw>
              </a:effectLst>
              <a:latin typeface="Trebuchet MS" pitchFamily="34" charset="0"/>
            </a:endParaRPr>
          </a:p>
        </p:txBody>
      </p:sp>
      <p:sp>
        <p:nvSpPr>
          <p:cNvPr id="33809" name="Text Box 1041"/>
          <p:cNvSpPr txBox="1">
            <a:spLocks noChangeArrowheads="1"/>
          </p:cNvSpPr>
          <p:nvPr/>
        </p:nvSpPr>
        <p:spPr bwMode="auto">
          <a:xfrm>
            <a:off x="3302000" y="4953000"/>
            <a:ext cx="1898650" cy="579438"/>
          </a:xfrm>
          <a:prstGeom prst="rect">
            <a:avLst/>
          </a:prstGeom>
          <a:noFill/>
          <a:ln w="9525">
            <a:noFill/>
            <a:miter lim="800000"/>
            <a:headEnd/>
            <a:tailEnd/>
          </a:ln>
          <a:effectLst/>
        </p:spPr>
        <p:txBody>
          <a:bodyPr>
            <a:spAutoFit/>
          </a:bodyPr>
          <a:lstStyle/>
          <a:p>
            <a:pPr algn="ctr"/>
            <a:r>
              <a:rPr lang="pl-PL" sz="3200" b="1">
                <a:effectLst>
                  <a:outerShdw blurRad="38100" dist="38100" dir="2700000" algn="tl">
                    <a:srgbClr val="000000"/>
                  </a:outerShdw>
                </a:effectLst>
                <a:latin typeface="Trebuchet MS" pitchFamily="34" charset="0"/>
              </a:rPr>
              <a:t>reading</a:t>
            </a:r>
            <a:endParaRPr lang="en-US" sz="3200" b="1">
              <a:effectLst>
                <a:outerShdw blurRad="38100" dist="38100" dir="2700000" algn="tl">
                  <a:srgbClr val="000000"/>
                </a:outerShdw>
              </a:effectLst>
              <a:latin typeface="Trebuchet MS" pitchFamily="34" charset="0"/>
            </a:endParaRPr>
          </a:p>
        </p:txBody>
      </p:sp>
      <p:pic>
        <p:nvPicPr>
          <p:cNvPr id="33811" name="Picture 1043"/>
          <p:cNvPicPr>
            <a:picLocks noChangeAspect="1" noChangeArrowheads="1"/>
          </p:cNvPicPr>
          <p:nvPr/>
        </p:nvPicPr>
        <p:blipFill>
          <a:blip r:embed="rId2"/>
          <a:srcRect/>
          <a:stretch>
            <a:fillRect/>
          </a:stretch>
        </p:blipFill>
        <p:spPr bwMode="auto">
          <a:xfrm>
            <a:off x="577850" y="2743200"/>
            <a:ext cx="1898650" cy="984250"/>
          </a:xfrm>
          <a:prstGeom prst="rect">
            <a:avLst/>
          </a:prstGeom>
          <a:noFill/>
          <a:ln w="9525">
            <a:miter lim="800000"/>
            <a:headEnd/>
            <a:tailEnd/>
          </a:ln>
          <a:effectLst/>
        </p:spPr>
      </p:pic>
      <p:pic>
        <p:nvPicPr>
          <p:cNvPr id="33816" name="Picture 1048"/>
          <p:cNvPicPr>
            <a:picLocks noChangeAspect="1" noChangeArrowheads="1"/>
          </p:cNvPicPr>
          <p:nvPr/>
        </p:nvPicPr>
        <p:blipFill>
          <a:blip r:embed="rId3"/>
          <a:srcRect/>
          <a:stretch>
            <a:fillRect/>
          </a:stretch>
        </p:blipFill>
        <p:spPr bwMode="auto">
          <a:xfrm>
            <a:off x="5613400" y="2743200"/>
            <a:ext cx="1819540" cy="2376488"/>
          </a:xfrm>
          <a:prstGeom prst="rect">
            <a:avLst/>
          </a:prstGeom>
          <a:noFill/>
          <a:ln w="9525">
            <a:miter lim="800000"/>
            <a:headEnd/>
            <a:tailEnd/>
          </a:ln>
          <a:effectLst/>
        </p:spPr>
      </p:pic>
      <p:pic>
        <p:nvPicPr>
          <p:cNvPr id="33822" name="Picture 1054"/>
          <p:cNvPicPr>
            <a:picLocks noChangeAspect="1" noChangeArrowheads="1"/>
          </p:cNvPicPr>
          <p:nvPr/>
        </p:nvPicPr>
        <p:blipFill>
          <a:blip r:embed="rId4"/>
          <a:srcRect/>
          <a:stretch>
            <a:fillRect/>
          </a:stretch>
        </p:blipFill>
        <p:spPr bwMode="auto">
          <a:xfrm>
            <a:off x="1371600" y="4495800"/>
            <a:ext cx="1568450" cy="1143000"/>
          </a:xfrm>
          <a:prstGeom prst="rect">
            <a:avLst/>
          </a:prstGeom>
          <a:noFill/>
          <a:ln w="9525">
            <a:miter lim="800000"/>
            <a:headEnd/>
            <a:tailEnd/>
          </a:ln>
          <a:effectLst/>
        </p:spPr>
      </p:pic>
      <p:pic>
        <p:nvPicPr>
          <p:cNvPr id="33828" name="Picture 1060"/>
          <p:cNvPicPr>
            <a:picLocks noChangeAspect="1" noChangeArrowheads="1"/>
          </p:cNvPicPr>
          <p:nvPr/>
        </p:nvPicPr>
        <p:blipFill>
          <a:blip r:embed="rId5"/>
          <a:srcRect/>
          <a:stretch>
            <a:fillRect/>
          </a:stretch>
        </p:blipFill>
        <p:spPr bwMode="auto">
          <a:xfrm>
            <a:off x="3302000" y="2819401"/>
            <a:ext cx="1620044" cy="1990725"/>
          </a:xfrm>
          <a:prstGeom prst="rect">
            <a:avLst/>
          </a:prstGeom>
          <a:noFill/>
          <a:ln w="9525">
            <a:miter lim="800000"/>
            <a:headEnd/>
            <a:tailEnd/>
          </a:ln>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33811"/>
                                        </p:tgtEl>
                                        <p:attrNameLst>
                                          <p:attrName>style.visibility</p:attrName>
                                        </p:attrNameLst>
                                      </p:cBhvr>
                                      <p:to>
                                        <p:strVal val="visible"/>
                                      </p:to>
                                    </p:set>
                                    <p:animEffect transition="in" filter="dissolve">
                                      <p:cBhvr>
                                        <p:cTn id="7" dur="500"/>
                                        <p:tgtEl>
                                          <p:spTgt spid="33811"/>
                                        </p:tgtEl>
                                      </p:cBhvr>
                                    </p:animEffect>
                                  </p:childTnLst>
                                </p:cTn>
                              </p:par>
                            </p:childTnLst>
                          </p:cTn>
                        </p:par>
                        <p:par>
                          <p:cTn id="8" fill="hold">
                            <p:stCondLst>
                              <p:cond delay="2500"/>
                            </p:stCondLst>
                            <p:childTnLst>
                              <p:par>
                                <p:cTn id="9" presetID="12" presetClass="entr" presetSubtype="1" fill="hold" grpId="0" nodeType="afterEffect">
                                  <p:stCondLst>
                                    <p:cond delay="0"/>
                                  </p:stCondLst>
                                  <p:childTnLst>
                                    <p:set>
                                      <p:cBhvr>
                                        <p:cTn id="10" dur="1" fill="hold">
                                          <p:stCondLst>
                                            <p:cond delay="0"/>
                                          </p:stCondLst>
                                        </p:cTn>
                                        <p:tgtEl>
                                          <p:spTgt spid="33799"/>
                                        </p:tgtEl>
                                        <p:attrNameLst>
                                          <p:attrName>style.visibility</p:attrName>
                                        </p:attrNameLst>
                                      </p:cBhvr>
                                      <p:to>
                                        <p:strVal val="visible"/>
                                      </p:to>
                                    </p:set>
                                    <p:animEffect transition="in" filter="slide(fromTop)">
                                      <p:cBhvr>
                                        <p:cTn id="11" dur="500"/>
                                        <p:tgtEl>
                                          <p:spTgt spid="33799"/>
                                        </p:tgtEl>
                                      </p:cBhvr>
                                    </p:animEffect>
                                  </p:childTnLst>
                                </p:cTn>
                              </p:par>
                            </p:childTnLst>
                          </p:cTn>
                        </p:par>
                        <p:par>
                          <p:cTn id="12" fill="hold">
                            <p:stCondLst>
                              <p:cond delay="3000"/>
                            </p:stCondLst>
                            <p:childTnLst>
                              <p:par>
                                <p:cTn id="13" presetID="9" presetClass="entr" presetSubtype="0" fill="hold" nodeType="afterEffect">
                                  <p:stCondLst>
                                    <p:cond delay="2000"/>
                                  </p:stCondLst>
                                  <p:childTnLst>
                                    <p:set>
                                      <p:cBhvr>
                                        <p:cTn id="14" dur="1" fill="hold">
                                          <p:stCondLst>
                                            <p:cond delay="0"/>
                                          </p:stCondLst>
                                        </p:cTn>
                                        <p:tgtEl>
                                          <p:spTgt spid="33822"/>
                                        </p:tgtEl>
                                        <p:attrNameLst>
                                          <p:attrName>style.visibility</p:attrName>
                                        </p:attrNameLst>
                                      </p:cBhvr>
                                      <p:to>
                                        <p:strVal val="visible"/>
                                      </p:to>
                                    </p:set>
                                    <p:animEffect transition="in" filter="dissolve">
                                      <p:cBhvr>
                                        <p:cTn id="15" dur="500"/>
                                        <p:tgtEl>
                                          <p:spTgt spid="33822"/>
                                        </p:tgtEl>
                                      </p:cBhvr>
                                    </p:animEffect>
                                  </p:childTnLst>
                                </p:cTn>
                              </p:par>
                            </p:childTnLst>
                          </p:cTn>
                        </p:par>
                        <p:par>
                          <p:cTn id="16" fill="hold">
                            <p:stCondLst>
                              <p:cond delay="5500"/>
                            </p:stCondLst>
                            <p:childTnLst>
                              <p:par>
                                <p:cTn id="17" presetID="12" presetClass="entr" presetSubtype="1" fill="hold" grpId="0" nodeType="afterEffect">
                                  <p:stCondLst>
                                    <p:cond delay="0"/>
                                  </p:stCondLst>
                                  <p:childTnLst>
                                    <p:set>
                                      <p:cBhvr>
                                        <p:cTn id="18" dur="1" fill="hold">
                                          <p:stCondLst>
                                            <p:cond delay="0"/>
                                          </p:stCondLst>
                                        </p:cTn>
                                        <p:tgtEl>
                                          <p:spTgt spid="33808"/>
                                        </p:tgtEl>
                                        <p:attrNameLst>
                                          <p:attrName>style.visibility</p:attrName>
                                        </p:attrNameLst>
                                      </p:cBhvr>
                                      <p:to>
                                        <p:strVal val="visible"/>
                                      </p:to>
                                    </p:set>
                                    <p:animEffect transition="in" filter="slide(fromTop)">
                                      <p:cBhvr>
                                        <p:cTn id="19" dur="500"/>
                                        <p:tgtEl>
                                          <p:spTgt spid="33808"/>
                                        </p:tgtEl>
                                      </p:cBhvr>
                                    </p:animEffect>
                                  </p:childTnLst>
                                </p:cTn>
                              </p:par>
                            </p:childTnLst>
                          </p:cTn>
                        </p:par>
                        <p:par>
                          <p:cTn id="20" fill="hold">
                            <p:stCondLst>
                              <p:cond delay="6000"/>
                            </p:stCondLst>
                            <p:childTnLst>
                              <p:par>
                                <p:cTn id="21" presetID="9" presetClass="entr" presetSubtype="0" fill="hold" nodeType="afterEffect">
                                  <p:stCondLst>
                                    <p:cond delay="2000"/>
                                  </p:stCondLst>
                                  <p:childTnLst>
                                    <p:set>
                                      <p:cBhvr>
                                        <p:cTn id="22" dur="1" fill="hold">
                                          <p:stCondLst>
                                            <p:cond delay="0"/>
                                          </p:stCondLst>
                                        </p:cTn>
                                        <p:tgtEl>
                                          <p:spTgt spid="33828"/>
                                        </p:tgtEl>
                                        <p:attrNameLst>
                                          <p:attrName>style.visibility</p:attrName>
                                        </p:attrNameLst>
                                      </p:cBhvr>
                                      <p:to>
                                        <p:strVal val="visible"/>
                                      </p:to>
                                    </p:set>
                                    <p:animEffect transition="in" filter="dissolve">
                                      <p:cBhvr>
                                        <p:cTn id="23" dur="500"/>
                                        <p:tgtEl>
                                          <p:spTgt spid="33828"/>
                                        </p:tgtEl>
                                      </p:cBhvr>
                                    </p:animEffect>
                                  </p:childTnLst>
                                </p:cTn>
                              </p:par>
                            </p:childTnLst>
                          </p:cTn>
                        </p:par>
                        <p:par>
                          <p:cTn id="24" fill="hold">
                            <p:stCondLst>
                              <p:cond delay="8500"/>
                            </p:stCondLst>
                            <p:childTnLst>
                              <p:par>
                                <p:cTn id="25" presetID="12" presetClass="entr" presetSubtype="1" fill="hold" grpId="0" nodeType="afterEffect">
                                  <p:stCondLst>
                                    <p:cond delay="0"/>
                                  </p:stCondLst>
                                  <p:childTnLst>
                                    <p:set>
                                      <p:cBhvr>
                                        <p:cTn id="26" dur="1" fill="hold">
                                          <p:stCondLst>
                                            <p:cond delay="0"/>
                                          </p:stCondLst>
                                        </p:cTn>
                                        <p:tgtEl>
                                          <p:spTgt spid="33809"/>
                                        </p:tgtEl>
                                        <p:attrNameLst>
                                          <p:attrName>style.visibility</p:attrName>
                                        </p:attrNameLst>
                                      </p:cBhvr>
                                      <p:to>
                                        <p:strVal val="visible"/>
                                      </p:to>
                                    </p:set>
                                    <p:animEffect transition="in" filter="slide(fromTop)">
                                      <p:cBhvr>
                                        <p:cTn id="27" dur="500"/>
                                        <p:tgtEl>
                                          <p:spTgt spid="33809"/>
                                        </p:tgtEl>
                                      </p:cBhvr>
                                    </p:animEffect>
                                  </p:childTnLst>
                                </p:cTn>
                              </p:par>
                            </p:childTnLst>
                          </p:cTn>
                        </p:par>
                        <p:par>
                          <p:cTn id="28" fill="hold">
                            <p:stCondLst>
                              <p:cond delay="9000"/>
                            </p:stCondLst>
                            <p:childTnLst>
                              <p:par>
                                <p:cTn id="29" presetID="9" presetClass="entr" presetSubtype="0" fill="hold" nodeType="afterEffect">
                                  <p:stCondLst>
                                    <p:cond delay="2000"/>
                                  </p:stCondLst>
                                  <p:childTnLst>
                                    <p:set>
                                      <p:cBhvr>
                                        <p:cTn id="30" dur="1" fill="hold">
                                          <p:stCondLst>
                                            <p:cond delay="0"/>
                                          </p:stCondLst>
                                        </p:cTn>
                                        <p:tgtEl>
                                          <p:spTgt spid="33816"/>
                                        </p:tgtEl>
                                        <p:attrNameLst>
                                          <p:attrName>style.visibility</p:attrName>
                                        </p:attrNameLst>
                                      </p:cBhvr>
                                      <p:to>
                                        <p:strVal val="visible"/>
                                      </p:to>
                                    </p:set>
                                    <p:animEffect transition="in" filter="dissolve">
                                      <p:cBhvr>
                                        <p:cTn id="31" dur="500"/>
                                        <p:tgtEl>
                                          <p:spTgt spid="33816"/>
                                        </p:tgtEl>
                                      </p:cBhvr>
                                    </p:animEffect>
                                  </p:childTnLst>
                                </p:cTn>
                              </p:par>
                            </p:childTnLst>
                          </p:cTn>
                        </p:par>
                        <p:par>
                          <p:cTn id="32" fill="hold">
                            <p:stCondLst>
                              <p:cond delay="11500"/>
                            </p:stCondLst>
                            <p:childTnLst>
                              <p:par>
                                <p:cTn id="33" presetID="12" presetClass="entr" presetSubtype="1" fill="hold" grpId="0" nodeType="afterEffect">
                                  <p:stCondLst>
                                    <p:cond delay="0"/>
                                  </p:stCondLst>
                                  <p:childTnLst>
                                    <p:set>
                                      <p:cBhvr>
                                        <p:cTn id="34" dur="1" fill="hold">
                                          <p:stCondLst>
                                            <p:cond delay="0"/>
                                          </p:stCondLst>
                                        </p:cTn>
                                        <p:tgtEl>
                                          <p:spTgt spid="33807"/>
                                        </p:tgtEl>
                                        <p:attrNameLst>
                                          <p:attrName>style.visibility</p:attrName>
                                        </p:attrNameLst>
                                      </p:cBhvr>
                                      <p:to>
                                        <p:strVal val="visible"/>
                                      </p:to>
                                    </p:set>
                                    <p:animEffect transition="in" filter="slide(fromTop)">
                                      <p:cBhvr>
                                        <p:cTn id="35" dur="500"/>
                                        <p:tgtEl>
                                          <p:spTgt spid="3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9" grpId="0" autoUpdateAnimBg="0"/>
      <p:bldP spid="33807" grpId="0" autoUpdateAnimBg="0"/>
      <p:bldP spid="33808" grpId="0" autoUpdateAnimBg="0"/>
      <p:bldP spid="33809"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304800"/>
            <a:ext cx="8007350" cy="1143000"/>
          </a:xfrm>
        </p:spPr>
        <p:txBody>
          <a:bodyPr/>
          <a:lstStyle/>
          <a:p>
            <a:pPr algn="ctr"/>
            <a:r>
              <a:rPr lang="en-US" dirty="0">
                <a:cs typeface="Times New Roman" pitchFamily="18" charset="0"/>
              </a:rPr>
              <a:t>What is an adjective?</a:t>
            </a:r>
          </a:p>
        </p:txBody>
      </p:sp>
      <p:sp>
        <p:nvSpPr>
          <p:cNvPr id="21507" name="Rectangle 3"/>
          <p:cNvSpPr>
            <a:spLocks noGrp="1" noChangeArrowheads="1"/>
          </p:cNvSpPr>
          <p:nvPr>
            <p:ph type="body" idx="1"/>
          </p:nvPr>
        </p:nvSpPr>
        <p:spPr>
          <a:xfrm>
            <a:off x="0" y="1524000"/>
            <a:ext cx="8007350" cy="609600"/>
          </a:xfrm>
        </p:spPr>
        <p:txBody>
          <a:bodyPr/>
          <a:lstStyle/>
          <a:p>
            <a:pPr algn="ctr">
              <a:buClrTx/>
              <a:buFontTx/>
              <a:buNone/>
            </a:pPr>
            <a:r>
              <a:rPr lang="en-US" sz="2800">
                <a:solidFill>
                  <a:schemeClr val="accent2"/>
                </a:solidFill>
                <a:cs typeface="Times New Roman" pitchFamily="18" charset="0"/>
              </a:rPr>
              <a:t>Adjective is a word which describes a noun</a:t>
            </a:r>
            <a:r>
              <a:rPr lang="en-US" sz="2800">
                <a:solidFill>
                  <a:schemeClr val="accent2"/>
                </a:solidFill>
              </a:rPr>
              <a:t> </a:t>
            </a:r>
          </a:p>
        </p:txBody>
      </p:sp>
      <p:sp>
        <p:nvSpPr>
          <p:cNvPr id="21510" name="Text Box 6"/>
          <p:cNvSpPr txBox="1">
            <a:spLocks noChangeArrowheads="1"/>
          </p:cNvSpPr>
          <p:nvPr/>
        </p:nvSpPr>
        <p:spPr bwMode="auto">
          <a:xfrm>
            <a:off x="2625620" y="4265614"/>
            <a:ext cx="894796" cy="584775"/>
          </a:xfrm>
          <a:prstGeom prst="rect">
            <a:avLst/>
          </a:prstGeom>
          <a:noFill/>
          <a:ln w="9525">
            <a:noFill/>
            <a:miter lim="800000"/>
            <a:headEnd/>
            <a:tailEnd/>
          </a:ln>
          <a:effectLst/>
        </p:spPr>
        <p:txBody>
          <a:bodyPr wrap="none">
            <a:spAutoFit/>
          </a:bodyPr>
          <a:lstStyle/>
          <a:p>
            <a:r>
              <a:rPr lang="pl-PL" sz="3200" b="1">
                <a:latin typeface="Trebuchet MS" pitchFamily="34" charset="0"/>
                <a:cs typeface="Times New Roman" pitchFamily="18" charset="0"/>
              </a:rPr>
              <a:t>fast</a:t>
            </a:r>
            <a:endParaRPr lang="en-US" sz="3200" b="1">
              <a:latin typeface="Trebuchet MS" pitchFamily="34" charset="0"/>
              <a:cs typeface="Times New Roman" pitchFamily="18" charset="0"/>
            </a:endParaRPr>
          </a:p>
        </p:txBody>
      </p:sp>
      <p:sp>
        <p:nvSpPr>
          <p:cNvPr id="21512" name="Text Box 8"/>
          <p:cNvSpPr txBox="1">
            <a:spLocks noChangeArrowheads="1"/>
          </p:cNvSpPr>
          <p:nvPr/>
        </p:nvSpPr>
        <p:spPr bwMode="auto">
          <a:xfrm>
            <a:off x="2768287" y="3244850"/>
            <a:ext cx="752129" cy="584775"/>
          </a:xfrm>
          <a:prstGeom prst="rect">
            <a:avLst/>
          </a:prstGeom>
          <a:noFill/>
          <a:ln w="9525">
            <a:noFill/>
            <a:miter lim="800000"/>
            <a:headEnd/>
            <a:tailEnd/>
          </a:ln>
          <a:effectLst/>
        </p:spPr>
        <p:txBody>
          <a:bodyPr wrap="none">
            <a:spAutoFit/>
          </a:bodyPr>
          <a:lstStyle/>
          <a:p>
            <a:r>
              <a:rPr lang="pl-PL" sz="3200" b="1">
                <a:latin typeface="Trebuchet MS" pitchFamily="34" charset="0"/>
                <a:cs typeface="Times New Roman" pitchFamily="18" charset="0"/>
              </a:rPr>
              <a:t>big</a:t>
            </a:r>
            <a:endParaRPr lang="en-US" sz="3200" b="1">
              <a:latin typeface="Trebuchet MS" pitchFamily="34" charset="0"/>
              <a:cs typeface="Times New Roman" pitchFamily="18" charset="0"/>
            </a:endParaRPr>
          </a:p>
        </p:txBody>
      </p:sp>
      <p:sp>
        <p:nvSpPr>
          <p:cNvPr id="21513" name="Text Box 9"/>
          <p:cNvSpPr txBox="1">
            <a:spLocks noChangeArrowheads="1"/>
          </p:cNvSpPr>
          <p:nvPr/>
        </p:nvSpPr>
        <p:spPr bwMode="auto">
          <a:xfrm>
            <a:off x="1407338" y="5287964"/>
            <a:ext cx="2113078" cy="584775"/>
          </a:xfrm>
          <a:prstGeom prst="rect">
            <a:avLst/>
          </a:prstGeom>
          <a:noFill/>
          <a:ln w="9525">
            <a:noFill/>
            <a:miter lim="800000"/>
            <a:headEnd/>
            <a:tailEnd/>
          </a:ln>
          <a:effectLst/>
        </p:spPr>
        <p:txBody>
          <a:bodyPr wrap="none">
            <a:spAutoFit/>
          </a:bodyPr>
          <a:lstStyle/>
          <a:p>
            <a:r>
              <a:rPr lang="pl-PL" sz="3200" b="1">
                <a:latin typeface="Trebuchet MS" pitchFamily="34" charset="0"/>
                <a:cs typeface="Times New Roman" pitchFamily="18" charset="0"/>
              </a:rPr>
              <a:t>expensive</a:t>
            </a:r>
            <a:endParaRPr lang="en-US" sz="3200" b="1">
              <a:latin typeface="Trebuchet MS" pitchFamily="34" charset="0"/>
              <a:cs typeface="Times New Roman" pitchFamily="18" charset="0"/>
            </a:endParaRPr>
          </a:p>
        </p:txBody>
      </p:sp>
      <p:sp>
        <p:nvSpPr>
          <p:cNvPr id="21508" name="Text Box 4"/>
          <p:cNvSpPr txBox="1">
            <a:spLocks noChangeArrowheads="1"/>
          </p:cNvSpPr>
          <p:nvPr/>
        </p:nvSpPr>
        <p:spPr bwMode="auto">
          <a:xfrm>
            <a:off x="5118100" y="3930650"/>
            <a:ext cx="2063750" cy="1098550"/>
          </a:xfrm>
          <a:prstGeom prst="rect">
            <a:avLst/>
          </a:prstGeom>
          <a:noFill/>
          <a:ln w="9525">
            <a:noFill/>
            <a:miter lim="800000"/>
            <a:headEnd/>
            <a:tailEnd/>
          </a:ln>
          <a:effectLst/>
        </p:spPr>
        <p:txBody>
          <a:bodyPr>
            <a:spAutoFit/>
          </a:bodyPr>
          <a:lstStyle/>
          <a:p>
            <a:r>
              <a:rPr lang="pl-PL" sz="6600">
                <a:effectLst>
                  <a:outerShdw blurRad="38100" dist="38100" dir="2700000" algn="tl">
                    <a:srgbClr val="000000"/>
                  </a:outerShdw>
                </a:effectLst>
                <a:latin typeface="Trebuchet MS" pitchFamily="34" charset="0"/>
                <a:cs typeface="Times New Roman" pitchFamily="18" charset="0"/>
              </a:rPr>
              <a:t>car</a:t>
            </a:r>
            <a:endParaRPr lang="en-US" sz="6600">
              <a:effectLst>
                <a:outerShdw blurRad="38100" dist="38100" dir="2700000" algn="tl">
                  <a:srgbClr val="000000"/>
                </a:outerShdw>
              </a:effectLst>
              <a:latin typeface="Trebuchet MS" pitchFamily="34" charset="0"/>
              <a:cs typeface="Times New Roman" pitchFamily="18" charset="0"/>
            </a:endParaRPr>
          </a:p>
        </p:txBody>
      </p:sp>
      <p:sp>
        <p:nvSpPr>
          <p:cNvPr id="21524" name="Line 20"/>
          <p:cNvSpPr>
            <a:spLocks noChangeShapeType="1"/>
          </p:cNvSpPr>
          <p:nvPr/>
        </p:nvSpPr>
        <p:spPr bwMode="auto">
          <a:xfrm>
            <a:off x="3632200" y="3579813"/>
            <a:ext cx="1403350" cy="762000"/>
          </a:xfrm>
          <a:prstGeom prst="line">
            <a:avLst/>
          </a:prstGeom>
          <a:noFill/>
          <a:ln w="38100">
            <a:solidFill>
              <a:srgbClr val="FF9900"/>
            </a:solidFill>
            <a:round/>
            <a:headEnd/>
            <a:tailEnd type="triangle" w="med" len="med"/>
          </a:ln>
          <a:effectLst/>
        </p:spPr>
        <p:txBody>
          <a:bodyPr wrap="none"/>
          <a:lstStyle/>
          <a:p>
            <a:endParaRPr lang="en-US"/>
          </a:p>
        </p:txBody>
      </p:sp>
      <p:sp>
        <p:nvSpPr>
          <p:cNvPr id="21525" name="Line 21"/>
          <p:cNvSpPr>
            <a:spLocks noChangeShapeType="1"/>
          </p:cNvSpPr>
          <p:nvPr/>
        </p:nvSpPr>
        <p:spPr bwMode="auto">
          <a:xfrm>
            <a:off x="3632200" y="4570413"/>
            <a:ext cx="1403350" cy="0"/>
          </a:xfrm>
          <a:prstGeom prst="line">
            <a:avLst/>
          </a:prstGeom>
          <a:noFill/>
          <a:ln w="38100">
            <a:solidFill>
              <a:srgbClr val="FF9900"/>
            </a:solidFill>
            <a:round/>
            <a:headEnd/>
            <a:tailEnd type="triangle" w="med" len="med"/>
          </a:ln>
          <a:effectLst/>
        </p:spPr>
        <p:txBody>
          <a:bodyPr wrap="none"/>
          <a:lstStyle/>
          <a:p>
            <a:endParaRPr lang="en-US"/>
          </a:p>
        </p:txBody>
      </p:sp>
      <p:sp>
        <p:nvSpPr>
          <p:cNvPr id="21526" name="Line 22"/>
          <p:cNvSpPr>
            <a:spLocks noChangeShapeType="1"/>
          </p:cNvSpPr>
          <p:nvPr/>
        </p:nvSpPr>
        <p:spPr bwMode="auto">
          <a:xfrm flipV="1">
            <a:off x="3632200" y="4799013"/>
            <a:ext cx="1403350" cy="762000"/>
          </a:xfrm>
          <a:prstGeom prst="line">
            <a:avLst/>
          </a:prstGeom>
          <a:noFill/>
          <a:ln w="38100">
            <a:solidFill>
              <a:srgbClr val="FF9900"/>
            </a:solidFill>
            <a:round/>
            <a:headEnd/>
            <a:tailEnd type="triangle" w="med" len="med"/>
          </a:ln>
          <a:effectLst/>
        </p:spPr>
        <p:txBody>
          <a:bodyPr wrap="none"/>
          <a:lstStyle/>
          <a:p>
            <a:endParaRPr lang="en-US"/>
          </a:p>
        </p:txBody>
      </p:sp>
      <p:sp>
        <p:nvSpPr>
          <p:cNvPr id="21528" name="Line 24"/>
          <p:cNvSpPr>
            <a:spLocks noChangeShapeType="1"/>
          </p:cNvSpPr>
          <p:nvPr/>
        </p:nvSpPr>
        <p:spPr bwMode="auto">
          <a:xfrm>
            <a:off x="4210050" y="2590800"/>
            <a:ext cx="0" cy="3276600"/>
          </a:xfrm>
          <a:prstGeom prst="line">
            <a:avLst/>
          </a:prstGeom>
          <a:noFill/>
          <a:ln w="38100" cap="rnd">
            <a:solidFill>
              <a:schemeClr val="tx1"/>
            </a:solidFill>
            <a:prstDash val="sysDot"/>
            <a:round/>
            <a:headEnd/>
            <a:tailEnd/>
          </a:ln>
          <a:effectLst/>
        </p:spPr>
        <p:txBody>
          <a:bodyPr wrap="none"/>
          <a:lstStyle/>
          <a:p>
            <a:endParaRPr lang="en-US"/>
          </a:p>
        </p:txBody>
      </p:sp>
      <p:sp>
        <p:nvSpPr>
          <p:cNvPr id="21530" name="Line 26"/>
          <p:cNvSpPr>
            <a:spLocks noChangeShapeType="1"/>
          </p:cNvSpPr>
          <p:nvPr/>
        </p:nvSpPr>
        <p:spPr bwMode="auto">
          <a:xfrm>
            <a:off x="1238250" y="3124200"/>
            <a:ext cx="5778500" cy="0"/>
          </a:xfrm>
          <a:prstGeom prst="line">
            <a:avLst/>
          </a:prstGeom>
          <a:noFill/>
          <a:ln w="38100" cap="rnd">
            <a:solidFill>
              <a:schemeClr val="tx1"/>
            </a:solidFill>
            <a:prstDash val="sysDot"/>
            <a:round/>
            <a:headEnd/>
            <a:tailEnd/>
          </a:ln>
          <a:effectLst/>
        </p:spPr>
        <p:txBody>
          <a:bodyPr wrap="none"/>
          <a:lstStyle/>
          <a:p>
            <a:endParaRPr lang="en-US"/>
          </a:p>
        </p:txBody>
      </p:sp>
      <p:sp>
        <p:nvSpPr>
          <p:cNvPr id="21531" name="Text Box 27"/>
          <p:cNvSpPr txBox="1">
            <a:spLocks noChangeArrowheads="1"/>
          </p:cNvSpPr>
          <p:nvPr/>
        </p:nvSpPr>
        <p:spPr bwMode="auto">
          <a:xfrm>
            <a:off x="2288670" y="2536825"/>
            <a:ext cx="1250662" cy="369332"/>
          </a:xfrm>
          <a:prstGeom prst="rect">
            <a:avLst/>
          </a:prstGeom>
          <a:noFill/>
          <a:ln w="9525">
            <a:noFill/>
            <a:miter lim="800000"/>
            <a:headEnd/>
            <a:tailEnd/>
          </a:ln>
          <a:effectLst/>
        </p:spPr>
        <p:txBody>
          <a:bodyPr wrap="none">
            <a:spAutoFit/>
          </a:bodyPr>
          <a:lstStyle/>
          <a:p>
            <a:r>
              <a:rPr lang="pl-PL">
                <a:latin typeface="Trebuchet MS" pitchFamily="34" charset="0"/>
              </a:rPr>
              <a:t>adjectives</a:t>
            </a:r>
            <a:endParaRPr lang="en-US">
              <a:latin typeface="Trebuchet MS" pitchFamily="34" charset="0"/>
            </a:endParaRPr>
          </a:p>
        </p:txBody>
      </p:sp>
      <p:sp>
        <p:nvSpPr>
          <p:cNvPr id="21532" name="Text Box 28"/>
          <p:cNvSpPr txBox="1">
            <a:spLocks noChangeArrowheads="1"/>
          </p:cNvSpPr>
          <p:nvPr/>
        </p:nvSpPr>
        <p:spPr bwMode="auto">
          <a:xfrm>
            <a:off x="5431011" y="2536825"/>
            <a:ext cx="688009" cy="369332"/>
          </a:xfrm>
          <a:prstGeom prst="rect">
            <a:avLst/>
          </a:prstGeom>
          <a:noFill/>
          <a:ln w="9525">
            <a:noFill/>
            <a:miter lim="800000"/>
            <a:headEnd/>
            <a:tailEnd/>
          </a:ln>
          <a:effectLst/>
        </p:spPr>
        <p:txBody>
          <a:bodyPr wrap="none">
            <a:spAutoFit/>
          </a:bodyPr>
          <a:lstStyle/>
          <a:p>
            <a:r>
              <a:rPr lang="pl-PL">
                <a:latin typeface="Trebuchet MS" pitchFamily="34" charset="0"/>
              </a:rPr>
              <a:t>noun</a:t>
            </a:r>
            <a:endParaRPr lang="en-US">
              <a:latin typeface="Trebuchet MS"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dissolve">
                                      <p:cBhvr>
                                        <p:cTn id="7" dur="500"/>
                                        <p:tgtEl>
                                          <p:spTgt spid="21508"/>
                                        </p:tgtEl>
                                      </p:cBhvr>
                                    </p:animEffect>
                                  </p:childTnLst>
                                </p:cTn>
                              </p:par>
                            </p:childTnLst>
                          </p:cTn>
                        </p:par>
                        <p:par>
                          <p:cTn id="8" fill="hold">
                            <p:stCondLst>
                              <p:cond delay="500"/>
                            </p:stCondLst>
                            <p:childTnLst>
                              <p:par>
                                <p:cTn id="9" presetID="9" presetClass="entr" presetSubtype="0" fill="hold" grpId="0" nodeType="afterEffect">
                                  <p:stCondLst>
                                    <p:cond delay="2000"/>
                                  </p:stCondLst>
                                  <p:childTnLst>
                                    <p:set>
                                      <p:cBhvr>
                                        <p:cTn id="10" dur="1" fill="hold">
                                          <p:stCondLst>
                                            <p:cond delay="0"/>
                                          </p:stCondLst>
                                        </p:cTn>
                                        <p:tgtEl>
                                          <p:spTgt spid="21512"/>
                                        </p:tgtEl>
                                        <p:attrNameLst>
                                          <p:attrName>style.visibility</p:attrName>
                                        </p:attrNameLst>
                                      </p:cBhvr>
                                      <p:to>
                                        <p:strVal val="visible"/>
                                      </p:to>
                                    </p:set>
                                    <p:animEffect transition="in" filter="dissolve">
                                      <p:cBhvr>
                                        <p:cTn id="11" dur="500"/>
                                        <p:tgtEl>
                                          <p:spTgt spid="21512"/>
                                        </p:tgtEl>
                                      </p:cBhvr>
                                    </p:animEffect>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21524"/>
                                        </p:tgtEl>
                                        <p:attrNameLst>
                                          <p:attrName>style.visibility</p:attrName>
                                        </p:attrNameLst>
                                      </p:cBhvr>
                                      <p:to>
                                        <p:strVal val="visible"/>
                                      </p:to>
                                    </p:set>
                                    <p:animEffect transition="in" filter="wipe(left)">
                                      <p:cBhvr>
                                        <p:cTn id="15" dur="500"/>
                                        <p:tgtEl>
                                          <p:spTgt spid="21524"/>
                                        </p:tgtEl>
                                      </p:cBhvr>
                                    </p:animEffect>
                                  </p:childTnLst>
                                </p:cTn>
                              </p:par>
                            </p:childTnLst>
                          </p:cTn>
                        </p:par>
                        <p:par>
                          <p:cTn id="16" fill="hold">
                            <p:stCondLst>
                              <p:cond delay="3500"/>
                            </p:stCondLst>
                            <p:childTnLst>
                              <p:par>
                                <p:cTn id="17" presetID="9" presetClass="entr" presetSubtype="0" fill="hold" grpId="0" nodeType="afterEffect">
                                  <p:stCondLst>
                                    <p:cond delay="2000"/>
                                  </p:stCondLst>
                                  <p:childTnLst>
                                    <p:set>
                                      <p:cBhvr>
                                        <p:cTn id="18" dur="1" fill="hold">
                                          <p:stCondLst>
                                            <p:cond delay="0"/>
                                          </p:stCondLst>
                                        </p:cTn>
                                        <p:tgtEl>
                                          <p:spTgt spid="21510"/>
                                        </p:tgtEl>
                                        <p:attrNameLst>
                                          <p:attrName>style.visibility</p:attrName>
                                        </p:attrNameLst>
                                      </p:cBhvr>
                                      <p:to>
                                        <p:strVal val="visible"/>
                                      </p:to>
                                    </p:set>
                                    <p:animEffect transition="in" filter="dissolve">
                                      <p:cBhvr>
                                        <p:cTn id="19" dur="500"/>
                                        <p:tgtEl>
                                          <p:spTgt spid="21510"/>
                                        </p:tgtEl>
                                      </p:cBhvr>
                                    </p:animEffect>
                                  </p:childTnLst>
                                </p:cTn>
                              </p:par>
                            </p:childTnLst>
                          </p:cTn>
                        </p:par>
                        <p:par>
                          <p:cTn id="20" fill="hold">
                            <p:stCondLst>
                              <p:cond delay="6000"/>
                            </p:stCondLst>
                            <p:childTnLst>
                              <p:par>
                                <p:cTn id="21" presetID="22" presetClass="entr" presetSubtype="8" fill="hold" grpId="0" nodeType="afterEffect">
                                  <p:stCondLst>
                                    <p:cond delay="0"/>
                                  </p:stCondLst>
                                  <p:childTnLst>
                                    <p:set>
                                      <p:cBhvr>
                                        <p:cTn id="22" dur="1" fill="hold">
                                          <p:stCondLst>
                                            <p:cond delay="0"/>
                                          </p:stCondLst>
                                        </p:cTn>
                                        <p:tgtEl>
                                          <p:spTgt spid="21525"/>
                                        </p:tgtEl>
                                        <p:attrNameLst>
                                          <p:attrName>style.visibility</p:attrName>
                                        </p:attrNameLst>
                                      </p:cBhvr>
                                      <p:to>
                                        <p:strVal val="visible"/>
                                      </p:to>
                                    </p:set>
                                    <p:animEffect transition="in" filter="wipe(left)">
                                      <p:cBhvr>
                                        <p:cTn id="23" dur="500"/>
                                        <p:tgtEl>
                                          <p:spTgt spid="21525"/>
                                        </p:tgtEl>
                                      </p:cBhvr>
                                    </p:animEffect>
                                  </p:childTnLst>
                                </p:cTn>
                              </p:par>
                            </p:childTnLst>
                          </p:cTn>
                        </p:par>
                        <p:par>
                          <p:cTn id="24" fill="hold">
                            <p:stCondLst>
                              <p:cond delay="6500"/>
                            </p:stCondLst>
                            <p:childTnLst>
                              <p:par>
                                <p:cTn id="25" presetID="9" presetClass="entr" presetSubtype="0" fill="hold" grpId="0" nodeType="afterEffect">
                                  <p:stCondLst>
                                    <p:cond delay="2000"/>
                                  </p:stCondLst>
                                  <p:childTnLst>
                                    <p:set>
                                      <p:cBhvr>
                                        <p:cTn id="26" dur="1" fill="hold">
                                          <p:stCondLst>
                                            <p:cond delay="0"/>
                                          </p:stCondLst>
                                        </p:cTn>
                                        <p:tgtEl>
                                          <p:spTgt spid="21513"/>
                                        </p:tgtEl>
                                        <p:attrNameLst>
                                          <p:attrName>style.visibility</p:attrName>
                                        </p:attrNameLst>
                                      </p:cBhvr>
                                      <p:to>
                                        <p:strVal val="visible"/>
                                      </p:to>
                                    </p:set>
                                    <p:animEffect transition="in" filter="dissolve">
                                      <p:cBhvr>
                                        <p:cTn id="27" dur="500"/>
                                        <p:tgtEl>
                                          <p:spTgt spid="21513"/>
                                        </p:tgtEl>
                                      </p:cBhvr>
                                    </p:animEffect>
                                  </p:childTnLst>
                                </p:cTn>
                              </p:par>
                            </p:childTnLst>
                          </p:cTn>
                        </p:par>
                        <p:par>
                          <p:cTn id="28" fill="hold">
                            <p:stCondLst>
                              <p:cond delay="9000"/>
                            </p:stCondLst>
                            <p:childTnLst>
                              <p:par>
                                <p:cTn id="29" presetID="22" presetClass="entr" presetSubtype="8" fill="hold" grpId="0" nodeType="afterEffect">
                                  <p:stCondLst>
                                    <p:cond delay="0"/>
                                  </p:stCondLst>
                                  <p:childTnLst>
                                    <p:set>
                                      <p:cBhvr>
                                        <p:cTn id="30" dur="1" fill="hold">
                                          <p:stCondLst>
                                            <p:cond delay="0"/>
                                          </p:stCondLst>
                                        </p:cTn>
                                        <p:tgtEl>
                                          <p:spTgt spid="21526"/>
                                        </p:tgtEl>
                                        <p:attrNameLst>
                                          <p:attrName>style.visibility</p:attrName>
                                        </p:attrNameLst>
                                      </p:cBhvr>
                                      <p:to>
                                        <p:strVal val="visible"/>
                                      </p:to>
                                    </p:set>
                                    <p:animEffect transition="in" filter="wipe(left)">
                                      <p:cBhvr>
                                        <p:cTn id="31" dur="500"/>
                                        <p:tgtEl>
                                          <p:spTgt spid="21526"/>
                                        </p:tgtEl>
                                      </p:cBhvr>
                                    </p:animEffect>
                                  </p:childTnLst>
                                </p:cTn>
                              </p:par>
                            </p:childTnLst>
                          </p:cTn>
                        </p:par>
                        <p:par>
                          <p:cTn id="32" fill="hold">
                            <p:stCondLst>
                              <p:cond delay="9500"/>
                            </p:stCondLst>
                            <p:childTnLst>
                              <p:par>
                                <p:cTn id="33" presetID="22" presetClass="entr" presetSubtype="4" fill="hold" grpId="0" nodeType="afterEffect">
                                  <p:stCondLst>
                                    <p:cond delay="2000"/>
                                  </p:stCondLst>
                                  <p:childTnLst>
                                    <p:set>
                                      <p:cBhvr>
                                        <p:cTn id="34" dur="1" fill="hold">
                                          <p:stCondLst>
                                            <p:cond delay="0"/>
                                          </p:stCondLst>
                                        </p:cTn>
                                        <p:tgtEl>
                                          <p:spTgt spid="21528"/>
                                        </p:tgtEl>
                                        <p:attrNameLst>
                                          <p:attrName>style.visibility</p:attrName>
                                        </p:attrNameLst>
                                      </p:cBhvr>
                                      <p:to>
                                        <p:strVal val="visible"/>
                                      </p:to>
                                    </p:set>
                                    <p:animEffect transition="in" filter="wipe(down)">
                                      <p:cBhvr>
                                        <p:cTn id="35" dur="500"/>
                                        <p:tgtEl>
                                          <p:spTgt spid="21528"/>
                                        </p:tgtEl>
                                      </p:cBhvr>
                                    </p:animEffect>
                                  </p:childTnLst>
                                </p:cTn>
                              </p:par>
                            </p:childTnLst>
                          </p:cTn>
                        </p:par>
                        <p:par>
                          <p:cTn id="36" fill="hold">
                            <p:stCondLst>
                              <p:cond delay="12000"/>
                            </p:stCondLst>
                            <p:childTnLst>
                              <p:par>
                                <p:cTn id="37" presetID="9" presetClass="entr" presetSubtype="0" fill="hold" grpId="0" nodeType="afterEffect">
                                  <p:stCondLst>
                                    <p:cond delay="0"/>
                                  </p:stCondLst>
                                  <p:childTnLst>
                                    <p:set>
                                      <p:cBhvr>
                                        <p:cTn id="38" dur="1" fill="hold">
                                          <p:stCondLst>
                                            <p:cond delay="0"/>
                                          </p:stCondLst>
                                        </p:cTn>
                                        <p:tgtEl>
                                          <p:spTgt spid="21530"/>
                                        </p:tgtEl>
                                        <p:attrNameLst>
                                          <p:attrName>style.visibility</p:attrName>
                                        </p:attrNameLst>
                                      </p:cBhvr>
                                      <p:to>
                                        <p:strVal val="visible"/>
                                      </p:to>
                                    </p:set>
                                    <p:animEffect transition="in" filter="dissolve">
                                      <p:cBhvr>
                                        <p:cTn id="39" dur="500"/>
                                        <p:tgtEl>
                                          <p:spTgt spid="21530"/>
                                        </p:tgtEl>
                                      </p:cBhvr>
                                    </p:animEffect>
                                  </p:childTnLst>
                                </p:cTn>
                              </p:par>
                            </p:childTnLst>
                          </p:cTn>
                        </p:par>
                        <p:par>
                          <p:cTn id="40" fill="hold">
                            <p:stCondLst>
                              <p:cond delay="12500"/>
                            </p:stCondLst>
                            <p:childTnLst>
                              <p:par>
                                <p:cTn id="41" presetID="1" presetClass="entr" presetSubtype="0" fill="hold" grpId="0" nodeType="afterEffect">
                                  <p:stCondLst>
                                    <p:cond delay="0"/>
                                  </p:stCondLst>
                                  <p:childTnLst>
                                    <p:set>
                                      <p:cBhvr>
                                        <p:cTn id="42" dur="1" fill="hold">
                                          <p:stCondLst>
                                            <p:cond delay="499"/>
                                          </p:stCondLst>
                                        </p:cTn>
                                        <p:tgtEl>
                                          <p:spTgt spid="21531"/>
                                        </p:tgtEl>
                                        <p:attrNameLst>
                                          <p:attrName>style.visibility</p:attrName>
                                        </p:attrNameLst>
                                      </p:cBhvr>
                                      <p:to>
                                        <p:strVal val="visible"/>
                                      </p:to>
                                    </p:set>
                                  </p:childTnLst>
                                </p:cTn>
                              </p:par>
                            </p:childTnLst>
                          </p:cTn>
                        </p:par>
                        <p:par>
                          <p:cTn id="43" fill="hold">
                            <p:stCondLst>
                              <p:cond delay="13000"/>
                            </p:stCondLst>
                            <p:childTnLst>
                              <p:par>
                                <p:cTn id="44" presetID="1" presetClass="entr" presetSubtype="0" fill="hold" grpId="0" nodeType="afterEffect">
                                  <p:stCondLst>
                                    <p:cond delay="0"/>
                                  </p:stCondLst>
                                  <p:childTnLst>
                                    <p:set>
                                      <p:cBhvr>
                                        <p:cTn id="45" dur="1" fill="hold">
                                          <p:stCondLst>
                                            <p:cond delay="499"/>
                                          </p:stCondLst>
                                        </p:cTn>
                                        <p:tgtEl>
                                          <p:spTgt spid="21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autoUpdateAnimBg="0"/>
      <p:bldP spid="21512" grpId="0" autoUpdateAnimBg="0"/>
      <p:bldP spid="21513" grpId="0" autoUpdateAnimBg="0"/>
      <p:bldP spid="21508" grpId="0" autoUpdateAnimBg="0"/>
      <p:bldP spid="21524" grpId="0" animBg="1"/>
      <p:bldP spid="21525" grpId="0" animBg="1"/>
      <p:bldP spid="21526" grpId="0" animBg="1"/>
      <p:bldP spid="21528" grpId="0" animBg="1"/>
      <p:bldP spid="21530" grpId="0" animBg="1"/>
      <p:bldP spid="21531" grpId="0" autoUpdateAnimBg="0"/>
      <p:bldP spid="2153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en-US" dirty="0"/>
              <a:t>Examples </a:t>
            </a:r>
            <a:br>
              <a:rPr lang="en-US" dirty="0"/>
            </a:br>
            <a:r>
              <a:rPr lang="en-US" dirty="0"/>
              <a:t>Adjectives</a:t>
            </a:r>
          </a:p>
        </p:txBody>
      </p:sp>
      <p:sp>
        <p:nvSpPr>
          <p:cNvPr id="44035" name="Rectangle 3"/>
          <p:cNvSpPr>
            <a:spLocks noGrp="1" noChangeArrowheads="1"/>
          </p:cNvSpPr>
          <p:nvPr>
            <p:ph type="body" idx="1"/>
          </p:nvPr>
        </p:nvSpPr>
        <p:spPr>
          <a:xfrm>
            <a:off x="825500" y="4038600"/>
            <a:ext cx="8420100" cy="2286000"/>
          </a:xfrm>
        </p:spPr>
        <p:txBody>
          <a:bodyPr/>
          <a:lstStyle/>
          <a:p>
            <a:pPr algn="l">
              <a:buFontTx/>
              <a:buNone/>
            </a:pPr>
            <a:r>
              <a:rPr lang="en-US" dirty="0"/>
              <a:t> </a:t>
            </a:r>
            <a:r>
              <a:rPr lang="en-US" dirty="0" smtClean="0"/>
              <a:t>     large                     </a:t>
            </a:r>
            <a:r>
              <a:rPr lang="en-US" dirty="0"/>
              <a:t>larger       </a:t>
            </a:r>
            <a:r>
              <a:rPr lang="en-US" dirty="0" smtClean="0"/>
              <a:t>           </a:t>
            </a:r>
            <a:r>
              <a:rPr lang="en-US" dirty="0"/>
              <a:t>largest</a:t>
            </a:r>
          </a:p>
          <a:p>
            <a:pPr algn="l">
              <a:buFontTx/>
              <a:buNone/>
            </a:pPr>
            <a:r>
              <a:rPr lang="en-US" sz="2400" dirty="0"/>
              <a:t>The first apple is large. </a:t>
            </a:r>
          </a:p>
          <a:p>
            <a:pPr algn="l">
              <a:buFontTx/>
              <a:buNone/>
            </a:pPr>
            <a:r>
              <a:rPr lang="en-US" sz="2400" dirty="0"/>
              <a:t>The second apple is larger than the first.</a:t>
            </a:r>
          </a:p>
          <a:p>
            <a:pPr algn="l">
              <a:buFontTx/>
              <a:buNone/>
            </a:pPr>
            <a:r>
              <a:rPr lang="en-US" sz="2400" dirty="0"/>
              <a:t>The third apple is the largest of the three.</a:t>
            </a:r>
          </a:p>
        </p:txBody>
      </p:sp>
      <p:pic>
        <p:nvPicPr>
          <p:cNvPr id="44042" name="Picture 10" descr="apple"/>
          <p:cNvPicPr>
            <a:picLocks noChangeAspect="1" noChangeArrowheads="1"/>
          </p:cNvPicPr>
          <p:nvPr/>
        </p:nvPicPr>
        <p:blipFill>
          <a:blip r:embed="rId2"/>
          <a:srcRect/>
          <a:stretch>
            <a:fillRect/>
          </a:stretch>
        </p:blipFill>
        <p:spPr bwMode="auto">
          <a:xfrm>
            <a:off x="1238250" y="2514601"/>
            <a:ext cx="1432587" cy="1438275"/>
          </a:xfrm>
          <a:prstGeom prst="rect">
            <a:avLst/>
          </a:prstGeom>
          <a:noFill/>
        </p:spPr>
      </p:pic>
      <p:pic>
        <p:nvPicPr>
          <p:cNvPr id="44047" name="Picture 15" descr="apple"/>
          <p:cNvPicPr>
            <a:picLocks noChangeAspect="1" noChangeArrowheads="1"/>
          </p:cNvPicPr>
          <p:nvPr/>
        </p:nvPicPr>
        <p:blipFill>
          <a:blip r:embed="rId2"/>
          <a:srcRect/>
          <a:stretch>
            <a:fillRect/>
          </a:stretch>
        </p:blipFill>
        <p:spPr bwMode="auto">
          <a:xfrm>
            <a:off x="6356351" y="1524001"/>
            <a:ext cx="2495418" cy="2505075"/>
          </a:xfrm>
          <a:prstGeom prst="rect">
            <a:avLst/>
          </a:prstGeom>
          <a:noFill/>
        </p:spPr>
      </p:pic>
      <p:pic>
        <p:nvPicPr>
          <p:cNvPr id="44048" name="Picture 16" descr="apple"/>
          <p:cNvPicPr>
            <a:picLocks noChangeAspect="1" noChangeArrowheads="1"/>
          </p:cNvPicPr>
          <p:nvPr/>
        </p:nvPicPr>
        <p:blipFill>
          <a:blip r:embed="rId2"/>
          <a:srcRect/>
          <a:stretch>
            <a:fillRect/>
          </a:stretch>
        </p:blipFill>
        <p:spPr bwMode="auto">
          <a:xfrm>
            <a:off x="3879851" y="1981201"/>
            <a:ext cx="1964002" cy="1971675"/>
          </a:xfrm>
          <a:prstGeom prst="rect">
            <a:avLst/>
          </a:prstGeom>
          <a:noFill/>
        </p:spPr>
      </p:pic>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742950" y="3886200"/>
            <a:ext cx="8420100" cy="2209800"/>
          </a:xfrm>
        </p:spPr>
        <p:txBody>
          <a:bodyPr/>
          <a:lstStyle/>
          <a:p>
            <a:pPr algn="l">
              <a:buFontTx/>
              <a:buNone/>
            </a:pPr>
            <a:r>
              <a:rPr lang="en-US" dirty="0"/>
              <a:t>The jalopy is a fast car.</a:t>
            </a:r>
          </a:p>
          <a:p>
            <a:pPr algn="l">
              <a:buFontTx/>
              <a:buNone/>
            </a:pPr>
            <a:r>
              <a:rPr lang="en-US" dirty="0"/>
              <a:t>The racecar is the faster car.</a:t>
            </a:r>
          </a:p>
          <a:p>
            <a:pPr algn="l">
              <a:buFontTx/>
              <a:buNone/>
            </a:pPr>
            <a:r>
              <a:rPr lang="en-US" dirty="0"/>
              <a:t>The dragster is the fastest car.</a:t>
            </a:r>
          </a:p>
        </p:txBody>
      </p:sp>
      <p:pic>
        <p:nvPicPr>
          <p:cNvPr id="45065" name="Picture 9"/>
          <p:cNvPicPr>
            <a:picLocks noChangeAspect="1" noChangeArrowheads="1"/>
          </p:cNvPicPr>
          <p:nvPr/>
        </p:nvPicPr>
        <p:blipFill>
          <a:blip r:embed="rId2"/>
          <a:srcRect/>
          <a:stretch>
            <a:fillRect/>
          </a:stretch>
        </p:blipFill>
        <p:spPr bwMode="auto">
          <a:xfrm>
            <a:off x="2724150" y="381001"/>
            <a:ext cx="3549650" cy="1433513"/>
          </a:xfrm>
          <a:prstGeom prst="rect">
            <a:avLst/>
          </a:prstGeom>
          <a:noFill/>
          <a:ln w="9525">
            <a:noFill/>
            <a:miter lim="800000"/>
            <a:headEnd/>
            <a:tailEnd/>
          </a:ln>
          <a:effectLst/>
        </p:spPr>
      </p:pic>
      <p:pic>
        <p:nvPicPr>
          <p:cNvPr id="45066" name="Picture 10"/>
          <p:cNvPicPr>
            <a:picLocks noChangeAspect="1" noChangeArrowheads="1"/>
          </p:cNvPicPr>
          <p:nvPr/>
        </p:nvPicPr>
        <p:blipFill>
          <a:blip r:embed="rId3"/>
          <a:srcRect/>
          <a:stretch>
            <a:fillRect/>
          </a:stretch>
        </p:blipFill>
        <p:spPr bwMode="auto">
          <a:xfrm>
            <a:off x="412750" y="1828801"/>
            <a:ext cx="2559050" cy="1471613"/>
          </a:xfrm>
          <a:prstGeom prst="rect">
            <a:avLst/>
          </a:prstGeom>
          <a:noFill/>
          <a:ln w="9525">
            <a:noFill/>
            <a:miter lim="800000"/>
            <a:headEnd/>
            <a:tailEnd/>
          </a:ln>
          <a:effectLst/>
        </p:spPr>
      </p:pic>
      <p:pic>
        <p:nvPicPr>
          <p:cNvPr id="45069" name="Picture 13"/>
          <p:cNvPicPr>
            <a:picLocks noChangeAspect="1" noChangeArrowheads="1"/>
          </p:cNvPicPr>
          <p:nvPr/>
        </p:nvPicPr>
        <p:blipFill>
          <a:blip r:embed="rId4"/>
          <a:srcRect/>
          <a:stretch>
            <a:fillRect/>
          </a:stretch>
        </p:blipFill>
        <p:spPr bwMode="auto">
          <a:xfrm>
            <a:off x="4210050" y="2057400"/>
            <a:ext cx="5365750" cy="1163638"/>
          </a:xfrm>
          <a:prstGeom prst="rect">
            <a:avLst/>
          </a:prstGeom>
          <a:noFill/>
          <a:ln w="9525">
            <a:noFill/>
            <a:miter lim="800000"/>
            <a:headEnd/>
            <a:tailEnd/>
          </a:ln>
          <a:effectLst/>
        </p:spPr>
      </p:pic>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304800"/>
            <a:ext cx="8007350" cy="1143000"/>
          </a:xfrm>
        </p:spPr>
        <p:txBody>
          <a:bodyPr/>
          <a:lstStyle/>
          <a:p>
            <a:pPr algn="ctr"/>
            <a:r>
              <a:rPr lang="en-US" dirty="0">
                <a:cs typeface="Times New Roman" pitchFamily="18" charset="0"/>
              </a:rPr>
              <a:t>What is a </a:t>
            </a:r>
            <a:r>
              <a:rPr lang="pl-PL" dirty="0"/>
              <a:t>syllable</a:t>
            </a:r>
            <a:r>
              <a:rPr lang="en-US" dirty="0">
                <a:cs typeface="Times New Roman" pitchFamily="18" charset="0"/>
              </a:rPr>
              <a:t>?</a:t>
            </a:r>
          </a:p>
        </p:txBody>
      </p:sp>
      <p:sp>
        <p:nvSpPr>
          <p:cNvPr id="32771" name="Rectangle 3"/>
          <p:cNvSpPr>
            <a:spLocks noGrp="1" noChangeArrowheads="1"/>
          </p:cNvSpPr>
          <p:nvPr>
            <p:ph type="body" idx="1"/>
          </p:nvPr>
        </p:nvSpPr>
        <p:spPr>
          <a:xfrm>
            <a:off x="0" y="1524000"/>
            <a:ext cx="8007350" cy="609600"/>
          </a:xfrm>
        </p:spPr>
        <p:txBody>
          <a:bodyPr/>
          <a:lstStyle/>
          <a:p>
            <a:pPr algn="ctr">
              <a:buClrTx/>
              <a:buFontTx/>
              <a:buNone/>
            </a:pPr>
            <a:r>
              <a:rPr lang="pl-PL" sz="2400">
                <a:solidFill>
                  <a:schemeClr val="accent2"/>
                </a:solidFill>
              </a:rPr>
              <a:t>Syllable is a part of a word containing vowel sound</a:t>
            </a:r>
            <a:r>
              <a:rPr lang="en-US" sz="2800">
                <a:solidFill>
                  <a:schemeClr val="accent2"/>
                </a:solidFill>
              </a:rPr>
              <a:t> </a:t>
            </a:r>
          </a:p>
        </p:txBody>
      </p:sp>
      <p:sp>
        <p:nvSpPr>
          <p:cNvPr id="32775" name="Text Box 7"/>
          <p:cNvSpPr txBox="1">
            <a:spLocks noChangeArrowheads="1"/>
          </p:cNvSpPr>
          <p:nvPr/>
        </p:nvSpPr>
        <p:spPr bwMode="auto">
          <a:xfrm>
            <a:off x="2311400" y="2408238"/>
            <a:ext cx="2063750" cy="1098550"/>
          </a:xfrm>
          <a:prstGeom prst="rect">
            <a:avLst/>
          </a:prstGeom>
          <a:noFill/>
          <a:ln w="9525">
            <a:noFill/>
            <a:miter lim="800000"/>
            <a:headEnd/>
            <a:tailEnd/>
          </a:ln>
          <a:effectLst/>
        </p:spPr>
        <p:txBody>
          <a:bodyPr>
            <a:spAutoFit/>
          </a:bodyPr>
          <a:lstStyle/>
          <a:p>
            <a:pPr algn="r"/>
            <a:r>
              <a:rPr lang="pl-PL" sz="6600">
                <a:effectLst>
                  <a:outerShdw blurRad="38100" dist="38100" dir="2700000" algn="tl">
                    <a:srgbClr val="000000"/>
                  </a:outerShdw>
                </a:effectLst>
                <a:latin typeface="Trebuchet MS" pitchFamily="34" charset="0"/>
              </a:rPr>
              <a:t>read</a:t>
            </a:r>
            <a:endParaRPr lang="en-US" sz="6600">
              <a:effectLst>
                <a:outerShdw blurRad="38100" dist="38100" dir="2700000" algn="tl">
                  <a:srgbClr val="000000"/>
                </a:outerShdw>
              </a:effectLst>
              <a:latin typeface="Trebuchet MS" pitchFamily="34" charset="0"/>
            </a:endParaRPr>
          </a:p>
        </p:txBody>
      </p:sp>
      <p:sp>
        <p:nvSpPr>
          <p:cNvPr id="32783" name="Text Box 15"/>
          <p:cNvSpPr txBox="1">
            <a:spLocks noChangeArrowheads="1"/>
          </p:cNvSpPr>
          <p:nvPr/>
        </p:nvSpPr>
        <p:spPr bwMode="auto">
          <a:xfrm>
            <a:off x="4210050" y="2408238"/>
            <a:ext cx="2063750" cy="1098550"/>
          </a:xfrm>
          <a:prstGeom prst="rect">
            <a:avLst/>
          </a:prstGeom>
          <a:noFill/>
          <a:ln w="9525">
            <a:noFill/>
            <a:miter lim="800000"/>
            <a:headEnd/>
            <a:tailEnd/>
          </a:ln>
          <a:effectLst/>
        </p:spPr>
        <p:txBody>
          <a:bodyPr>
            <a:spAutoFit/>
          </a:bodyPr>
          <a:lstStyle/>
          <a:p>
            <a:r>
              <a:rPr lang="pl-PL" sz="6600">
                <a:effectLst>
                  <a:outerShdw blurRad="38100" dist="38100" dir="2700000" algn="tl">
                    <a:srgbClr val="000000"/>
                  </a:outerShdw>
                </a:effectLst>
                <a:latin typeface="Trebuchet MS" pitchFamily="34" charset="0"/>
              </a:rPr>
              <a:t>ing</a:t>
            </a:r>
            <a:endParaRPr lang="en-US" sz="6600">
              <a:effectLst>
                <a:outerShdw blurRad="38100" dist="38100" dir="2700000" algn="tl">
                  <a:srgbClr val="000000"/>
                </a:outerShdw>
              </a:effectLst>
              <a:latin typeface="Trebuchet MS" pitchFamily="34" charset="0"/>
            </a:endParaRPr>
          </a:p>
        </p:txBody>
      </p:sp>
      <p:sp>
        <p:nvSpPr>
          <p:cNvPr id="32784" name="Text Box 16"/>
          <p:cNvSpPr txBox="1">
            <a:spLocks noChangeArrowheads="1"/>
          </p:cNvSpPr>
          <p:nvPr/>
        </p:nvSpPr>
        <p:spPr bwMode="auto">
          <a:xfrm>
            <a:off x="908050" y="4068763"/>
            <a:ext cx="2063750" cy="1098550"/>
          </a:xfrm>
          <a:prstGeom prst="rect">
            <a:avLst/>
          </a:prstGeom>
          <a:noFill/>
          <a:ln w="9525">
            <a:noFill/>
            <a:miter lim="800000"/>
            <a:headEnd/>
            <a:tailEnd/>
          </a:ln>
          <a:effectLst/>
        </p:spPr>
        <p:txBody>
          <a:bodyPr>
            <a:spAutoFit/>
          </a:bodyPr>
          <a:lstStyle/>
          <a:p>
            <a:pPr algn="r"/>
            <a:r>
              <a:rPr lang="pl-PL" sz="6600">
                <a:effectLst>
                  <a:outerShdw blurRad="38100" dist="38100" dir="2700000" algn="tl">
                    <a:srgbClr val="000000"/>
                  </a:outerShdw>
                </a:effectLst>
                <a:latin typeface="Trebuchet MS" pitchFamily="34" charset="0"/>
              </a:rPr>
              <a:t>read</a:t>
            </a:r>
            <a:endParaRPr lang="en-US" sz="6600">
              <a:effectLst>
                <a:outerShdw blurRad="38100" dist="38100" dir="2700000" algn="tl">
                  <a:srgbClr val="000000"/>
                </a:outerShdw>
              </a:effectLst>
              <a:latin typeface="Trebuchet MS" pitchFamily="34" charset="0"/>
            </a:endParaRPr>
          </a:p>
        </p:txBody>
      </p:sp>
      <p:sp>
        <p:nvSpPr>
          <p:cNvPr id="32785" name="Text Box 17"/>
          <p:cNvSpPr txBox="1">
            <a:spLocks noChangeArrowheads="1"/>
          </p:cNvSpPr>
          <p:nvPr/>
        </p:nvSpPr>
        <p:spPr bwMode="auto">
          <a:xfrm>
            <a:off x="5365750" y="4068763"/>
            <a:ext cx="2063750" cy="1098550"/>
          </a:xfrm>
          <a:prstGeom prst="rect">
            <a:avLst/>
          </a:prstGeom>
          <a:noFill/>
          <a:ln w="9525">
            <a:noFill/>
            <a:miter lim="800000"/>
            <a:headEnd/>
            <a:tailEnd/>
          </a:ln>
          <a:effectLst/>
        </p:spPr>
        <p:txBody>
          <a:bodyPr>
            <a:spAutoFit/>
          </a:bodyPr>
          <a:lstStyle/>
          <a:p>
            <a:r>
              <a:rPr lang="pl-PL" sz="6600">
                <a:effectLst>
                  <a:outerShdw blurRad="38100" dist="38100" dir="2700000" algn="tl">
                    <a:srgbClr val="000000"/>
                  </a:outerShdw>
                </a:effectLst>
                <a:latin typeface="Trebuchet MS" pitchFamily="34" charset="0"/>
              </a:rPr>
              <a:t>ing</a:t>
            </a:r>
            <a:endParaRPr lang="en-US" sz="6600">
              <a:effectLst>
                <a:outerShdw blurRad="38100" dist="38100" dir="2700000" algn="tl">
                  <a:srgbClr val="000000"/>
                </a:outerShdw>
              </a:effectLst>
              <a:latin typeface="Trebuchet MS" pitchFamily="34" charset="0"/>
            </a:endParaRPr>
          </a:p>
        </p:txBody>
      </p:sp>
      <p:sp>
        <p:nvSpPr>
          <p:cNvPr id="32786" name="Line 18"/>
          <p:cNvSpPr>
            <a:spLocks noChangeShapeType="1"/>
          </p:cNvSpPr>
          <p:nvPr/>
        </p:nvSpPr>
        <p:spPr bwMode="auto">
          <a:xfrm>
            <a:off x="4622800" y="3414713"/>
            <a:ext cx="1403350" cy="762000"/>
          </a:xfrm>
          <a:prstGeom prst="line">
            <a:avLst/>
          </a:prstGeom>
          <a:noFill/>
          <a:ln w="38100">
            <a:solidFill>
              <a:srgbClr val="FF9900"/>
            </a:solidFill>
            <a:round/>
            <a:headEnd/>
            <a:tailEnd type="triangle" w="med" len="med"/>
          </a:ln>
          <a:effectLst/>
        </p:spPr>
        <p:txBody>
          <a:bodyPr wrap="none"/>
          <a:lstStyle/>
          <a:p>
            <a:endParaRPr lang="en-US"/>
          </a:p>
        </p:txBody>
      </p:sp>
      <p:sp>
        <p:nvSpPr>
          <p:cNvPr id="32788" name="Line 20"/>
          <p:cNvSpPr>
            <a:spLocks noChangeShapeType="1"/>
          </p:cNvSpPr>
          <p:nvPr/>
        </p:nvSpPr>
        <p:spPr bwMode="auto">
          <a:xfrm rot="6948650">
            <a:off x="2076450" y="3497263"/>
            <a:ext cx="1295400" cy="825500"/>
          </a:xfrm>
          <a:prstGeom prst="line">
            <a:avLst/>
          </a:prstGeom>
          <a:noFill/>
          <a:ln w="38100">
            <a:solidFill>
              <a:srgbClr val="FF9900"/>
            </a:solidFill>
            <a:round/>
            <a:headEnd/>
            <a:tailEnd type="triangle" w="med" len="med"/>
          </a:ln>
          <a:effectLst/>
        </p:spPr>
        <p:txBody>
          <a:bodyPr wrap="none"/>
          <a:lstStyle/>
          <a:p>
            <a:endParaRPr lang="en-US"/>
          </a:p>
        </p:txBody>
      </p:sp>
      <p:sp>
        <p:nvSpPr>
          <p:cNvPr id="32789" name="Text Box 21"/>
          <p:cNvSpPr txBox="1">
            <a:spLocks noChangeArrowheads="1"/>
          </p:cNvSpPr>
          <p:nvPr/>
        </p:nvSpPr>
        <p:spPr bwMode="auto">
          <a:xfrm>
            <a:off x="495300" y="5167314"/>
            <a:ext cx="2889250" cy="528637"/>
          </a:xfrm>
          <a:prstGeom prst="rect">
            <a:avLst/>
          </a:prstGeom>
          <a:noFill/>
          <a:ln w="9525">
            <a:solidFill>
              <a:schemeClr val="tx2"/>
            </a:solidFill>
            <a:miter lim="800000"/>
            <a:headEnd/>
            <a:tailEnd/>
          </a:ln>
          <a:effectLst/>
        </p:spPr>
        <p:txBody>
          <a:bodyPr>
            <a:spAutoFit/>
          </a:bodyPr>
          <a:lstStyle/>
          <a:p>
            <a:pPr algn="ctr"/>
            <a:r>
              <a:rPr lang="pl-PL" sz="2800">
                <a:effectLst>
                  <a:outerShdw blurRad="38100" dist="38100" dir="2700000" algn="tl">
                    <a:srgbClr val="000000"/>
                  </a:outerShdw>
                </a:effectLst>
                <a:latin typeface="Trebuchet MS" pitchFamily="34" charset="0"/>
              </a:rPr>
              <a:t>1</a:t>
            </a:r>
            <a:r>
              <a:rPr lang="pl-PL" sz="2900" baseline="30000">
                <a:effectLst>
                  <a:outerShdw blurRad="38100" dist="38100" dir="2700000" algn="tl">
                    <a:srgbClr val="000000"/>
                  </a:outerShdw>
                </a:effectLst>
                <a:latin typeface="Trebuchet MS" pitchFamily="34" charset="0"/>
              </a:rPr>
              <a:t>st</a:t>
            </a:r>
            <a:r>
              <a:rPr lang="pl-PL" sz="2800">
                <a:effectLst>
                  <a:outerShdw blurRad="38100" dist="38100" dir="2700000" algn="tl">
                    <a:srgbClr val="000000"/>
                  </a:outerShdw>
                </a:effectLst>
                <a:latin typeface="Trebuchet MS" pitchFamily="34" charset="0"/>
              </a:rPr>
              <a:t>  syllable</a:t>
            </a:r>
            <a:endParaRPr lang="en-US" sz="2800">
              <a:effectLst>
                <a:outerShdw blurRad="38100" dist="38100" dir="2700000" algn="tl">
                  <a:srgbClr val="000000"/>
                </a:outerShdw>
              </a:effectLst>
              <a:latin typeface="Trebuchet MS" pitchFamily="34" charset="0"/>
            </a:endParaRPr>
          </a:p>
        </p:txBody>
      </p:sp>
      <p:sp>
        <p:nvSpPr>
          <p:cNvPr id="32790" name="Text Box 22"/>
          <p:cNvSpPr txBox="1">
            <a:spLocks noChangeArrowheads="1"/>
          </p:cNvSpPr>
          <p:nvPr/>
        </p:nvSpPr>
        <p:spPr bwMode="auto">
          <a:xfrm>
            <a:off x="4787900" y="5167314"/>
            <a:ext cx="2641600" cy="528637"/>
          </a:xfrm>
          <a:prstGeom prst="rect">
            <a:avLst/>
          </a:prstGeom>
          <a:noFill/>
          <a:ln w="9525">
            <a:solidFill>
              <a:schemeClr val="tx2"/>
            </a:solidFill>
            <a:miter lim="800000"/>
            <a:headEnd/>
            <a:tailEnd/>
          </a:ln>
          <a:effectLst/>
        </p:spPr>
        <p:txBody>
          <a:bodyPr>
            <a:spAutoFit/>
          </a:bodyPr>
          <a:lstStyle/>
          <a:p>
            <a:pPr algn="ctr"/>
            <a:r>
              <a:rPr lang="pl-PL" sz="2800">
                <a:effectLst>
                  <a:outerShdw blurRad="38100" dist="38100" dir="2700000" algn="tl">
                    <a:srgbClr val="000000"/>
                  </a:outerShdw>
                </a:effectLst>
                <a:latin typeface="Trebuchet MS" pitchFamily="34" charset="0"/>
              </a:rPr>
              <a:t>2nd syllable</a:t>
            </a:r>
            <a:endParaRPr lang="en-US" sz="2800">
              <a:effectLst>
                <a:outerShdw blurRad="38100" dist="38100" dir="2700000" algn="tl">
                  <a:srgbClr val="000000"/>
                </a:outerShdw>
              </a:effectLst>
              <a:latin typeface="Trebuchet MS" pitchFamily="34" charset="0"/>
            </a:endParaRPr>
          </a:p>
        </p:txBody>
      </p:sp>
      <p:sp>
        <p:nvSpPr>
          <p:cNvPr id="32791" name="Line 23"/>
          <p:cNvSpPr>
            <a:spLocks noChangeShapeType="1"/>
          </p:cNvSpPr>
          <p:nvPr/>
        </p:nvSpPr>
        <p:spPr bwMode="auto">
          <a:xfrm>
            <a:off x="3054350" y="4710113"/>
            <a:ext cx="2146300" cy="0"/>
          </a:xfrm>
          <a:prstGeom prst="line">
            <a:avLst/>
          </a:prstGeom>
          <a:noFill/>
          <a:ln w="38100" cap="rnd">
            <a:solidFill>
              <a:schemeClr val="tx1"/>
            </a:solidFill>
            <a:prstDash val="sysDot"/>
            <a:round/>
            <a:headEnd/>
            <a:tailEnd/>
          </a:ln>
          <a:effectLst/>
        </p:spPr>
        <p:txBody>
          <a:bodyPr wrap="none"/>
          <a:lstStyle/>
          <a:p>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0"/>
                                  </p:stCondLst>
                                  <p:childTnLst>
                                    <p:set>
                                      <p:cBhvr>
                                        <p:cTn id="6" dur="1" fill="hold">
                                          <p:stCondLst>
                                            <p:cond delay="0"/>
                                          </p:stCondLst>
                                        </p:cTn>
                                        <p:tgtEl>
                                          <p:spTgt spid="32788"/>
                                        </p:tgtEl>
                                        <p:attrNameLst>
                                          <p:attrName>style.visibility</p:attrName>
                                        </p:attrNameLst>
                                      </p:cBhvr>
                                      <p:to>
                                        <p:strVal val="visible"/>
                                      </p:to>
                                    </p:set>
                                    <p:animEffect transition="in" filter="wipe(up)">
                                      <p:cBhvr>
                                        <p:cTn id="7" dur="500"/>
                                        <p:tgtEl>
                                          <p:spTgt spid="32788"/>
                                        </p:tgtEl>
                                      </p:cBhvr>
                                    </p:animEffect>
                                  </p:childTnLst>
                                </p:cTn>
                              </p:par>
                            </p:childTnLst>
                          </p:cTn>
                        </p:par>
                        <p:par>
                          <p:cTn id="8" fill="hold">
                            <p:stCondLst>
                              <p:cond delay="5500"/>
                            </p:stCondLst>
                            <p:childTnLst>
                              <p:par>
                                <p:cTn id="9" presetID="9" presetClass="entr" presetSubtype="0" fill="hold" grpId="0" nodeType="afterEffect">
                                  <p:stCondLst>
                                    <p:cond delay="0"/>
                                  </p:stCondLst>
                                  <p:childTnLst>
                                    <p:set>
                                      <p:cBhvr>
                                        <p:cTn id="10" dur="1" fill="hold">
                                          <p:stCondLst>
                                            <p:cond delay="0"/>
                                          </p:stCondLst>
                                        </p:cTn>
                                        <p:tgtEl>
                                          <p:spTgt spid="32784"/>
                                        </p:tgtEl>
                                        <p:attrNameLst>
                                          <p:attrName>style.visibility</p:attrName>
                                        </p:attrNameLst>
                                      </p:cBhvr>
                                      <p:to>
                                        <p:strVal val="visible"/>
                                      </p:to>
                                    </p:set>
                                    <p:animEffect transition="in" filter="dissolve">
                                      <p:cBhvr>
                                        <p:cTn id="11" dur="500"/>
                                        <p:tgtEl>
                                          <p:spTgt spid="32784"/>
                                        </p:tgtEl>
                                      </p:cBhvr>
                                    </p:animEffect>
                                  </p:childTnLst>
                                </p:cTn>
                              </p:par>
                            </p:childTnLst>
                          </p:cTn>
                        </p:par>
                        <p:par>
                          <p:cTn id="12" fill="hold">
                            <p:stCondLst>
                              <p:cond delay="6000"/>
                            </p:stCondLst>
                            <p:childTnLst>
                              <p:par>
                                <p:cTn id="13" presetID="9" presetClass="entr" presetSubtype="0" fill="hold" grpId="0" nodeType="afterEffect">
                                  <p:stCondLst>
                                    <p:cond delay="2000"/>
                                  </p:stCondLst>
                                  <p:childTnLst>
                                    <p:set>
                                      <p:cBhvr>
                                        <p:cTn id="14" dur="1" fill="hold">
                                          <p:stCondLst>
                                            <p:cond delay="0"/>
                                          </p:stCondLst>
                                        </p:cTn>
                                        <p:tgtEl>
                                          <p:spTgt spid="32789"/>
                                        </p:tgtEl>
                                        <p:attrNameLst>
                                          <p:attrName>style.visibility</p:attrName>
                                        </p:attrNameLst>
                                      </p:cBhvr>
                                      <p:to>
                                        <p:strVal val="visible"/>
                                      </p:to>
                                    </p:set>
                                    <p:animEffect transition="in" filter="dissolve">
                                      <p:cBhvr>
                                        <p:cTn id="15" dur="500"/>
                                        <p:tgtEl>
                                          <p:spTgt spid="32789"/>
                                        </p:tgtEl>
                                      </p:cBhvr>
                                    </p:animEffect>
                                  </p:childTnLst>
                                </p:cTn>
                              </p:par>
                            </p:childTnLst>
                          </p:cTn>
                        </p:par>
                        <p:par>
                          <p:cTn id="16" fill="hold">
                            <p:stCondLst>
                              <p:cond delay="8500"/>
                            </p:stCondLst>
                            <p:childTnLst>
                              <p:par>
                                <p:cTn id="17" presetID="22" presetClass="entr" presetSubtype="1" fill="hold" grpId="0" nodeType="afterEffect">
                                  <p:stCondLst>
                                    <p:cond delay="2000"/>
                                  </p:stCondLst>
                                  <p:childTnLst>
                                    <p:set>
                                      <p:cBhvr>
                                        <p:cTn id="18" dur="1" fill="hold">
                                          <p:stCondLst>
                                            <p:cond delay="0"/>
                                          </p:stCondLst>
                                        </p:cTn>
                                        <p:tgtEl>
                                          <p:spTgt spid="32786"/>
                                        </p:tgtEl>
                                        <p:attrNameLst>
                                          <p:attrName>style.visibility</p:attrName>
                                        </p:attrNameLst>
                                      </p:cBhvr>
                                      <p:to>
                                        <p:strVal val="visible"/>
                                      </p:to>
                                    </p:set>
                                    <p:animEffect transition="in" filter="wipe(up)">
                                      <p:cBhvr>
                                        <p:cTn id="19" dur="500"/>
                                        <p:tgtEl>
                                          <p:spTgt spid="32786"/>
                                        </p:tgtEl>
                                      </p:cBhvr>
                                    </p:animEffect>
                                  </p:childTnLst>
                                </p:cTn>
                              </p:par>
                            </p:childTnLst>
                          </p:cTn>
                        </p:par>
                        <p:par>
                          <p:cTn id="20" fill="hold">
                            <p:stCondLst>
                              <p:cond delay="11000"/>
                            </p:stCondLst>
                            <p:childTnLst>
                              <p:par>
                                <p:cTn id="21" presetID="9" presetClass="entr" presetSubtype="0" fill="hold" grpId="0" nodeType="afterEffect">
                                  <p:stCondLst>
                                    <p:cond delay="0"/>
                                  </p:stCondLst>
                                  <p:childTnLst>
                                    <p:set>
                                      <p:cBhvr>
                                        <p:cTn id="22" dur="1" fill="hold">
                                          <p:stCondLst>
                                            <p:cond delay="0"/>
                                          </p:stCondLst>
                                        </p:cTn>
                                        <p:tgtEl>
                                          <p:spTgt spid="32785"/>
                                        </p:tgtEl>
                                        <p:attrNameLst>
                                          <p:attrName>style.visibility</p:attrName>
                                        </p:attrNameLst>
                                      </p:cBhvr>
                                      <p:to>
                                        <p:strVal val="visible"/>
                                      </p:to>
                                    </p:set>
                                    <p:animEffect transition="in" filter="dissolve">
                                      <p:cBhvr>
                                        <p:cTn id="23" dur="500"/>
                                        <p:tgtEl>
                                          <p:spTgt spid="32785"/>
                                        </p:tgtEl>
                                      </p:cBhvr>
                                    </p:animEffect>
                                  </p:childTnLst>
                                </p:cTn>
                              </p:par>
                            </p:childTnLst>
                          </p:cTn>
                        </p:par>
                        <p:par>
                          <p:cTn id="24" fill="hold">
                            <p:stCondLst>
                              <p:cond delay="11500"/>
                            </p:stCondLst>
                            <p:childTnLst>
                              <p:par>
                                <p:cTn id="25" presetID="9" presetClass="entr" presetSubtype="0" fill="hold" grpId="0" nodeType="afterEffect">
                                  <p:stCondLst>
                                    <p:cond delay="2000"/>
                                  </p:stCondLst>
                                  <p:childTnLst>
                                    <p:set>
                                      <p:cBhvr>
                                        <p:cTn id="26" dur="1" fill="hold">
                                          <p:stCondLst>
                                            <p:cond delay="0"/>
                                          </p:stCondLst>
                                        </p:cTn>
                                        <p:tgtEl>
                                          <p:spTgt spid="32790"/>
                                        </p:tgtEl>
                                        <p:attrNameLst>
                                          <p:attrName>style.visibility</p:attrName>
                                        </p:attrNameLst>
                                      </p:cBhvr>
                                      <p:to>
                                        <p:strVal val="visible"/>
                                      </p:to>
                                    </p:set>
                                    <p:animEffect transition="in" filter="dissolve">
                                      <p:cBhvr>
                                        <p:cTn id="27" dur="500"/>
                                        <p:tgtEl>
                                          <p:spTgt spid="32790"/>
                                        </p:tgtEl>
                                      </p:cBhvr>
                                    </p:animEffect>
                                  </p:childTnLst>
                                </p:cTn>
                              </p:par>
                            </p:childTnLst>
                          </p:cTn>
                        </p:par>
                        <p:par>
                          <p:cTn id="28" fill="hold">
                            <p:stCondLst>
                              <p:cond delay="14000"/>
                            </p:stCondLst>
                            <p:childTnLst>
                              <p:par>
                                <p:cTn id="29" presetID="16" presetClass="entr" presetSubtype="26" fill="hold" grpId="0" nodeType="afterEffect">
                                  <p:stCondLst>
                                    <p:cond delay="1000"/>
                                  </p:stCondLst>
                                  <p:childTnLst>
                                    <p:set>
                                      <p:cBhvr>
                                        <p:cTn id="30" dur="1" fill="hold">
                                          <p:stCondLst>
                                            <p:cond delay="0"/>
                                          </p:stCondLst>
                                        </p:cTn>
                                        <p:tgtEl>
                                          <p:spTgt spid="32791"/>
                                        </p:tgtEl>
                                        <p:attrNameLst>
                                          <p:attrName>style.visibility</p:attrName>
                                        </p:attrNameLst>
                                      </p:cBhvr>
                                      <p:to>
                                        <p:strVal val="visible"/>
                                      </p:to>
                                    </p:set>
                                    <p:animEffect transition="in" filter="barn(inHorizontal)">
                                      <p:cBhvr>
                                        <p:cTn id="31" dur="500"/>
                                        <p:tgtEl>
                                          <p:spTgt spid="32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4" grpId="0" autoUpdateAnimBg="0"/>
      <p:bldP spid="32785" grpId="0" autoUpdateAnimBg="0"/>
      <p:bldP spid="32786" grpId="0" animBg="1"/>
      <p:bldP spid="32788" grpId="0" animBg="1"/>
      <p:bldP spid="32789" grpId="0" animBg="1" autoUpdateAnimBg="0"/>
      <p:bldP spid="32790" grpId="0" animBg="1" autoUpdateAnimBg="0"/>
      <p:bldP spid="3279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a:xfrm>
            <a:off x="0" y="304800"/>
            <a:ext cx="8007350" cy="1143000"/>
          </a:xfrm>
        </p:spPr>
        <p:txBody>
          <a:bodyPr/>
          <a:lstStyle/>
          <a:p>
            <a:pPr algn="ctr"/>
            <a:r>
              <a:rPr lang="pl-PL" dirty="0"/>
              <a:t>Syllables – examples</a:t>
            </a:r>
            <a:endParaRPr lang="en-US" dirty="0">
              <a:cs typeface="Times New Roman" pitchFamily="18" charset="0"/>
            </a:endParaRPr>
          </a:p>
        </p:txBody>
      </p:sp>
      <p:sp>
        <p:nvSpPr>
          <p:cNvPr id="37891" name="Rectangle 1027"/>
          <p:cNvSpPr>
            <a:spLocks noGrp="1" noChangeArrowheads="1"/>
          </p:cNvSpPr>
          <p:nvPr>
            <p:ph type="body" idx="1"/>
          </p:nvPr>
        </p:nvSpPr>
        <p:spPr>
          <a:xfrm>
            <a:off x="0" y="1524000"/>
            <a:ext cx="8007350" cy="609600"/>
          </a:xfrm>
        </p:spPr>
        <p:txBody>
          <a:bodyPr/>
          <a:lstStyle/>
          <a:p>
            <a:pPr algn="ctr">
              <a:buFontTx/>
              <a:buNone/>
            </a:pPr>
            <a:r>
              <a:rPr lang="pl-PL" sz="2400">
                <a:solidFill>
                  <a:srgbClr val="6699FF"/>
                </a:solidFill>
              </a:rPr>
              <a:t>1.  One-syllable adjectives</a:t>
            </a:r>
            <a:r>
              <a:rPr lang="en-US">
                <a:solidFill>
                  <a:schemeClr val="accent2"/>
                </a:solidFill>
              </a:rPr>
              <a:t> </a:t>
            </a:r>
          </a:p>
        </p:txBody>
      </p:sp>
      <p:sp>
        <p:nvSpPr>
          <p:cNvPr id="37901" name="Rectangle 1037"/>
          <p:cNvSpPr>
            <a:spLocks noChangeArrowheads="1"/>
          </p:cNvSpPr>
          <p:nvPr/>
        </p:nvSpPr>
        <p:spPr bwMode="auto">
          <a:xfrm>
            <a:off x="0" y="3033713"/>
            <a:ext cx="8007350" cy="609600"/>
          </a:xfrm>
          <a:prstGeom prst="rect">
            <a:avLst/>
          </a:prstGeom>
          <a:noFill/>
          <a:ln w="9525">
            <a:noFill/>
            <a:miter lim="800000"/>
            <a:headEnd/>
            <a:tailEnd/>
          </a:ln>
          <a:effectLst/>
        </p:spPr>
        <p:txBody>
          <a:bodyPr/>
          <a:lstStyle/>
          <a:p>
            <a:pPr marL="342900" indent="-342900" algn="ctr">
              <a:spcBef>
                <a:spcPct val="20000"/>
              </a:spcBef>
            </a:pPr>
            <a:r>
              <a:rPr lang="pl-PL">
                <a:solidFill>
                  <a:srgbClr val="6699FF"/>
                </a:solidFill>
                <a:latin typeface="Trebuchet MS" pitchFamily="34" charset="0"/>
              </a:rPr>
              <a:t>2.  Two-syllable adjectives</a:t>
            </a:r>
            <a:r>
              <a:rPr lang="en-US" sz="3200">
                <a:solidFill>
                  <a:schemeClr val="accent2"/>
                </a:solidFill>
                <a:latin typeface="Trebuchet MS" pitchFamily="34" charset="0"/>
              </a:rPr>
              <a:t> </a:t>
            </a:r>
          </a:p>
        </p:txBody>
      </p:sp>
      <p:sp>
        <p:nvSpPr>
          <p:cNvPr id="37902" name="Rectangle 1038"/>
          <p:cNvSpPr>
            <a:spLocks noChangeArrowheads="1"/>
          </p:cNvSpPr>
          <p:nvPr/>
        </p:nvSpPr>
        <p:spPr bwMode="auto">
          <a:xfrm>
            <a:off x="0" y="4786314"/>
            <a:ext cx="8007350" cy="452437"/>
          </a:xfrm>
          <a:prstGeom prst="rect">
            <a:avLst/>
          </a:prstGeom>
          <a:noFill/>
          <a:ln w="9525">
            <a:noFill/>
            <a:miter lim="800000"/>
            <a:headEnd/>
            <a:tailEnd/>
          </a:ln>
          <a:effectLst/>
        </p:spPr>
        <p:txBody>
          <a:bodyPr/>
          <a:lstStyle/>
          <a:p>
            <a:pPr marL="342900" indent="-342900" algn="ctr">
              <a:spcBef>
                <a:spcPct val="20000"/>
              </a:spcBef>
            </a:pPr>
            <a:r>
              <a:rPr lang="pl-PL">
                <a:solidFill>
                  <a:srgbClr val="6699FF"/>
                </a:solidFill>
                <a:latin typeface="Trebuchet MS" pitchFamily="34" charset="0"/>
              </a:rPr>
              <a:t>3. Three-syllable adjectives</a:t>
            </a:r>
            <a:r>
              <a:rPr lang="en-US">
                <a:solidFill>
                  <a:srgbClr val="6699FF"/>
                </a:solidFill>
                <a:latin typeface="Trebuchet MS" pitchFamily="34" charset="0"/>
              </a:rPr>
              <a:t> </a:t>
            </a:r>
          </a:p>
        </p:txBody>
      </p:sp>
      <p:sp>
        <p:nvSpPr>
          <p:cNvPr id="37903" name="Text Box 1039"/>
          <p:cNvSpPr txBox="1">
            <a:spLocks noChangeArrowheads="1"/>
          </p:cNvSpPr>
          <p:nvPr/>
        </p:nvSpPr>
        <p:spPr bwMode="auto">
          <a:xfrm>
            <a:off x="1985857" y="2009775"/>
            <a:ext cx="894796" cy="584775"/>
          </a:xfrm>
          <a:prstGeom prst="rect">
            <a:avLst/>
          </a:prstGeom>
          <a:noFill/>
          <a:ln w="9525">
            <a:noFill/>
            <a:miter lim="800000"/>
            <a:headEnd/>
            <a:tailEnd/>
          </a:ln>
          <a:effectLst/>
        </p:spPr>
        <p:txBody>
          <a:bodyPr wrap="none">
            <a:spAutoFit/>
          </a:bodyPr>
          <a:lstStyle/>
          <a:p>
            <a:r>
              <a:rPr lang="pl-PL" sz="3200" b="1">
                <a:latin typeface="Trebuchet MS" pitchFamily="34" charset="0"/>
              </a:rPr>
              <a:t>fast</a:t>
            </a:r>
            <a:endParaRPr lang="en-US" sz="3200" b="1">
              <a:latin typeface="Trebuchet MS" pitchFamily="34" charset="0"/>
            </a:endParaRPr>
          </a:p>
        </p:txBody>
      </p:sp>
      <p:sp>
        <p:nvSpPr>
          <p:cNvPr id="37904" name="Text Box 1040"/>
          <p:cNvSpPr txBox="1">
            <a:spLocks noChangeArrowheads="1"/>
          </p:cNvSpPr>
          <p:nvPr/>
        </p:nvSpPr>
        <p:spPr bwMode="auto">
          <a:xfrm>
            <a:off x="3002178" y="2009775"/>
            <a:ext cx="752129" cy="584775"/>
          </a:xfrm>
          <a:prstGeom prst="rect">
            <a:avLst/>
          </a:prstGeom>
          <a:noFill/>
          <a:ln w="9525">
            <a:noFill/>
            <a:miter lim="800000"/>
            <a:headEnd/>
            <a:tailEnd/>
          </a:ln>
          <a:effectLst/>
        </p:spPr>
        <p:txBody>
          <a:bodyPr wrap="none">
            <a:spAutoFit/>
          </a:bodyPr>
          <a:lstStyle/>
          <a:p>
            <a:r>
              <a:rPr lang="pl-PL" sz="3200" b="1">
                <a:latin typeface="Trebuchet MS" pitchFamily="34" charset="0"/>
                <a:cs typeface="Times New Roman" pitchFamily="18" charset="0"/>
              </a:rPr>
              <a:t>big</a:t>
            </a:r>
            <a:endParaRPr lang="en-US" sz="3200" b="1">
              <a:latin typeface="Trebuchet MS" pitchFamily="34" charset="0"/>
              <a:cs typeface="Times New Roman" pitchFamily="18" charset="0"/>
            </a:endParaRPr>
          </a:p>
        </p:txBody>
      </p:sp>
      <p:sp>
        <p:nvSpPr>
          <p:cNvPr id="37905" name="Text Box 1041"/>
          <p:cNvSpPr txBox="1">
            <a:spLocks noChangeArrowheads="1"/>
          </p:cNvSpPr>
          <p:nvPr/>
        </p:nvSpPr>
        <p:spPr bwMode="auto">
          <a:xfrm>
            <a:off x="3880157" y="2009775"/>
            <a:ext cx="1330813" cy="584775"/>
          </a:xfrm>
          <a:prstGeom prst="rect">
            <a:avLst/>
          </a:prstGeom>
          <a:noFill/>
          <a:ln w="9525">
            <a:noFill/>
            <a:miter lim="800000"/>
            <a:headEnd/>
            <a:tailEnd/>
          </a:ln>
          <a:effectLst/>
        </p:spPr>
        <p:txBody>
          <a:bodyPr wrap="none">
            <a:spAutoFit/>
          </a:bodyPr>
          <a:lstStyle/>
          <a:p>
            <a:r>
              <a:rPr lang="pl-PL" sz="3200" b="1">
                <a:latin typeface="Trebuchet MS" pitchFamily="34" charset="0"/>
              </a:rPr>
              <a:t>cheap</a:t>
            </a:r>
            <a:endParaRPr lang="en-US" sz="3200" b="1">
              <a:latin typeface="Trebuchet MS" pitchFamily="34" charset="0"/>
            </a:endParaRPr>
          </a:p>
        </p:txBody>
      </p:sp>
      <p:sp>
        <p:nvSpPr>
          <p:cNvPr id="37906" name="Text Box 1042"/>
          <p:cNvSpPr txBox="1">
            <a:spLocks noChangeArrowheads="1"/>
          </p:cNvSpPr>
          <p:nvPr/>
        </p:nvSpPr>
        <p:spPr bwMode="auto">
          <a:xfrm>
            <a:off x="5315268" y="2009775"/>
            <a:ext cx="987770" cy="584775"/>
          </a:xfrm>
          <a:prstGeom prst="rect">
            <a:avLst/>
          </a:prstGeom>
          <a:noFill/>
          <a:ln w="9525">
            <a:noFill/>
            <a:miter lim="800000"/>
            <a:headEnd/>
            <a:tailEnd/>
          </a:ln>
          <a:effectLst/>
        </p:spPr>
        <p:txBody>
          <a:bodyPr wrap="none">
            <a:spAutoFit/>
          </a:bodyPr>
          <a:lstStyle/>
          <a:p>
            <a:r>
              <a:rPr lang="pl-PL" sz="3200" b="1">
                <a:latin typeface="Trebuchet MS" pitchFamily="34" charset="0"/>
              </a:rPr>
              <a:t>long</a:t>
            </a:r>
            <a:endParaRPr lang="en-US" sz="3200" b="1">
              <a:latin typeface="Trebuchet MS" pitchFamily="34" charset="0"/>
            </a:endParaRPr>
          </a:p>
        </p:txBody>
      </p:sp>
      <p:sp>
        <p:nvSpPr>
          <p:cNvPr id="37907" name="Text Box 1043"/>
          <p:cNvSpPr txBox="1">
            <a:spLocks noChangeArrowheads="1"/>
          </p:cNvSpPr>
          <p:nvPr/>
        </p:nvSpPr>
        <p:spPr bwMode="auto">
          <a:xfrm>
            <a:off x="1965722" y="3590925"/>
            <a:ext cx="1073150" cy="579438"/>
          </a:xfrm>
          <a:prstGeom prst="rect">
            <a:avLst/>
          </a:prstGeom>
          <a:noFill/>
          <a:ln w="9525">
            <a:noFill/>
            <a:miter lim="800000"/>
            <a:headEnd/>
            <a:tailEnd/>
          </a:ln>
          <a:effectLst/>
        </p:spPr>
        <p:txBody>
          <a:bodyPr>
            <a:spAutoFit/>
          </a:bodyPr>
          <a:lstStyle/>
          <a:p>
            <a:r>
              <a:rPr lang="pl-PL" sz="3200" b="1">
                <a:latin typeface="Trebuchet MS" pitchFamily="34" charset="0"/>
              </a:rPr>
              <a:t>hap</a:t>
            </a:r>
            <a:endParaRPr lang="en-US" sz="3200" b="1">
              <a:latin typeface="Trebuchet MS" pitchFamily="34" charset="0"/>
            </a:endParaRPr>
          </a:p>
        </p:txBody>
      </p:sp>
      <p:sp>
        <p:nvSpPr>
          <p:cNvPr id="37911" name="Text Box 1047"/>
          <p:cNvSpPr txBox="1">
            <a:spLocks noChangeArrowheads="1"/>
          </p:cNvSpPr>
          <p:nvPr/>
        </p:nvSpPr>
        <p:spPr bwMode="auto">
          <a:xfrm>
            <a:off x="1829385" y="5324475"/>
            <a:ext cx="659155" cy="584775"/>
          </a:xfrm>
          <a:prstGeom prst="rect">
            <a:avLst/>
          </a:prstGeom>
          <a:noFill/>
          <a:ln w="9525">
            <a:noFill/>
            <a:miter lim="800000"/>
            <a:headEnd/>
            <a:tailEnd/>
          </a:ln>
          <a:effectLst/>
        </p:spPr>
        <p:txBody>
          <a:bodyPr wrap="none">
            <a:spAutoFit/>
          </a:bodyPr>
          <a:lstStyle/>
          <a:p>
            <a:r>
              <a:rPr lang="pl-PL" sz="3200" b="1">
                <a:latin typeface="Trebuchet MS" pitchFamily="34" charset="0"/>
              </a:rPr>
              <a:t>im</a:t>
            </a:r>
            <a:endParaRPr lang="en-US" sz="3200" b="1">
              <a:latin typeface="Trebuchet MS" pitchFamily="34" charset="0"/>
            </a:endParaRPr>
          </a:p>
        </p:txBody>
      </p:sp>
      <p:sp>
        <p:nvSpPr>
          <p:cNvPr id="37915" name="Text Box 1051"/>
          <p:cNvSpPr txBox="1">
            <a:spLocks noChangeArrowheads="1"/>
          </p:cNvSpPr>
          <p:nvPr/>
        </p:nvSpPr>
        <p:spPr bwMode="auto">
          <a:xfrm>
            <a:off x="2708672" y="3590925"/>
            <a:ext cx="1073150" cy="579438"/>
          </a:xfrm>
          <a:prstGeom prst="rect">
            <a:avLst/>
          </a:prstGeom>
          <a:noFill/>
          <a:ln w="9525">
            <a:noFill/>
            <a:miter lim="800000"/>
            <a:headEnd/>
            <a:tailEnd/>
          </a:ln>
          <a:effectLst/>
        </p:spPr>
        <p:txBody>
          <a:bodyPr>
            <a:spAutoFit/>
          </a:bodyPr>
          <a:lstStyle/>
          <a:p>
            <a:r>
              <a:rPr lang="pl-PL" sz="3200" b="1">
                <a:solidFill>
                  <a:srgbClr val="FF9900"/>
                </a:solidFill>
                <a:latin typeface="Trebuchet MS" pitchFamily="34" charset="0"/>
              </a:rPr>
              <a:t>py</a:t>
            </a:r>
            <a:endParaRPr lang="en-US" sz="3200" b="1">
              <a:solidFill>
                <a:srgbClr val="FF9900"/>
              </a:solidFill>
              <a:latin typeface="Trebuchet MS" pitchFamily="34" charset="0"/>
            </a:endParaRPr>
          </a:p>
        </p:txBody>
      </p:sp>
      <p:sp>
        <p:nvSpPr>
          <p:cNvPr id="37916" name="Text Box 1052"/>
          <p:cNvSpPr txBox="1">
            <a:spLocks noChangeArrowheads="1"/>
          </p:cNvSpPr>
          <p:nvPr/>
        </p:nvSpPr>
        <p:spPr bwMode="auto">
          <a:xfrm>
            <a:off x="3534172" y="3590925"/>
            <a:ext cx="1073150" cy="579438"/>
          </a:xfrm>
          <a:prstGeom prst="rect">
            <a:avLst/>
          </a:prstGeom>
          <a:noFill/>
          <a:ln w="9525">
            <a:noFill/>
            <a:miter lim="800000"/>
            <a:headEnd/>
            <a:tailEnd/>
          </a:ln>
          <a:effectLst/>
        </p:spPr>
        <p:txBody>
          <a:bodyPr>
            <a:spAutoFit/>
          </a:bodyPr>
          <a:lstStyle/>
          <a:p>
            <a:r>
              <a:rPr lang="pl-PL" sz="3200" b="1">
                <a:latin typeface="Trebuchet MS" pitchFamily="34" charset="0"/>
              </a:rPr>
              <a:t>cra</a:t>
            </a:r>
            <a:endParaRPr lang="en-US" sz="3200" b="1">
              <a:latin typeface="Trebuchet MS" pitchFamily="34" charset="0"/>
            </a:endParaRPr>
          </a:p>
        </p:txBody>
      </p:sp>
      <p:sp>
        <p:nvSpPr>
          <p:cNvPr id="37917" name="Text Box 1053"/>
          <p:cNvSpPr txBox="1">
            <a:spLocks noChangeArrowheads="1"/>
          </p:cNvSpPr>
          <p:nvPr/>
        </p:nvSpPr>
        <p:spPr bwMode="auto">
          <a:xfrm>
            <a:off x="4163616" y="3590925"/>
            <a:ext cx="1073150" cy="579438"/>
          </a:xfrm>
          <a:prstGeom prst="rect">
            <a:avLst/>
          </a:prstGeom>
          <a:noFill/>
          <a:ln w="9525">
            <a:noFill/>
            <a:miter lim="800000"/>
            <a:headEnd/>
            <a:tailEnd/>
          </a:ln>
          <a:effectLst/>
        </p:spPr>
        <p:txBody>
          <a:bodyPr>
            <a:spAutoFit/>
          </a:bodyPr>
          <a:lstStyle/>
          <a:p>
            <a:r>
              <a:rPr lang="pl-PL" sz="3200" b="1">
                <a:solidFill>
                  <a:srgbClr val="FF9900"/>
                </a:solidFill>
                <a:latin typeface="Trebuchet MS" pitchFamily="34" charset="0"/>
              </a:rPr>
              <a:t>zy</a:t>
            </a:r>
            <a:endParaRPr lang="en-US" sz="3200" b="1">
              <a:solidFill>
                <a:srgbClr val="FF9900"/>
              </a:solidFill>
              <a:latin typeface="Trebuchet MS" pitchFamily="34" charset="0"/>
            </a:endParaRPr>
          </a:p>
        </p:txBody>
      </p:sp>
      <p:sp>
        <p:nvSpPr>
          <p:cNvPr id="37918" name="Text Box 1054"/>
          <p:cNvSpPr txBox="1">
            <a:spLocks noChangeArrowheads="1"/>
          </p:cNvSpPr>
          <p:nvPr/>
        </p:nvSpPr>
        <p:spPr bwMode="auto">
          <a:xfrm>
            <a:off x="5020072" y="3590925"/>
            <a:ext cx="1073150" cy="579438"/>
          </a:xfrm>
          <a:prstGeom prst="rect">
            <a:avLst/>
          </a:prstGeom>
          <a:noFill/>
          <a:ln w="9525">
            <a:noFill/>
            <a:miter lim="800000"/>
            <a:headEnd/>
            <a:tailEnd/>
          </a:ln>
          <a:effectLst/>
        </p:spPr>
        <p:txBody>
          <a:bodyPr>
            <a:spAutoFit/>
          </a:bodyPr>
          <a:lstStyle/>
          <a:p>
            <a:r>
              <a:rPr lang="pl-PL" sz="3200" b="1">
                <a:latin typeface="Trebuchet MS" pitchFamily="34" charset="0"/>
              </a:rPr>
              <a:t>dir</a:t>
            </a:r>
            <a:endParaRPr lang="en-US" sz="3200" b="1">
              <a:latin typeface="Trebuchet MS" pitchFamily="34" charset="0"/>
            </a:endParaRPr>
          </a:p>
        </p:txBody>
      </p:sp>
      <p:sp>
        <p:nvSpPr>
          <p:cNvPr id="37919" name="Text Box 1055"/>
          <p:cNvSpPr txBox="1">
            <a:spLocks noChangeArrowheads="1"/>
          </p:cNvSpPr>
          <p:nvPr/>
        </p:nvSpPr>
        <p:spPr bwMode="auto">
          <a:xfrm>
            <a:off x="5597922" y="3605214"/>
            <a:ext cx="1073150" cy="579437"/>
          </a:xfrm>
          <a:prstGeom prst="rect">
            <a:avLst/>
          </a:prstGeom>
          <a:noFill/>
          <a:ln w="9525">
            <a:noFill/>
            <a:miter lim="800000"/>
            <a:headEnd/>
            <a:tailEnd/>
          </a:ln>
          <a:effectLst/>
        </p:spPr>
        <p:txBody>
          <a:bodyPr>
            <a:spAutoFit/>
          </a:bodyPr>
          <a:lstStyle/>
          <a:p>
            <a:r>
              <a:rPr lang="pl-PL" sz="3200" b="1">
                <a:solidFill>
                  <a:srgbClr val="FF9900"/>
                </a:solidFill>
                <a:latin typeface="Trebuchet MS" pitchFamily="34" charset="0"/>
              </a:rPr>
              <a:t>ty</a:t>
            </a:r>
            <a:endParaRPr lang="en-US" sz="3200" b="1">
              <a:solidFill>
                <a:srgbClr val="FF9900"/>
              </a:solidFill>
              <a:latin typeface="Trebuchet MS" pitchFamily="34" charset="0"/>
            </a:endParaRPr>
          </a:p>
        </p:txBody>
      </p:sp>
      <p:sp>
        <p:nvSpPr>
          <p:cNvPr id="37920" name="Text Box 1056"/>
          <p:cNvSpPr txBox="1">
            <a:spLocks noChangeArrowheads="1"/>
          </p:cNvSpPr>
          <p:nvPr/>
        </p:nvSpPr>
        <p:spPr bwMode="auto">
          <a:xfrm>
            <a:off x="2352660" y="5324475"/>
            <a:ext cx="830676" cy="584775"/>
          </a:xfrm>
          <a:prstGeom prst="rect">
            <a:avLst/>
          </a:prstGeom>
          <a:noFill/>
          <a:ln w="9525">
            <a:noFill/>
            <a:miter lim="800000"/>
            <a:headEnd/>
            <a:tailEnd/>
          </a:ln>
          <a:effectLst/>
        </p:spPr>
        <p:txBody>
          <a:bodyPr wrap="none">
            <a:spAutoFit/>
          </a:bodyPr>
          <a:lstStyle/>
          <a:p>
            <a:r>
              <a:rPr lang="pl-PL" sz="3200" b="1">
                <a:solidFill>
                  <a:srgbClr val="FF9900"/>
                </a:solidFill>
                <a:latin typeface="Trebuchet MS" pitchFamily="34" charset="0"/>
              </a:rPr>
              <a:t>por</a:t>
            </a:r>
            <a:endParaRPr lang="en-US" sz="3200" b="1">
              <a:solidFill>
                <a:srgbClr val="FF9900"/>
              </a:solidFill>
              <a:latin typeface="Trebuchet MS" pitchFamily="34" charset="0"/>
            </a:endParaRPr>
          </a:p>
        </p:txBody>
      </p:sp>
      <p:sp>
        <p:nvSpPr>
          <p:cNvPr id="37921" name="Text Box 1057"/>
          <p:cNvSpPr txBox="1">
            <a:spLocks noChangeArrowheads="1"/>
          </p:cNvSpPr>
          <p:nvPr/>
        </p:nvSpPr>
        <p:spPr bwMode="auto">
          <a:xfrm>
            <a:off x="3074932" y="5324475"/>
            <a:ext cx="971740" cy="584775"/>
          </a:xfrm>
          <a:prstGeom prst="rect">
            <a:avLst/>
          </a:prstGeom>
          <a:noFill/>
          <a:ln w="9525">
            <a:noFill/>
            <a:miter lim="800000"/>
            <a:headEnd/>
            <a:tailEnd/>
          </a:ln>
          <a:effectLst/>
        </p:spPr>
        <p:txBody>
          <a:bodyPr wrap="none">
            <a:spAutoFit/>
          </a:bodyPr>
          <a:lstStyle/>
          <a:p>
            <a:r>
              <a:rPr lang="pl-PL" sz="3200" b="1">
                <a:solidFill>
                  <a:srgbClr val="FF3300"/>
                </a:solidFill>
                <a:latin typeface="Trebuchet MS" pitchFamily="34" charset="0"/>
              </a:rPr>
              <a:t>tant</a:t>
            </a:r>
            <a:endParaRPr lang="en-US" sz="3200" b="1">
              <a:solidFill>
                <a:srgbClr val="FF3300"/>
              </a:solidFill>
              <a:latin typeface="Trebuchet MS" pitchFamily="34" charset="0"/>
            </a:endParaRPr>
          </a:p>
        </p:txBody>
      </p:sp>
      <p:sp>
        <p:nvSpPr>
          <p:cNvPr id="37922" name="Text Box 1058"/>
          <p:cNvSpPr txBox="1">
            <a:spLocks noChangeArrowheads="1"/>
          </p:cNvSpPr>
          <p:nvPr/>
        </p:nvSpPr>
        <p:spPr bwMode="auto">
          <a:xfrm>
            <a:off x="4221013" y="5324475"/>
            <a:ext cx="981358" cy="584775"/>
          </a:xfrm>
          <a:prstGeom prst="rect">
            <a:avLst/>
          </a:prstGeom>
          <a:noFill/>
          <a:ln w="9525">
            <a:noFill/>
            <a:miter lim="800000"/>
            <a:headEnd/>
            <a:tailEnd/>
          </a:ln>
          <a:effectLst/>
        </p:spPr>
        <p:txBody>
          <a:bodyPr wrap="none">
            <a:spAutoFit/>
          </a:bodyPr>
          <a:lstStyle/>
          <a:p>
            <a:r>
              <a:rPr lang="pl-PL" sz="3200" b="1">
                <a:latin typeface="Trebuchet MS" pitchFamily="34" charset="0"/>
              </a:rPr>
              <a:t>won</a:t>
            </a:r>
            <a:endParaRPr lang="en-US" sz="3200" b="1">
              <a:latin typeface="Trebuchet MS" pitchFamily="34" charset="0"/>
            </a:endParaRPr>
          </a:p>
        </p:txBody>
      </p:sp>
      <p:sp>
        <p:nvSpPr>
          <p:cNvPr id="37923" name="Text Box 1059"/>
          <p:cNvSpPr txBox="1">
            <a:spLocks noChangeArrowheads="1"/>
          </p:cNvSpPr>
          <p:nvPr/>
        </p:nvSpPr>
        <p:spPr bwMode="auto">
          <a:xfrm>
            <a:off x="5061565" y="5324475"/>
            <a:ext cx="833882" cy="584775"/>
          </a:xfrm>
          <a:prstGeom prst="rect">
            <a:avLst/>
          </a:prstGeom>
          <a:noFill/>
          <a:ln w="9525">
            <a:noFill/>
            <a:miter lim="800000"/>
            <a:headEnd/>
            <a:tailEnd/>
          </a:ln>
          <a:effectLst/>
        </p:spPr>
        <p:txBody>
          <a:bodyPr wrap="none">
            <a:spAutoFit/>
          </a:bodyPr>
          <a:lstStyle/>
          <a:p>
            <a:r>
              <a:rPr lang="pl-PL" sz="3200" b="1">
                <a:solidFill>
                  <a:srgbClr val="FF9900"/>
                </a:solidFill>
                <a:latin typeface="Trebuchet MS" pitchFamily="34" charset="0"/>
              </a:rPr>
              <a:t>der</a:t>
            </a:r>
            <a:endParaRPr lang="en-US" sz="3200" b="1">
              <a:solidFill>
                <a:srgbClr val="FF9900"/>
              </a:solidFill>
              <a:latin typeface="Trebuchet MS" pitchFamily="34" charset="0"/>
            </a:endParaRPr>
          </a:p>
        </p:txBody>
      </p:sp>
      <p:sp>
        <p:nvSpPr>
          <p:cNvPr id="37924" name="Text Box 1060"/>
          <p:cNvSpPr txBox="1">
            <a:spLocks noChangeArrowheads="1"/>
          </p:cNvSpPr>
          <p:nvPr/>
        </p:nvSpPr>
        <p:spPr bwMode="auto">
          <a:xfrm>
            <a:off x="5748387" y="5324475"/>
            <a:ext cx="700833" cy="584775"/>
          </a:xfrm>
          <a:prstGeom prst="rect">
            <a:avLst/>
          </a:prstGeom>
          <a:noFill/>
          <a:ln w="9525">
            <a:noFill/>
            <a:miter lim="800000"/>
            <a:headEnd/>
            <a:tailEnd/>
          </a:ln>
          <a:effectLst/>
        </p:spPr>
        <p:txBody>
          <a:bodyPr wrap="none">
            <a:spAutoFit/>
          </a:bodyPr>
          <a:lstStyle/>
          <a:p>
            <a:r>
              <a:rPr lang="pl-PL" sz="3200" b="1">
                <a:solidFill>
                  <a:srgbClr val="FF3300"/>
                </a:solidFill>
                <a:latin typeface="Trebuchet MS" pitchFamily="34" charset="0"/>
              </a:rPr>
              <a:t>ful</a:t>
            </a:r>
            <a:endParaRPr lang="en-US" sz="3200" b="1">
              <a:solidFill>
                <a:srgbClr val="FF3300"/>
              </a:solidFill>
              <a:latin typeface="Trebuchet MS" pitchFamily="34" charset="0"/>
            </a:endParaRPr>
          </a:p>
        </p:txBody>
      </p:sp>
      <p:sp>
        <p:nvSpPr>
          <p:cNvPr id="37925" name="Line 1061"/>
          <p:cNvSpPr>
            <a:spLocks noChangeShapeType="1"/>
          </p:cNvSpPr>
          <p:nvPr/>
        </p:nvSpPr>
        <p:spPr bwMode="auto">
          <a:xfrm>
            <a:off x="773907" y="2386013"/>
            <a:ext cx="711994" cy="0"/>
          </a:xfrm>
          <a:prstGeom prst="line">
            <a:avLst/>
          </a:prstGeom>
          <a:noFill/>
          <a:ln w="38100">
            <a:solidFill>
              <a:schemeClr val="tx2"/>
            </a:solidFill>
            <a:round/>
            <a:headEnd/>
            <a:tailEnd type="triangle" w="med" len="med"/>
          </a:ln>
          <a:effectLst/>
        </p:spPr>
        <p:txBody>
          <a:bodyPr wrap="none"/>
          <a:lstStyle/>
          <a:p>
            <a:endParaRPr lang="en-US"/>
          </a:p>
        </p:txBody>
      </p:sp>
      <p:sp>
        <p:nvSpPr>
          <p:cNvPr id="37926" name="Line 1062"/>
          <p:cNvSpPr>
            <a:spLocks noChangeShapeType="1"/>
          </p:cNvSpPr>
          <p:nvPr/>
        </p:nvSpPr>
        <p:spPr bwMode="auto">
          <a:xfrm>
            <a:off x="794544" y="3886200"/>
            <a:ext cx="711994" cy="0"/>
          </a:xfrm>
          <a:prstGeom prst="line">
            <a:avLst/>
          </a:prstGeom>
          <a:noFill/>
          <a:ln w="38100">
            <a:solidFill>
              <a:srgbClr val="FF9900"/>
            </a:solidFill>
            <a:round/>
            <a:headEnd/>
            <a:tailEnd type="triangle" w="med" len="med"/>
          </a:ln>
          <a:effectLst/>
        </p:spPr>
        <p:txBody>
          <a:bodyPr wrap="none"/>
          <a:lstStyle/>
          <a:p>
            <a:endParaRPr lang="en-US"/>
          </a:p>
        </p:txBody>
      </p:sp>
      <p:sp>
        <p:nvSpPr>
          <p:cNvPr id="37927" name="Line 1063"/>
          <p:cNvSpPr>
            <a:spLocks noChangeShapeType="1"/>
          </p:cNvSpPr>
          <p:nvPr/>
        </p:nvSpPr>
        <p:spPr bwMode="auto">
          <a:xfrm>
            <a:off x="794544" y="5614988"/>
            <a:ext cx="711994" cy="0"/>
          </a:xfrm>
          <a:prstGeom prst="line">
            <a:avLst/>
          </a:prstGeom>
          <a:noFill/>
          <a:ln w="38100">
            <a:solidFill>
              <a:srgbClr val="FF3300"/>
            </a:solidFill>
            <a:round/>
            <a:headEnd/>
            <a:tailEnd type="triangle" w="med" len="med"/>
          </a:ln>
          <a:effectLst/>
        </p:spPr>
        <p:txBody>
          <a:bodyPr wrap="none"/>
          <a:lstStyle/>
          <a:p>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500" fill="hold"/>
                                        <p:tgtEl>
                                          <p:spTgt spid="378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7891">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7925"/>
                                        </p:tgtEl>
                                        <p:attrNameLst>
                                          <p:attrName>style.visibility</p:attrName>
                                        </p:attrNameLst>
                                      </p:cBhvr>
                                      <p:to>
                                        <p:strVal val="visible"/>
                                      </p:to>
                                    </p:set>
                                    <p:anim calcmode="lin" valueType="num">
                                      <p:cBhvr additive="base">
                                        <p:cTn id="12" dur="500" fill="hold"/>
                                        <p:tgtEl>
                                          <p:spTgt spid="37925"/>
                                        </p:tgtEl>
                                        <p:attrNameLst>
                                          <p:attrName>ppt_x</p:attrName>
                                        </p:attrNameLst>
                                      </p:cBhvr>
                                      <p:tavLst>
                                        <p:tav tm="0">
                                          <p:val>
                                            <p:strVal val="0-#ppt_w/2"/>
                                          </p:val>
                                        </p:tav>
                                        <p:tav tm="100000">
                                          <p:val>
                                            <p:strVal val="#ppt_x"/>
                                          </p:val>
                                        </p:tav>
                                      </p:tavLst>
                                    </p:anim>
                                    <p:anim calcmode="lin" valueType="num">
                                      <p:cBhvr additive="base">
                                        <p:cTn id="13" dur="500" fill="hold"/>
                                        <p:tgtEl>
                                          <p:spTgt spid="3792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7903"/>
                                        </p:tgtEl>
                                        <p:attrNameLst>
                                          <p:attrName>style.visibility</p:attrName>
                                        </p:attrNameLst>
                                      </p:cBhvr>
                                      <p:to>
                                        <p:strVal val="visible"/>
                                      </p:to>
                                    </p:set>
                                    <p:animEffect transition="in" filter="dissolve">
                                      <p:cBhvr>
                                        <p:cTn id="18" dur="500"/>
                                        <p:tgtEl>
                                          <p:spTgt spid="3790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7904"/>
                                        </p:tgtEl>
                                        <p:attrNameLst>
                                          <p:attrName>style.visibility</p:attrName>
                                        </p:attrNameLst>
                                      </p:cBhvr>
                                      <p:to>
                                        <p:strVal val="visible"/>
                                      </p:to>
                                    </p:set>
                                    <p:animEffect transition="in" filter="dissolve">
                                      <p:cBhvr>
                                        <p:cTn id="23" dur="500"/>
                                        <p:tgtEl>
                                          <p:spTgt spid="3790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7905"/>
                                        </p:tgtEl>
                                        <p:attrNameLst>
                                          <p:attrName>style.visibility</p:attrName>
                                        </p:attrNameLst>
                                      </p:cBhvr>
                                      <p:to>
                                        <p:strVal val="visible"/>
                                      </p:to>
                                    </p:set>
                                    <p:animEffect transition="in" filter="dissolve">
                                      <p:cBhvr>
                                        <p:cTn id="28" dur="500"/>
                                        <p:tgtEl>
                                          <p:spTgt spid="3790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7906"/>
                                        </p:tgtEl>
                                        <p:attrNameLst>
                                          <p:attrName>style.visibility</p:attrName>
                                        </p:attrNameLst>
                                      </p:cBhvr>
                                      <p:to>
                                        <p:strVal val="visible"/>
                                      </p:to>
                                    </p:set>
                                    <p:animEffect transition="in" filter="dissolve">
                                      <p:cBhvr>
                                        <p:cTn id="33" dur="500"/>
                                        <p:tgtEl>
                                          <p:spTgt spid="37906"/>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37901"/>
                                        </p:tgtEl>
                                        <p:attrNameLst>
                                          <p:attrName>style.visibility</p:attrName>
                                        </p:attrNameLst>
                                      </p:cBhvr>
                                      <p:to>
                                        <p:strVal val="visible"/>
                                      </p:to>
                                    </p:set>
                                    <p:anim calcmode="lin" valueType="num">
                                      <p:cBhvr>
                                        <p:cTn id="38" dur="500" fill="hold"/>
                                        <p:tgtEl>
                                          <p:spTgt spid="37901"/>
                                        </p:tgtEl>
                                        <p:attrNameLst>
                                          <p:attrName>ppt_w</p:attrName>
                                        </p:attrNameLst>
                                      </p:cBhvr>
                                      <p:tavLst>
                                        <p:tav tm="0">
                                          <p:val>
                                            <p:fltVal val="0"/>
                                          </p:val>
                                        </p:tav>
                                        <p:tav tm="100000">
                                          <p:val>
                                            <p:strVal val="#ppt_w"/>
                                          </p:val>
                                        </p:tav>
                                      </p:tavLst>
                                    </p:anim>
                                    <p:anim calcmode="lin" valueType="num">
                                      <p:cBhvr>
                                        <p:cTn id="39" dur="500" fill="hold"/>
                                        <p:tgtEl>
                                          <p:spTgt spid="37901"/>
                                        </p:tgtEl>
                                        <p:attrNameLst>
                                          <p:attrName>ppt_h</p:attrName>
                                        </p:attrNameLst>
                                      </p:cBhvr>
                                      <p:tavLst>
                                        <p:tav tm="0">
                                          <p:val>
                                            <p:fltVal val="0"/>
                                          </p:val>
                                        </p:tav>
                                        <p:tav tm="100000">
                                          <p:val>
                                            <p:strVal val="#ppt_h"/>
                                          </p:val>
                                        </p:tav>
                                      </p:tavLst>
                                    </p:anim>
                                  </p:childTnLst>
                                </p:cTn>
                              </p:par>
                            </p:childTnLst>
                          </p:cTn>
                        </p:par>
                        <p:par>
                          <p:cTn id="40" fill="hold">
                            <p:stCondLst>
                              <p:cond delay="500"/>
                            </p:stCondLst>
                            <p:childTnLst>
                              <p:par>
                                <p:cTn id="41" presetID="2" presetClass="entr" presetSubtype="8" fill="hold" grpId="0" nodeType="afterEffect">
                                  <p:stCondLst>
                                    <p:cond delay="0"/>
                                  </p:stCondLst>
                                  <p:childTnLst>
                                    <p:set>
                                      <p:cBhvr>
                                        <p:cTn id="42" dur="1" fill="hold">
                                          <p:stCondLst>
                                            <p:cond delay="0"/>
                                          </p:stCondLst>
                                        </p:cTn>
                                        <p:tgtEl>
                                          <p:spTgt spid="37926"/>
                                        </p:tgtEl>
                                        <p:attrNameLst>
                                          <p:attrName>style.visibility</p:attrName>
                                        </p:attrNameLst>
                                      </p:cBhvr>
                                      <p:to>
                                        <p:strVal val="visible"/>
                                      </p:to>
                                    </p:set>
                                    <p:anim calcmode="lin" valueType="num">
                                      <p:cBhvr additive="base">
                                        <p:cTn id="43" dur="500" fill="hold"/>
                                        <p:tgtEl>
                                          <p:spTgt spid="37926"/>
                                        </p:tgtEl>
                                        <p:attrNameLst>
                                          <p:attrName>ppt_x</p:attrName>
                                        </p:attrNameLst>
                                      </p:cBhvr>
                                      <p:tavLst>
                                        <p:tav tm="0">
                                          <p:val>
                                            <p:strVal val="0-#ppt_w/2"/>
                                          </p:val>
                                        </p:tav>
                                        <p:tav tm="100000">
                                          <p:val>
                                            <p:strVal val="#ppt_x"/>
                                          </p:val>
                                        </p:tav>
                                      </p:tavLst>
                                    </p:anim>
                                    <p:anim calcmode="lin" valueType="num">
                                      <p:cBhvr additive="base">
                                        <p:cTn id="44" dur="500" fill="hold"/>
                                        <p:tgtEl>
                                          <p:spTgt spid="3792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37907"/>
                                        </p:tgtEl>
                                        <p:attrNameLst>
                                          <p:attrName>style.visibility</p:attrName>
                                        </p:attrNameLst>
                                      </p:cBhvr>
                                      <p:to>
                                        <p:strVal val="visible"/>
                                      </p:to>
                                    </p:set>
                                    <p:animEffect transition="in" filter="dissolve">
                                      <p:cBhvr>
                                        <p:cTn id="49" dur="500"/>
                                        <p:tgtEl>
                                          <p:spTgt spid="37907"/>
                                        </p:tgtEl>
                                      </p:cBhvr>
                                    </p:animEffect>
                                  </p:childTnLst>
                                </p:cTn>
                              </p:par>
                            </p:childTnLst>
                          </p:cTn>
                        </p:par>
                        <p:par>
                          <p:cTn id="50" fill="hold">
                            <p:stCondLst>
                              <p:cond delay="500"/>
                            </p:stCondLst>
                            <p:childTnLst>
                              <p:par>
                                <p:cTn id="51" presetID="9" presetClass="entr" presetSubtype="0" fill="hold" grpId="0" nodeType="afterEffect">
                                  <p:stCondLst>
                                    <p:cond delay="0"/>
                                  </p:stCondLst>
                                  <p:childTnLst>
                                    <p:set>
                                      <p:cBhvr>
                                        <p:cTn id="52" dur="1" fill="hold">
                                          <p:stCondLst>
                                            <p:cond delay="0"/>
                                          </p:stCondLst>
                                        </p:cTn>
                                        <p:tgtEl>
                                          <p:spTgt spid="37915"/>
                                        </p:tgtEl>
                                        <p:attrNameLst>
                                          <p:attrName>style.visibility</p:attrName>
                                        </p:attrNameLst>
                                      </p:cBhvr>
                                      <p:to>
                                        <p:strVal val="visible"/>
                                      </p:to>
                                    </p:set>
                                    <p:animEffect transition="in" filter="dissolve">
                                      <p:cBhvr>
                                        <p:cTn id="53" dur="500"/>
                                        <p:tgtEl>
                                          <p:spTgt spid="3791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37916"/>
                                        </p:tgtEl>
                                        <p:attrNameLst>
                                          <p:attrName>style.visibility</p:attrName>
                                        </p:attrNameLst>
                                      </p:cBhvr>
                                      <p:to>
                                        <p:strVal val="visible"/>
                                      </p:to>
                                    </p:set>
                                    <p:animEffect transition="in" filter="dissolve">
                                      <p:cBhvr>
                                        <p:cTn id="58" dur="500"/>
                                        <p:tgtEl>
                                          <p:spTgt spid="37916"/>
                                        </p:tgtEl>
                                      </p:cBhvr>
                                    </p:animEffect>
                                  </p:childTnLst>
                                </p:cTn>
                              </p:par>
                            </p:childTnLst>
                          </p:cTn>
                        </p:par>
                        <p:par>
                          <p:cTn id="59" fill="hold">
                            <p:stCondLst>
                              <p:cond delay="500"/>
                            </p:stCondLst>
                            <p:childTnLst>
                              <p:par>
                                <p:cTn id="60" presetID="9" presetClass="entr" presetSubtype="0" fill="hold" grpId="0" nodeType="afterEffect">
                                  <p:stCondLst>
                                    <p:cond delay="0"/>
                                  </p:stCondLst>
                                  <p:childTnLst>
                                    <p:set>
                                      <p:cBhvr>
                                        <p:cTn id="61" dur="1" fill="hold">
                                          <p:stCondLst>
                                            <p:cond delay="0"/>
                                          </p:stCondLst>
                                        </p:cTn>
                                        <p:tgtEl>
                                          <p:spTgt spid="37917"/>
                                        </p:tgtEl>
                                        <p:attrNameLst>
                                          <p:attrName>style.visibility</p:attrName>
                                        </p:attrNameLst>
                                      </p:cBhvr>
                                      <p:to>
                                        <p:strVal val="visible"/>
                                      </p:to>
                                    </p:set>
                                    <p:animEffect transition="in" filter="dissolve">
                                      <p:cBhvr>
                                        <p:cTn id="62" dur="500"/>
                                        <p:tgtEl>
                                          <p:spTgt spid="3791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7918"/>
                                        </p:tgtEl>
                                        <p:attrNameLst>
                                          <p:attrName>style.visibility</p:attrName>
                                        </p:attrNameLst>
                                      </p:cBhvr>
                                      <p:to>
                                        <p:strVal val="visible"/>
                                      </p:to>
                                    </p:set>
                                    <p:animEffect transition="in" filter="dissolve">
                                      <p:cBhvr>
                                        <p:cTn id="67" dur="500"/>
                                        <p:tgtEl>
                                          <p:spTgt spid="37918"/>
                                        </p:tgtEl>
                                      </p:cBhvr>
                                    </p:animEffect>
                                  </p:childTnLst>
                                </p:cTn>
                              </p:par>
                            </p:childTnLst>
                          </p:cTn>
                        </p:par>
                        <p:par>
                          <p:cTn id="68" fill="hold">
                            <p:stCondLst>
                              <p:cond delay="500"/>
                            </p:stCondLst>
                            <p:childTnLst>
                              <p:par>
                                <p:cTn id="69" presetID="9" presetClass="entr" presetSubtype="0" fill="hold" grpId="0" nodeType="afterEffect">
                                  <p:stCondLst>
                                    <p:cond delay="0"/>
                                  </p:stCondLst>
                                  <p:childTnLst>
                                    <p:set>
                                      <p:cBhvr>
                                        <p:cTn id="70" dur="1" fill="hold">
                                          <p:stCondLst>
                                            <p:cond delay="0"/>
                                          </p:stCondLst>
                                        </p:cTn>
                                        <p:tgtEl>
                                          <p:spTgt spid="37919"/>
                                        </p:tgtEl>
                                        <p:attrNameLst>
                                          <p:attrName>style.visibility</p:attrName>
                                        </p:attrNameLst>
                                      </p:cBhvr>
                                      <p:to>
                                        <p:strVal val="visible"/>
                                      </p:to>
                                    </p:set>
                                    <p:animEffect transition="in" filter="dissolve">
                                      <p:cBhvr>
                                        <p:cTn id="71" dur="500"/>
                                        <p:tgtEl>
                                          <p:spTgt spid="37919"/>
                                        </p:tgtEl>
                                      </p:cBhvr>
                                    </p:animEffect>
                                  </p:childTnLst>
                                </p:cTn>
                              </p:par>
                            </p:childTnLst>
                          </p:cTn>
                        </p:par>
                      </p:childTnLst>
                    </p:cTn>
                  </p:par>
                  <p:par>
                    <p:cTn id="72" fill="hold">
                      <p:stCondLst>
                        <p:cond delay="indefinite"/>
                      </p:stCondLst>
                      <p:childTnLst>
                        <p:par>
                          <p:cTn id="73" fill="hold">
                            <p:stCondLst>
                              <p:cond delay="0"/>
                            </p:stCondLst>
                            <p:childTnLst>
                              <p:par>
                                <p:cTn id="74" presetID="23" presetClass="entr" presetSubtype="16" fill="hold" grpId="0" nodeType="clickEffect">
                                  <p:stCondLst>
                                    <p:cond delay="0"/>
                                  </p:stCondLst>
                                  <p:childTnLst>
                                    <p:set>
                                      <p:cBhvr>
                                        <p:cTn id="75" dur="1" fill="hold">
                                          <p:stCondLst>
                                            <p:cond delay="0"/>
                                          </p:stCondLst>
                                        </p:cTn>
                                        <p:tgtEl>
                                          <p:spTgt spid="37902"/>
                                        </p:tgtEl>
                                        <p:attrNameLst>
                                          <p:attrName>style.visibility</p:attrName>
                                        </p:attrNameLst>
                                      </p:cBhvr>
                                      <p:to>
                                        <p:strVal val="visible"/>
                                      </p:to>
                                    </p:set>
                                    <p:anim calcmode="lin" valueType="num">
                                      <p:cBhvr>
                                        <p:cTn id="76" dur="500" fill="hold"/>
                                        <p:tgtEl>
                                          <p:spTgt spid="37902"/>
                                        </p:tgtEl>
                                        <p:attrNameLst>
                                          <p:attrName>ppt_w</p:attrName>
                                        </p:attrNameLst>
                                      </p:cBhvr>
                                      <p:tavLst>
                                        <p:tav tm="0">
                                          <p:val>
                                            <p:fltVal val="0"/>
                                          </p:val>
                                        </p:tav>
                                        <p:tav tm="100000">
                                          <p:val>
                                            <p:strVal val="#ppt_w"/>
                                          </p:val>
                                        </p:tav>
                                      </p:tavLst>
                                    </p:anim>
                                    <p:anim calcmode="lin" valueType="num">
                                      <p:cBhvr>
                                        <p:cTn id="77" dur="500" fill="hold"/>
                                        <p:tgtEl>
                                          <p:spTgt spid="37902"/>
                                        </p:tgtEl>
                                        <p:attrNameLst>
                                          <p:attrName>ppt_h</p:attrName>
                                        </p:attrNameLst>
                                      </p:cBhvr>
                                      <p:tavLst>
                                        <p:tav tm="0">
                                          <p:val>
                                            <p:fltVal val="0"/>
                                          </p:val>
                                        </p:tav>
                                        <p:tav tm="100000">
                                          <p:val>
                                            <p:strVal val="#ppt_h"/>
                                          </p:val>
                                        </p:tav>
                                      </p:tavLst>
                                    </p:anim>
                                  </p:childTnLst>
                                </p:cTn>
                              </p:par>
                            </p:childTnLst>
                          </p:cTn>
                        </p:par>
                        <p:par>
                          <p:cTn id="78" fill="hold">
                            <p:stCondLst>
                              <p:cond delay="500"/>
                            </p:stCondLst>
                            <p:childTnLst>
                              <p:par>
                                <p:cTn id="79" presetID="2" presetClass="entr" presetSubtype="8" fill="hold" grpId="0" nodeType="afterEffect">
                                  <p:stCondLst>
                                    <p:cond delay="0"/>
                                  </p:stCondLst>
                                  <p:childTnLst>
                                    <p:set>
                                      <p:cBhvr>
                                        <p:cTn id="80" dur="1" fill="hold">
                                          <p:stCondLst>
                                            <p:cond delay="0"/>
                                          </p:stCondLst>
                                        </p:cTn>
                                        <p:tgtEl>
                                          <p:spTgt spid="37927"/>
                                        </p:tgtEl>
                                        <p:attrNameLst>
                                          <p:attrName>style.visibility</p:attrName>
                                        </p:attrNameLst>
                                      </p:cBhvr>
                                      <p:to>
                                        <p:strVal val="visible"/>
                                      </p:to>
                                    </p:set>
                                    <p:anim calcmode="lin" valueType="num">
                                      <p:cBhvr additive="base">
                                        <p:cTn id="81" dur="500" fill="hold"/>
                                        <p:tgtEl>
                                          <p:spTgt spid="37927"/>
                                        </p:tgtEl>
                                        <p:attrNameLst>
                                          <p:attrName>ppt_x</p:attrName>
                                        </p:attrNameLst>
                                      </p:cBhvr>
                                      <p:tavLst>
                                        <p:tav tm="0">
                                          <p:val>
                                            <p:strVal val="0-#ppt_w/2"/>
                                          </p:val>
                                        </p:tav>
                                        <p:tav tm="100000">
                                          <p:val>
                                            <p:strVal val="#ppt_x"/>
                                          </p:val>
                                        </p:tav>
                                      </p:tavLst>
                                    </p:anim>
                                    <p:anim calcmode="lin" valueType="num">
                                      <p:cBhvr additive="base">
                                        <p:cTn id="82" dur="500" fill="hold"/>
                                        <p:tgtEl>
                                          <p:spTgt spid="37927"/>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37911"/>
                                        </p:tgtEl>
                                        <p:attrNameLst>
                                          <p:attrName>style.visibility</p:attrName>
                                        </p:attrNameLst>
                                      </p:cBhvr>
                                      <p:to>
                                        <p:strVal val="visible"/>
                                      </p:to>
                                    </p:set>
                                    <p:animEffect transition="in" filter="dissolve">
                                      <p:cBhvr>
                                        <p:cTn id="87" dur="500"/>
                                        <p:tgtEl>
                                          <p:spTgt spid="37911"/>
                                        </p:tgtEl>
                                      </p:cBhvr>
                                    </p:animEffect>
                                  </p:childTnLst>
                                </p:cTn>
                              </p:par>
                            </p:childTnLst>
                          </p:cTn>
                        </p:par>
                        <p:par>
                          <p:cTn id="88" fill="hold">
                            <p:stCondLst>
                              <p:cond delay="500"/>
                            </p:stCondLst>
                            <p:childTnLst>
                              <p:par>
                                <p:cTn id="89" presetID="9" presetClass="entr" presetSubtype="0" fill="hold" grpId="0" nodeType="afterEffect">
                                  <p:stCondLst>
                                    <p:cond delay="0"/>
                                  </p:stCondLst>
                                  <p:childTnLst>
                                    <p:set>
                                      <p:cBhvr>
                                        <p:cTn id="90" dur="1" fill="hold">
                                          <p:stCondLst>
                                            <p:cond delay="0"/>
                                          </p:stCondLst>
                                        </p:cTn>
                                        <p:tgtEl>
                                          <p:spTgt spid="37920"/>
                                        </p:tgtEl>
                                        <p:attrNameLst>
                                          <p:attrName>style.visibility</p:attrName>
                                        </p:attrNameLst>
                                      </p:cBhvr>
                                      <p:to>
                                        <p:strVal val="visible"/>
                                      </p:to>
                                    </p:set>
                                    <p:animEffect transition="in" filter="dissolve">
                                      <p:cBhvr>
                                        <p:cTn id="91" dur="500"/>
                                        <p:tgtEl>
                                          <p:spTgt spid="37920"/>
                                        </p:tgtEl>
                                      </p:cBhvr>
                                    </p:animEffect>
                                  </p:childTnLst>
                                </p:cTn>
                              </p:par>
                            </p:childTnLst>
                          </p:cTn>
                        </p:par>
                        <p:par>
                          <p:cTn id="92" fill="hold">
                            <p:stCondLst>
                              <p:cond delay="1000"/>
                            </p:stCondLst>
                            <p:childTnLst>
                              <p:par>
                                <p:cTn id="93" presetID="9" presetClass="entr" presetSubtype="0" fill="hold" grpId="0" nodeType="afterEffect">
                                  <p:stCondLst>
                                    <p:cond delay="0"/>
                                  </p:stCondLst>
                                  <p:childTnLst>
                                    <p:set>
                                      <p:cBhvr>
                                        <p:cTn id="94" dur="1" fill="hold">
                                          <p:stCondLst>
                                            <p:cond delay="0"/>
                                          </p:stCondLst>
                                        </p:cTn>
                                        <p:tgtEl>
                                          <p:spTgt spid="37921"/>
                                        </p:tgtEl>
                                        <p:attrNameLst>
                                          <p:attrName>style.visibility</p:attrName>
                                        </p:attrNameLst>
                                      </p:cBhvr>
                                      <p:to>
                                        <p:strVal val="visible"/>
                                      </p:to>
                                    </p:set>
                                    <p:animEffect transition="in" filter="dissolve">
                                      <p:cBhvr>
                                        <p:cTn id="95" dur="500"/>
                                        <p:tgtEl>
                                          <p:spTgt spid="37921"/>
                                        </p:tgtEl>
                                      </p:cBhvr>
                                    </p:animEffect>
                                  </p:childTnLst>
                                </p:cTn>
                              </p:par>
                            </p:childTnLst>
                          </p:cTn>
                        </p:par>
                      </p:childTnLst>
                    </p:cTn>
                  </p:par>
                  <p:par>
                    <p:cTn id="96" fill="hold">
                      <p:stCondLst>
                        <p:cond delay="indefinite"/>
                      </p:stCondLst>
                      <p:childTnLst>
                        <p:par>
                          <p:cTn id="97" fill="hold">
                            <p:stCondLst>
                              <p:cond delay="0"/>
                            </p:stCondLst>
                            <p:childTnLst>
                              <p:par>
                                <p:cTn id="98" presetID="9" presetClass="entr" presetSubtype="0" fill="hold" grpId="0" nodeType="clickEffect">
                                  <p:stCondLst>
                                    <p:cond delay="0"/>
                                  </p:stCondLst>
                                  <p:childTnLst>
                                    <p:set>
                                      <p:cBhvr>
                                        <p:cTn id="99" dur="1" fill="hold">
                                          <p:stCondLst>
                                            <p:cond delay="0"/>
                                          </p:stCondLst>
                                        </p:cTn>
                                        <p:tgtEl>
                                          <p:spTgt spid="37922"/>
                                        </p:tgtEl>
                                        <p:attrNameLst>
                                          <p:attrName>style.visibility</p:attrName>
                                        </p:attrNameLst>
                                      </p:cBhvr>
                                      <p:to>
                                        <p:strVal val="visible"/>
                                      </p:to>
                                    </p:set>
                                    <p:animEffect transition="in" filter="dissolve">
                                      <p:cBhvr>
                                        <p:cTn id="100" dur="500"/>
                                        <p:tgtEl>
                                          <p:spTgt spid="37922"/>
                                        </p:tgtEl>
                                      </p:cBhvr>
                                    </p:animEffect>
                                  </p:childTnLst>
                                </p:cTn>
                              </p:par>
                            </p:childTnLst>
                          </p:cTn>
                        </p:par>
                        <p:par>
                          <p:cTn id="101" fill="hold">
                            <p:stCondLst>
                              <p:cond delay="500"/>
                            </p:stCondLst>
                            <p:childTnLst>
                              <p:par>
                                <p:cTn id="102" presetID="9" presetClass="entr" presetSubtype="0" fill="hold" grpId="0" nodeType="afterEffect">
                                  <p:stCondLst>
                                    <p:cond delay="0"/>
                                  </p:stCondLst>
                                  <p:childTnLst>
                                    <p:set>
                                      <p:cBhvr>
                                        <p:cTn id="103" dur="1" fill="hold">
                                          <p:stCondLst>
                                            <p:cond delay="0"/>
                                          </p:stCondLst>
                                        </p:cTn>
                                        <p:tgtEl>
                                          <p:spTgt spid="37923"/>
                                        </p:tgtEl>
                                        <p:attrNameLst>
                                          <p:attrName>style.visibility</p:attrName>
                                        </p:attrNameLst>
                                      </p:cBhvr>
                                      <p:to>
                                        <p:strVal val="visible"/>
                                      </p:to>
                                    </p:set>
                                    <p:animEffect transition="in" filter="dissolve">
                                      <p:cBhvr>
                                        <p:cTn id="104" dur="500"/>
                                        <p:tgtEl>
                                          <p:spTgt spid="37923"/>
                                        </p:tgtEl>
                                      </p:cBhvr>
                                    </p:animEffect>
                                  </p:childTnLst>
                                </p:cTn>
                              </p:par>
                            </p:childTnLst>
                          </p:cTn>
                        </p:par>
                        <p:par>
                          <p:cTn id="105" fill="hold">
                            <p:stCondLst>
                              <p:cond delay="1000"/>
                            </p:stCondLst>
                            <p:childTnLst>
                              <p:par>
                                <p:cTn id="106" presetID="9" presetClass="entr" presetSubtype="0" fill="hold" grpId="0" nodeType="afterEffect">
                                  <p:stCondLst>
                                    <p:cond delay="0"/>
                                  </p:stCondLst>
                                  <p:childTnLst>
                                    <p:set>
                                      <p:cBhvr>
                                        <p:cTn id="107" dur="1" fill="hold">
                                          <p:stCondLst>
                                            <p:cond delay="0"/>
                                          </p:stCondLst>
                                        </p:cTn>
                                        <p:tgtEl>
                                          <p:spTgt spid="37924"/>
                                        </p:tgtEl>
                                        <p:attrNameLst>
                                          <p:attrName>style.visibility</p:attrName>
                                        </p:attrNameLst>
                                      </p:cBhvr>
                                      <p:to>
                                        <p:strVal val="visible"/>
                                      </p:to>
                                    </p:set>
                                    <p:animEffect transition="in" filter="dissolve">
                                      <p:cBhvr>
                                        <p:cTn id="108" dur="500"/>
                                        <p:tgtEl>
                                          <p:spTgt spid="37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advAuto="0"/>
      <p:bldP spid="37901" grpId="0" autoUpdateAnimBg="0"/>
      <p:bldP spid="37902" grpId="0" autoUpdateAnimBg="0"/>
      <p:bldP spid="37903" grpId="0" autoUpdateAnimBg="0"/>
      <p:bldP spid="37904" grpId="0" autoUpdateAnimBg="0"/>
      <p:bldP spid="37905" grpId="0" autoUpdateAnimBg="0"/>
      <p:bldP spid="37906" grpId="0" autoUpdateAnimBg="0"/>
      <p:bldP spid="37907" grpId="0" autoUpdateAnimBg="0"/>
      <p:bldP spid="37911" grpId="0" autoUpdateAnimBg="0"/>
      <p:bldP spid="37915" grpId="0" autoUpdateAnimBg="0"/>
      <p:bldP spid="37916" grpId="0" autoUpdateAnimBg="0"/>
      <p:bldP spid="37917" grpId="0" autoUpdateAnimBg="0"/>
      <p:bldP spid="37918" grpId="0" autoUpdateAnimBg="0"/>
      <p:bldP spid="37919" grpId="0" autoUpdateAnimBg="0"/>
      <p:bldP spid="37920" grpId="0" autoUpdateAnimBg="0"/>
      <p:bldP spid="37921" grpId="0" autoUpdateAnimBg="0"/>
      <p:bldP spid="37922" grpId="0" autoUpdateAnimBg="0"/>
      <p:bldP spid="37923" grpId="0" autoUpdateAnimBg="0"/>
      <p:bldP spid="37924" grpId="0" autoUpdateAnimBg="0"/>
      <p:bldP spid="37925" grpId="0" animBg="1"/>
      <p:bldP spid="37926" grpId="0" animBg="1"/>
      <p:bldP spid="379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p:txBody>
          <a:bodyPr/>
          <a:lstStyle/>
          <a:p>
            <a:pPr algn="l">
              <a:buFontTx/>
              <a:buNone/>
            </a:pPr>
            <a:r>
              <a:rPr lang="en-US" sz="6000" dirty="0" smtClean="0">
                <a:solidFill>
                  <a:srgbClr val="FF0000"/>
                </a:solidFill>
                <a:sym typeface="Wingdings" pitchFamily="2" charset="2"/>
              </a:rPr>
              <a:t>LET’S START  </a:t>
            </a:r>
            <a:endParaRPr lang="en-US" dirty="0" smtClean="0"/>
          </a:p>
          <a:p>
            <a:pPr algn="l">
              <a:buFontTx/>
              <a:buNone/>
            </a:pPr>
            <a:r>
              <a:rPr lang="en-US" dirty="0" smtClean="0"/>
              <a:t>Adjectives </a:t>
            </a:r>
            <a:r>
              <a:rPr lang="en-US" dirty="0"/>
              <a:t>and adverbs are words the modify other words. The comparative form of an adjective or adverb compares two things. The superlative form of an adjective or adverb compares three of more things.</a:t>
            </a:r>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304800"/>
            <a:ext cx="8007350" cy="1143000"/>
          </a:xfrm>
        </p:spPr>
        <p:txBody>
          <a:bodyPr/>
          <a:lstStyle/>
          <a:p>
            <a:r>
              <a:rPr lang="en-US">
                <a:cs typeface="Times New Roman" pitchFamily="18" charset="0"/>
              </a:rPr>
              <a:t>What is a “</a:t>
            </a:r>
            <a:r>
              <a:rPr lang="pl-PL"/>
              <a:t>c</a:t>
            </a:r>
            <a:r>
              <a:rPr lang="en-US">
                <a:cs typeface="Times New Roman" pitchFamily="18" charset="0"/>
              </a:rPr>
              <a:t>omparative form”?</a:t>
            </a:r>
          </a:p>
        </p:txBody>
      </p:sp>
      <p:sp>
        <p:nvSpPr>
          <p:cNvPr id="35843" name="Rectangle 3"/>
          <p:cNvSpPr>
            <a:spLocks noGrp="1" noChangeArrowheads="1"/>
          </p:cNvSpPr>
          <p:nvPr>
            <p:ph type="body" idx="1"/>
          </p:nvPr>
        </p:nvSpPr>
        <p:spPr>
          <a:xfrm>
            <a:off x="0" y="1524000"/>
            <a:ext cx="8007350" cy="609600"/>
          </a:xfrm>
        </p:spPr>
        <p:txBody>
          <a:bodyPr/>
          <a:lstStyle/>
          <a:p>
            <a:pPr algn="ctr">
              <a:buClrTx/>
              <a:buFontTx/>
              <a:buNone/>
            </a:pPr>
            <a:r>
              <a:rPr lang="pl-PL" sz="2400">
                <a:solidFill>
                  <a:schemeClr val="accent2"/>
                </a:solidFill>
              </a:rPr>
              <a:t>Comaprative form expresses the idea of ‘more’</a:t>
            </a:r>
            <a:r>
              <a:rPr lang="en-US" sz="2400"/>
              <a:t> </a:t>
            </a:r>
          </a:p>
        </p:txBody>
      </p:sp>
      <p:sp>
        <p:nvSpPr>
          <p:cNvPr id="35847" name="Text Box 7"/>
          <p:cNvSpPr txBox="1">
            <a:spLocks noChangeArrowheads="1"/>
          </p:cNvSpPr>
          <p:nvPr/>
        </p:nvSpPr>
        <p:spPr bwMode="auto">
          <a:xfrm>
            <a:off x="3302000" y="2590801"/>
            <a:ext cx="1561571"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fast</a:t>
            </a:r>
            <a:endParaRPr lang="en-US" sz="4000">
              <a:effectLst>
                <a:outerShdw blurRad="38100" dist="38100" dir="2700000" algn="tl">
                  <a:srgbClr val="000000"/>
                </a:outerShdw>
              </a:effectLst>
              <a:latin typeface="Trebuchet MS" pitchFamily="34" charset="0"/>
            </a:endParaRPr>
          </a:p>
        </p:txBody>
      </p:sp>
      <p:sp>
        <p:nvSpPr>
          <p:cNvPr id="35853" name="Text Box 13"/>
          <p:cNvSpPr txBox="1">
            <a:spLocks noChangeArrowheads="1"/>
          </p:cNvSpPr>
          <p:nvPr/>
        </p:nvSpPr>
        <p:spPr bwMode="auto">
          <a:xfrm>
            <a:off x="4210050" y="2590801"/>
            <a:ext cx="1320800"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-er</a:t>
            </a:r>
            <a:endParaRPr lang="en-US" sz="4000">
              <a:solidFill>
                <a:srgbClr val="FF9900"/>
              </a:solidFill>
              <a:effectLst>
                <a:outerShdw blurRad="38100" dist="38100" dir="2700000" algn="tl">
                  <a:srgbClr val="000000"/>
                </a:outerShdw>
              </a:effectLst>
              <a:latin typeface="Trebuchet MS" pitchFamily="34" charset="0"/>
            </a:endParaRPr>
          </a:p>
        </p:txBody>
      </p:sp>
      <p:sp>
        <p:nvSpPr>
          <p:cNvPr id="35854" name="Text Box 14"/>
          <p:cNvSpPr txBox="1">
            <a:spLocks noChangeArrowheads="1"/>
          </p:cNvSpPr>
          <p:nvPr/>
        </p:nvSpPr>
        <p:spPr bwMode="auto">
          <a:xfrm>
            <a:off x="2620963" y="3962400"/>
            <a:ext cx="3178175" cy="579438"/>
          </a:xfrm>
          <a:prstGeom prst="rect">
            <a:avLst/>
          </a:prstGeom>
          <a:noFill/>
          <a:ln w="9525">
            <a:noFill/>
            <a:miter lim="800000"/>
            <a:headEnd/>
            <a:tailEnd/>
          </a:ln>
          <a:effectLst/>
        </p:spPr>
        <p:txBody>
          <a:bodyPr>
            <a:spAutoFit/>
          </a:bodyPr>
          <a:lstStyle/>
          <a:p>
            <a:pPr algn="ctr"/>
            <a:r>
              <a:rPr lang="pl-PL" sz="3200">
                <a:effectLst>
                  <a:outerShdw blurRad="38100" dist="38100" dir="2700000" algn="tl">
                    <a:srgbClr val="000000"/>
                  </a:outerShdw>
                </a:effectLst>
                <a:latin typeface="Trebuchet MS" pitchFamily="34" charset="0"/>
              </a:rPr>
              <a:t>My car is fast.</a:t>
            </a:r>
            <a:endParaRPr lang="en-US" sz="3200">
              <a:effectLst>
                <a:outerShdw blurRad="38100" dist="38100" dir="2700000" algn="tl">
                  <a:srgbClr val="000000"/>
                </a:outerShdw>
              </a:effectLst>
              <a:latin typeface="Trebuchet MS" pitchFamily="34" charset="0"/>
            </a:endParaRPr>
          </a:p>
        </p:txBody>
      </p:sp>
      <p:sp>
        <p:nvSpPr>
          <p:cNvPr id="35855" name="Text Box 15"/>
          <p:cNvSpPr txBox="1">
            <a:spLocks noChangeArrowheads="1"/>
          </p:cNvSpPr>
          <p:nvPr/>
        </p:nvSpPr>
        <p:spPr bwMode="auto">
          <a:xfrm>
            <a:off x="2012156" y="4800600"/>
            <a:ext cx="4395788" cy="579438"/>
          </a:xfrm>
          <a:prstGeom prst="rect">
            <a:avLst/>
          </a:prstGeom>
          <a:noFill/>
          <a:ln w="9525">
            <a:noFill/>
            <a:miter lim="800000"/>
            <a:headEnd/>
            <a:tailEnd/>
          </a:ln>
          <a:effectLst/>
        </p:spPr>
        <p:txBody>
          <a:bodyPr>
            <a:spAutoFit/>
          </a:bodyPr>
          <a:lstStyle/>
          <a:p>
            <a:pPr algn="ctr"/>
            <a:r>
              <a:rPr lang="pl-PL" sz="3200">
                <a:effectLst>
                  <a:outerShdw blurRad="38100" dist="38100" dir="2700000" algn="tl">
                    <a:srgbClr val="000000"/>
                  </a:outerShdw>
                </a:effectLst>
                <a:latin typeface="Trebuchet MS" pitchFamily="34" charset="0"/>
              </a:rPr>
              <a:t>But his car is faster.</a:t>
            </a:r>
            <a:endParaRPr lang="en-US" sz="3200">
              <a:effectLst>
                <a:outerShdw blurRad="38100" dist="38100" dir="2700000" algn="tl">
                  <a:srgbClr val="000000"/>
                </a:outerShdw>
              </a:effectLst>
              <a:latin typeface="Trebuchet MS" pitchFamily="34" charset="0"/>
            </a:endParaRPr>
          </a:p>
        </p:txBody>
      </p:sp>
      <p:sp>
        <p:nvSpPr>
          <p:cNvPr id="35856" name="Rectangle 16"/>
          <p:cNvSpPr>
            <a:spLocks noChangeArrowheads="1"/>
          </p:cNvSpPr>
          <p:nvPr/>
        </p:nvSpPr>
        <p:spPr bwMode="auto">
          <a:xfrm>
            <a:off x="4787900" y="4724400"/>
            <a:ext cx="1403350" cy="685800"/>
          </a:xfrm>
          <a:prstGeom prst="rect">
            <a:avLst/>
          </a:prstGeom>
          <a:noFill/>
          <a:ln w="28575">
            <a:solidFill>
              <a:srgbClr val="FF3300"/>
            </a:solidFill>
            <a:prstDash val="sysDot"/>
            <a:miter lim="800000"/>
            <a:headEnd/>
            <a:tailEnd/>
          </a:ln>
          <a:effectLst/>
        </p:spPr>
        <p:txBody>
          <a:bodyPr wrap="none" anchor="ctr"/>
          <a:lstStyle/>
          <a:p>
            <a:endParaRPr lang="en-US"/>
          </a:p>
        </p:txBody>
      </p:sp>
      <p:cxnSp>
        <p:nvCxnSpPr>
          <p:cNvPr id="35857" name="AutoShape 17"/>
          <p:cNvCxnSpPr>
            <a:cxnSpLocks noChangeShapeType="1"/>
          </p:cNvCxnSpPr>
          <p:nvPr/>
        </p:nvCxnSpPr>
        <p:spPr bwMode="auto">
          <a:xfrm>
            <a:off x="5638800" y="2971800"/>
            <a:ext cx="825500" cy="2133600"/>
          </a:xfrm>
          <a:prstGeom prst="bentConnector3">
            <a:avLst>
              <a:gd name="adj1" fmla="val 128125"/>
            </a:avLst>
          </a:prstGeom>
          <a:noFill/>
          <a:ln w="28575">
            <a:solidFill>
              <a:srgbClr val="FF3300"/>
            </a:solidFill>
            <a:miter lim="800000"/>
            <a:headEnd/>
            <a:tailEnd type="triangle" w="med" len="med"/>
          </a:ln>
          <a:effectLst/>
        </p:spPr>
      </p:cxnSp>
      <p:sp>
        <p:nvSpPr>
          <p:cNvPr id="35858" name="Rectangle 18"/>
          <p:cNvSpPr>
            <a:spLocks noChangeArrowheads="1"/>
          </p:cNvSpPr>
          <p:nvPr/>
        </p:nvSpPr>
        <p:spPr bwMode="auto">
          <a:xfrm>
            <a:off x="3048000" y="2590800"/>
            <a:ext cx="2476500" cy="685800"/>
          </a:xfrm>
          <a:prstGeom prst="rect">
            <a:avLst/>
          </a:prstGeom>
          <a:noFill/>
          <a:ln w="28575">
            <a:solidFill>
              <a:srgbClr val="FF3300"/>
            </a:solidFill>
            <a:prstDash val="sysDot"/>
            <a:miter lim="800000"/>
            <a:headEnd/>
            <a:tailEnd/>
          </a:ln>
          <a:effectLst/>
        </p:spPr>
        <p:txBody>
          <a:bodyPr wrap="none" anchor="ctr"/>
          <a:lstStyle/>
          <a:p>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7"/>
                                        </p:tgtEl>
                                        <p:attrNameLst>
                                          <p:attrName>style.visibility</p:attrName>
                                        </p:attrNameLst>
                                      </p:cBhvr>
                                      <p:to>
                                        <p:strVal val="visible"/>
                                      </p:to>
                                    </p:set>
                                    <p:animEffect transition="in" filter="dissolve">
                                      <p:cBhvr>
                                        <p:cTn id="7" dur="500"/>
                                        <p:tgtEl>
                                          <p:spTgt spid="358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53"/>
                                        </p:tgtEl>
                                        <p:attrNameLst>
                                          <p:attrName>style.visibility</p:attrName>
                                        </p:attrNameLst>
                                      </p:cBhvr>
                                      <p:to>
                                        <p:strVal val="visible"/>
                                      </p:to>
                                    </p:set>
                                    <p:animEffect transition="in" filter="dissolve">
                                      <p:cBhvr>
                                        <p:cTn id="12" dur="500"/>
                                        <p:tgtEl>
                                          <p:spTgt spid="35853"/>
                                        </p:tgtEl>
                                      </p:cBhvr>
                                    </p:animEffect>
                                  </p:childTnLst>
                                </p:cTn>
                              </p:par>
                            </p:childTnLst>
                          </p:cTn>
                        </p:par>
                        <p:par>
                          <p:cTn id="13" fill="hold">
                            <p:stCondLst>
                              <p:cond delay="500"/>
                            </p:stCondLst>
                            <p:childTnLst>
                              <p:par>
                                <p:cTn id="14" presetID="17" presetClass="entr" presetSubtype="10" fill="hold" grpId="0" nodeType="afterEffect">
                                  <p:stCondLst>
                                    <p:cond delay="0"/>
                                  </p:stCondLst>
                                  <p:childTnLst>
                                    <p:set>
                                      <p:cBhvr>
                                        <p:cTn id="15" dur="1" fill="hold">
                                          <p:stCondLst>
                                            <p:cond delay="0"/>
                                          </p:stCondLst>
                                        </p:cTn>
                                        <p:tgtEl>
                                          <p:spTgt spid="35858"/>
                                        </p:tgtEl>
                                        <p:attrNameLst>
                                          <p:attrName>style.visibility</p:attrName>
                                        </p:attrNameLst>
                                      </p:cBhvr>
                                      <p:to>
                                        <p:strVal val="visible"/>
                                      </p:to>
                                    </p:set>
                                    <p:anim calcmode="lin" valueType="num">
                                      <p:cBhvr>
                                        <p:cTn id="16" dur="500" fill="hold"/>
                                        <p:tgtEl>
                                          <p:spTgt spid="35858"/>
                                        </p:tgtEl>
                                        <p:attrNameLst>
                                          <p:attrName>ppt_w</p:attrName>
                                        </p:attrNameLst>
                                      </p:cBhvr>
                                      <p:tavLst>
                                        <p:tav tm="0">
                                          <p:val>
                                            <p:fltVal val="0"/>
                                          </p:val>
                                        </p:tav>
                                        <p:tav tm="100000">
                                          <p:val>
                                            <p:strVal val="#ppt_w"/>
                                          </p:val>
                                        </p:tav>
                                      </p:tavLst>
                                    </p:anim>
                                    <p:anim calcmode="lin" valueType="num">
                                      <p:cBhvr>
                                        <p:cTn id="17" dur="500" fill="hold"/>
                                        <p:tgtEl>
                                          <p:spTgt spid="35858"/>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854"/>
                                        </p:tgtEl>
                                        <p:attrNameLst>
                                          <p:attrName>style.visibility</p:attrName>
                                        </p:attrNameLst>
                                      </p:cBhvr>
                                      <p:to>
                                        <p:strVal val="visible"/>
                                      </p:to>
                                    </p:set>
                                    <p:animEffect transition="in" filter="dissolve">
                                      <p:cBhvr>
                                        <p:cTn id="22" dur="500"/>
                                        <p:tgtEl>
                                          <p:spTgt spid="3585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5855"/>
                                        </p:tgtEl>
                                        <p:attrNameLst>
                                          <p:attrName>style.visibility</p:attrName>
                                        </p:attrNameLst>
                                      </p:cBhvr>
                                      <p:to>
                                        <p:strVal val="visible"/>
                                      </p:to>
                                    </p:set>
                                    <p:animEffect transition="in" filter="dissolve">
                                      <p:cBhvr>
                                        <p:cTn id="27" dur="500"/>
                                        <p:tgtEl>
                                          <p:spTgt spid="3585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5857"/>
                                        </p:tgtEl>
                                        <p:attrNameLst>
                                          <p:attrName>style.visibility</p:attrName>
                                        </p:attrNameLst>
                                      </p:cBhvr>
                                      <p:to>
                                        <p:strVal val="visible"/>
                                      </p:to>
                                    </p:set>
                                    <p:animEffect transition="in" filter="strips(downRight)">
                                      <p:cBhvr>
                                        <p:cTn id="32" dur="500"/>
                                        <p:tgtEl>
                                          <p:spTgt spid="35857"/>
                                        </p:tgtEl>
                                      </p:cBhvr>
                                    </p:animEffect>
                                  </p:childTnLst>
                                </p:cTn>
                              </p:par>
                            </p:childTnLst>
                          </p:cTn>
                        </p:par>
                        <p:par>
                          <p:cTn id="33" fill="hold">
                            <p:stCondLst>
                              <p:cond delay="500"/>
                            </p:stCondLst>
                            <p:childTnLst>
                              <p:par>
                                <p:cTn id="34" presetID="17" presetClass="entr" presetSubtype="10" fill="hold" grpId="0" nodeType="afterEffect">
                                  <p:stCondLst>
                                    <p:cond delay="0"/>
                                  </p:stCondLst>
                                  <p:childTnLst>
                                    <p:set>
                                      <p:cBhvr>
                                        <p:cTn id="35" dur="1" fill="hold">
                                          <p:stCondLst>
                                            <p:cond delay="0"/>
                                          </p:stCondLst>
                                        </p:cTn>
                                        <p:tgtEl>
                                          <p:spTgt spid="35856"/>
                                        </p:tgtEl>
                                        <p:attrNameLst>
                                          <p:attrName>style.visibility</p:attrName>
                                        </p:attrNameLst>
                                      </p:cBhvr>
                                      <p:to>
                                        <p:strVal val="visible"/>
                                      </p:to>
                                    </p:set>
                                    <p:anim calcmode="lin" valueType="num">
                                      <p:cBhvr>
                                        <p:cTn id="36" dur="500" fill="hold"/>
                                        <p:tgtEl>
                                          <p:spTgt spid="35856"/>
                                        </p:tgtEl>
                                        <p:attrNameLst>
                                          <p:attrName>ppt_w</p:attrName>
                                        </p:attrNameLst>
                                      </p:cBhvr>
                                      <p:tavLst>
                                        <p:tav tm="0">
                                          <p:val>
                                            <p:fltVal val="0"/>
                                          </p:val>
                                        </p:tav>
                                        <p:tav tm="100000">
                                          <p:val>
                                            <p:strVal val="#ppt_w"/>
                                          </p:val>
                                        </p:tav>
                                      </p:tavLst>
                                    </p:anim>
                                    <p:anim calcmode="lin" valueType="num">
                                      <p:cBhvr>
                                        <p:cTn id="37" dur="500" fill="hold"/>
                                        <p:tgtEl>
                                          <p:spTgt spid="358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7" grpId="0" autoUpdateAnimBg="0"/>
      <p:bldP spid="35853" grpId="0" autoUpdateAnimBg="0"/>
      <p:bldP spid="35854" grpId="0" autoUpdateAnimBg="0"/>
      <p:bldP spid="35855" grpId="0" autoUpdateAnimBg="0"/>
      <p:bldP spid="35856" grpId="0" animBg="1"/>
      <p:bldP spid="3585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14" name="Text Box 50"/>
          <p:cNvSpPr txBox="1">
            <a:spLocks noChangeArrowheads="1"/>
          </p:cNvSpPr>
          <p:nvPr/>
        </p:nvSpPr>
        <p:spPr bwMode="auto">
          <a:xfrm>
            <a:off x="4239287" y="5505451"/>
            <a:ext cx="2103305"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good</a:t>
            </a:r>
            <a:endParaRPr lang="en-US" sz="4000">
              <a:effectLst>
                <a:outerShdw blurRad="38100" dist="38100" dir="2700000" algn="tl">
                  <a:srgbClr val="000000"/>
                </a:outerShdw>
              </a:effectLst>
              <a:latin typeface="Trebuchet MS" pitchFamily="34" charset="0"/>
            </a:endParaRPr>
          </a:p>
        </p:txBody>
      </p:sp>
      <p:sp>
        <p:nvSpPr>
          <p:cNvPr id="36882" name="Text Box 18"/>
          <p:cNvSpPr txBox="1">
            <a:spLocks noChangeArrowheads="1"/>
          </p:cNvSpPr>
          <p:nvPr/>
        </p:nvSpPr>
        <p:spPr bwMode="auto">
          <a:xfrm>
            <a:off x="4198012" y="4386264"/>
            <a:ext cx="2103305"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modern</a:t>
            </a:r>
            <a:endParaRPr lang="en-US" sz="4000">
              <a:effectLst>
                <a:outerShdw blurRad="38100" dist="38100" dir="2700000" algn="tl">
                  <a:srgbClr val="000000"/>
                </a:outerShdw>
              </a:effectLst>
              <a:latin typeface="Trebuchet MS" pitchFamily="34" charset="0"/>
            </a:endParaRPr>
          </a:p>
        </p:txBody>
      </p:sp>
      <p:sp>
        <p:nvSpPr>
          <p:cNvPr id="36866" name="Rectangle 2"/>
          <p:cNvSpPr>
            <a:spLocks noGrp="1" noChangeArrowheads="1"/>
          </p:cNvSpPr>
          <p:nvPr>
            <p:ph type="title"/>
          </p:nvPr>
        </p:nvSpPr>
        <p:spPr>
          <a:xfrm>
            <a:off x="0" y="304800"/>
            <a:ext cx="8007350" cy="1143000"/>
          </a:xfrm>
        </p:spPr>
        <p:txBody>
          <a:bodyPr/>
          <a:lstStyle/>
          <a:p>
            <a:pPr algn="ctr"/>
            <a:r>
              <a:rPr lang="en-US" dirty="0">
                <a:cs typeface="Times New Roman" pitchFamily="18" charset="0"/>
              </a:rPr>
              <a:t>“Comparative form”?</a:t>
            </a:r>
          </a:p>
        </p:txBody>
      </p:sp>
      <p:sp>
        <p:nvSpPr>
          <p:cNvPr id="36867" name="Rectangle 3"/>
          <p:cNvSpPr>
            <a:spLocks noGrp="1" noChangeArrowheads="1"/>
          </p:cNvSpPr>
          <p:nvPr>
            <p:ph type="body" idx="1"/>
          </p:nvPr>
        </p:nvSpPr>
        <p:spPr>
          <a:xfrm>
            <a:off x="0" y="1524000"/>
            <a:ext cx="8007350" cy="609600"/>
          </a:xfrm>
        </p:spPr>
        <p:txBody>
          <a:bodyPr/>
          <a:lstStyle/>
          <a:p>
            <a:pPr algn="ctr">
              <a:buClrTx/>
              <a:buFontTx/>
              <a:buNone/>
            </a:pPr>
            <a:r>
              <a:rPr lang="en-GB" sz="2800">
                <a:solidFill>
                  <a:schemeClr val="accent2"/>
                </a:solidFill>
              </a:rPr>
              <a:t>How is </a:t>
            </a:r>
            <a:r>
              <a:rPr lang="pl-PL" sz="2800">
                <a:solidFill>
                  <a:schemeClr val="accent2"/>
                </a:solidFill>
              </a:rPr>
              <a:t>a ‘</a:t>
            </a:r>
            <a:r>
              <a:rPr lang="en-GB" sz="2800">
                <a:solidFill>
                  <a:schemeClr val="accent2"/>
                </a:solidFill>
              </a:rPr>
              <a:t>comparative</a:t>
            </a:r>
            <a:r>
              <a:rPr lang="pl-PL" sz="2800">
                <a:solidFill>
                  <a:schemeClr val="accent2"/>
                </a:solidFill>
              </a:rPr>
              <a:t>’</a:t>
            </a:r>
            <a:r>
              <a:rPr lang="en-GB" sz="2800">
                <a:solidFill>
                  <a:schemeClr val="accent2"/>
                </a:solidFill>
              </a:rPr>
              <a:t> form built?</a:t>
            </a:r>
            <a:endParaRPr lang="en-GB" sz="2800"/>
          </a:p>
        </p:txBody>
      </p:sp>
      <p:sp>
        <p:nvSpPr>
          <p:cNvPr id="36910" name="Rectangle 46"/>
          <p:cNvSpPr>
            <a:spLocks noChangeArrowheads="1"/>
          </p:cNvSpPr>
          <p:nvPr/>
        </p:nvSpPr>
        <p:spPr bwMode="auto">
          <a:xfrm>
            <a:off x="4038600" y="4495800"/>
            <a:ext cx="3707871" cy="654050"/>
          </a:xfrm>
          <a:prstGeom prst="rect">
            <a:avLst/>
          </a:prstGeom>
          <a:solidFill>
            <a:srgbClr val="2F5D87"/>
          </a:solidFill>
          <a:ln w="9525">
            <a:noFill/>
            <a:miter lim="800000"/>
            <a:headEnd/>
            <a:tailEnd/>
          </a:ln>
          <a:effectLst/>
        </p:spPr>
        <p:txBody>
          <a:bodyPr wrap="none" anchor="ctr"/>
          <a:lstStyle/>
          <a:p>
            <a:endParaRPr lang="en-US"/>
          </a:p>
        </p:txBody>
      </p:sp>
      <p:sp>
        <p:nvSpPr>
          <p:cNvPr id="36868" name="Text Box 4"/>
          <p:cNvSpPr txBox="1">
            <a:spLocks noChangeArrowheads="1"/>
          </p:cNvSpPr>
          <p:nvPr/>
        </p:nvSpPr>
        <p:spPr bwMode="auto">
          <a:xfrm>
            <a:off x="4179094" y="2424114"/>
            <a:ext cx="1561571"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long</a:t>
            </a:r>
            <a:endParaRPr lang="en-US" sz="4000">
              <a:effectLst>
                <a:outerShdw blurRad="38100" dist="38100" dir="2700000" algn="tl">
                  <a:srgbClr val="000000"/>
                </a:outerShdw>
              </a:effectLst>
              <a:latin typeface="Trebuchet MS" pitchFamily="34" charset="0"/>
            </a:endParaRPr>
          </a:p>
        </p:txBody>
      </p:sp>
      <p:sp>
        <p:nvSpPr>
          <p:cNvPr id="36869" name="Text Box 5"/>
          <p:cNvSpPr txBox="1">
            <a:spLocks noChangeArrowheads="1"/>
          </p:cNvSpPr>
          <p:nvPr/>
        </p:nvSpPr>
        <p:spPr bwMode="auto">
          <a:xfrm>
            <a:off x="5241925" y="2424114"/>
            <a:ext cx="1320800"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er</a:t>
            </a:r>
            <a:endParaRPr lang="en-US" sz="4000">
              <a:solidFill>
                <a:srgbClr val="FF9900"/>
              </a:solidFill>
              <a:effectLst>
                <a:outerShdw blurRad="38100" dist="38100" dir="2700000" algn="tl">
                  <a:srgbClr val="000000"/>
                </a:outerShdw>
              </a:effectLst>
              <a:latin typeface="Trebuchet MS" pitchFamily="34" charset="0"/>
            </a:endParaRPr>
          </a:p>
        </p:txBody>
      </p:sp>
      <p:sp>
        <p:nvSpPr>
          <p:cNvPr id="36875" name="Rectangle 11"/>
          <p:cNvSpPr>
            <a:spLocks noChangeArrowheads="1"/>
          </p:cNvSpPr>
          <p:nvPr/>
        </p:nvSpPr>
        <p:spPr bwMode="auto">
          <a:xfrm>
            <a:off x="185738" y="2590800"/>
            <a:ext cx="3714750" cy="457200"/>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one syllable adjectives</a:t>
            </a:r>
            <a:endParaRPr lang="en-GB">
              <a:latin typeface="Trebuchet MS" pitchFamily="34" charset="0"/>
            </a:endParaRPr>
          </a:p>
        </p:txBody>
      </p:sp>
      <p:sp>
        <p:nvSpPr>
          <p:cNvPr id="36876" name="Rectangle 12"/>
          <p:cNvSpPr>
            <a:spLocks noChangeArrowheads="1"/>
          </p:cNvSpPr>
          <p:nvPr/>
        </p:nvSpPr>
        <p:spPr bwMode="auto">
          <a:xfrm>
            <a:off x="185738" y="3305176"/>
            <a:ext cx="3714750" cy="942975"/>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two syllable adjectives</a:t>
            </a:r>
          </a:p>
          <a:p>
            <a:pPr marL="342900" indent="-342900" algn="r">
              <a:spcBef>
                <a:spcPct val="20000"/>
              </a:spcBef>
            </a:pPr>
            <a:r>
              <a:rPr lang="pl-PL">
                <a:solidFill>
                  <a:schemeClr val="accent2"/>
                </a:solidFill>
                <a:latin typeface="Trebuchet MS" pitchFamily="34" charset="0"/>
              </a:rPr>
              <a:t>ending in -ly</a:t>
            </a:r>
            <a:endParaRPr lang="en-GB">
              <a:latin typeface="Trebuchet MS" pitchFamily="34" charset="0"/>
            </a:endParaRPr>
          </a:p>
        </p:txBody>
      </p:sp>
      <p:sp>
        <p:nvSpPr>
          <p:cNvPr id="36880" name="Text Box 16"/>
          <p:cNvSpPr txBox="1">
            <a:spLocks noChangeArrowheads="1"/>
          </p:cNvSpPr>
          <p:nvPr/>
        </p:nvSpPr>
        <p:spPr bwMode="auto">
          <a:xfrm>
            <a:off x="3594364" y="3367089"/>
            <a:ext cx="1865975" cy="701675"/>
          </a:xfrm>
          <a:prstGeom prst="rect">
            <a:avLst/>
          </a:prstGeom>
          <a:noFill/>
          <a:ln w="9525">
            <a:noFill/>
            <a:miter lim="800000"/>
            <a:headEnd/>
            <a:tailEnd/>
          </a:ln>
          <a:effectLst/>
        </p:spPr>
        <p:txBody>
          <a:bodyPr>
            <a:spAutoFit/>
          </a:bodyPr>
          <a:lstStyle/>
          <a:p>
            <a:pPr algn="r"/>
            <a:r>
              <a:rPr lang="pl-PL" sz="4000" dirty="0">
                <a:effectLst>
                  <a:outerShdw blurRad="38100" dist="38100" dir="2700000" algn="tl">
                    <a:srgbClr val="000000"/>
                  </a:outerShdw>
                </a:effectLst>
                <a:latin typeface="Trebuchet MS" pitchFamily="34" charset="0"/>
              </a:rPr>
              <a:t>funn</a:t>
            </a:r>
            <a:endParaRPr lang="en-US" sz="4000" dirty="0">
              <a:effectLst>
                <a:outerShdw blurRad="38100" dist="38100" dir="2700000" algn="tl">
                  <a:srgbClr val="000000"/>
                </a:outerShdw>
              </a:effectLst>
              <a:latin typeface="Trebuchet MS" pitchFamily="34" charset="0"/>
            </a:endParaRPr>
          </a:p>
        </p:txBody>
      </p:sp>
      <p:sp>
        <p:nvSpPr>
          <p:cNvPr id="36881" name="Rectangle 17"/>
          <p:cNvSpPr>
            <a:spLocks noChangeArrowheads="1"/>
          </p:cNvSpPr>
          <p:nvPr/>
        </p:nvSpPr>
        <p:spPr bwMode="auto">
          <a:xfrm>
            <a:off x="154782" y="4391026"/>
            <a:ext cx="3745706" cy="942975"/>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other two and three syllable adjectives</a:t>
            </a:r>
            <a:endParaRPr lang="en-GB">
              <a:solidFill>
                <a:schemeClr val="accent2"/>
              </a:solidFill>
              <a:latin typeface="Trebuchet MS" pitchFamily="34" charset="0"/>
            </a:endParaRPr>
          </a:p>
        </p:txBody>
      </p:sp>
      <p:sp>
        <p:nvSpPr>
          <p:cNvPr id="36884" name="Rectangle 20"/>
          <p:cNvSpPr>
            <a:spLocks noChangeArrowheads="1"/>
          </p:cNvSpPr>
          <p:nvPr/>
        </p:nvSpPr>
        <p:spPr bwMode="auto">
          <a:xfrm>
            <a:off x="128986" y="5481639"/>
            <a:ext cx="3745706" cy="542925"/>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irregular adjectives</a:t>
            </a:r>
          </a:p>
          <a:p>
            <a:pPr marL="342900" indent="-342900" algn="r">
              <a:spcBef>
                <a:spcPct val="20000"/>
              </a:spcBef>
            </a:pPr>
            <a:r>
              <a:rPr lang="pl-PL">
                <a:solidFill>
                  <a:schemeClr val="accent2"/>
                </a:solidFill>
                <a:latin typeface="Trebuchet MS" pitchFamily="34" charset="0"/>
              </a:rPr>
              <a:t>for example ‘good’</a:t>
            </a:r>
            <a:endParaRPr lang="en-GB">
              <a:solidFill>
                <a:schemeClr val="accent2"/>
              </a:solidFill>
              <a:latin typeface="Trebuchet MS" pitchFamily="34" charset="0"/>
            </a:endParaRPr>
          </a:p>
        </p:txBody>
      </p:sp>
      <p:sp>
        <p:nvSpPr>
          <p:cNvPr id="36908" name="Text Box 44"/>
          <p:cNvSpPr txBox="1">
            <a:spLocks noChangeArrowheads="1"/>
          </p:cNvSpPr>
          <p:nvPr/>
        </p:nvSpPr>
        <p:spPr bwMode="auto">
          <a:xfrm>
            <a:off x="5238486" y="3367089"/>
            <a:ext cx="509058" cy="701675"/>
          </a:xfrm>
          <a:prstGeom prst="rect">
            <a:avLst/>
          </a:prstGeom>
          <a:noFill/>
          <a:ln w="9525">
            <a:noFill/>
            <a:miter lim="800000"/>
            <a:headEnd/>
            <a:tailEnd/>
          </a:ln>
          <a:effectLst/>
        </p:spPr>
        <p:txBody>
          <a:bodyPr>
            <a:spAutoFit/>
          </a:bodyPr>
          <a:lstStyle/>
          <a:p>
            <a:pPr algn="r"/>
            <a:r>
              <a:rPr lang="pl-PL" sz="4000">
                <a:effectLst>
                  <a:outerShdw blurRad="38100" dist="38100" dir="2700000" algn="tl">
                    <a:srgbClr val="000000"/>
                  </a:outerShdw>
                </a:effectLst>
                <a:latin typeface="Trebuchet MS" pitchFamily="34" charset="0"/>
              </a:rPr>
              <a:t>y</a:t>
            </a:r>
            <a:endParaRPr lang="en-US" sz="4000">
              <a:effectLst>
                <a:outerShdw blurRad="38100" dist="38100" dir="2700000" algn="tl">
                  <a:srgbClr val="000000"/>
                </a:outerShdw>
              </a:effectLst>
              <a:latin typeface="Trebuchet MS" pitchFamily="34" charset="0"/>
            </a:endParaRPr>
          </a:p>
        </p:txBody>
      </p:sp>
      <p:sp>
        <p:nvSpPr>
          <p:cNvPr id="36909" name="Rectangle 45"/>
          <p:cNvSpPr>
            <a:spLocks noChangeArrowheads="1"/>
          </p:cNvSpPr>
          <p:nvPr/>
        </p:nvSpPr>
        <p:spPr bwMode="auto">
          <a:xfrm>
            <a:off x="6019800" y="3505200"/>
            <a:ext cx="609600" cy="552450"/>
          </a:xfrm>
          <a:prstGeom prst="rect">
            <a:avLst/>
          </a:prstGeom>
          <a:solidFill>
            <a:srgbClr val="2F5D87"/>
          </a:solidFill>
          <a:ln w="9525">
            <a:noFill/>
            <a:miter lim="800000"/>
            <a:headEnd/>
            <a:tailEnd/>
          </a:ln>
          <a:effectLst/>
        </p:spPr>
        <p:txBody>
          <a:bodyPr wrap="none" anchor="ctr"/>
          <a:lstStyle/>
          <a:p>
            <a:endParaRPr lang="en-US"/>
          </a:p>
        </p:txBody>
      </p:sp>
      <p:sp>
        <p:nvSpPr>
          <p:cNvPr id="36878" name="Text Box 14"/>
          <p:cNvSpPr txBox="1">
            <a:spLocks noChangeArrowheads="1"/>
          </p:cNvSpPr>
          <p:nvPr/>
        </p:nvSpPr>
        <p:spPr bwMode="auto">
          <a:xfrm>
            <a:off x="5259124" y="3367089"/>
            <a:ext cx="1446476" cy="707886"/>
          </a:xfrm>
          <a:prstGeom prst="rect">
            <a:avLst/>
          </a:prstGeom>
          <a:noFill/>
          <a:ln w="9525">
            <a:noFill/>
            <a:miter lim="800000"/>
            <a:headEnd/>
            <a:tailEnd/>
          </a:ln>
          <a:effectLst/>
        </p:spPr>
        <p:txBody>
          <a:bodyPr wrap="square">
            <a:spAutoFit/>
          </a:bodyPr>
          <a:lstStyle/>
          <a:p>
            <a:r>
              <a:rPr lang="en-US" sz="4000" dirty="0" smtClean="0">
                <a:solidFill>
                  <a:srgbClr val="FF9900"/>
                </a:solidFill>
                <a:effectLst>
                  <a:outerShdw blurRad="38100" dist="38100" dir="2700000" algn="tl">
                    <a:srgbClr val="000000"/>
                  </a:outerShdw>
                </a:effectLst>
                <a:latin typeface="Trebuchet MS" pitchFamily="34" charset="0"/>
              </a:rPr>
              <a:t> </a:t>
            </a:r>
            <a:r>
              <a:rPr lang="pl-PL" sz="4000" dirty="0" smtClean="0">
                <a:solidFill>
                  <a:srgbClr val="FF9900"/>
                </a:solidFill>
                <a:effectLst>
                  <a:outerShdw blurRad="38100" dist="38100" dir="2700000" algn="tl">
                    <a:srgbClr val="000000"/>
                  </a:outerShdw>
                </a:effectLst>
                <a:latin typeface="Trebuchet MS" pitchFamily="34" charset="0"/>
              </a:rPr>
              <a:t>ier</a:t>
            </a:r>
            <a:endParaRPr lang="en-US" sz="4000" dirty="0">
              <a:solidFill>
                <a:srgbClr val="FF9900"/>
              </a:solidFill>
              <a:effectLst>
                <a:outerShdw blurRad="38100" dist="38100" dir="2700000" algn="tl">
                  <a:srgbClr val="000000"/>
                </a:outerShdw>
              </a:effectLst>
              <a:latin typeface="Trebuchet MS" pitchFamily="34" charset="0"/>
            </a:endParaRPr>
          </a:p>
        </p:txBody>
      </p:sp>
      <p:sp>
        <p:nvSpPr>
          <p:cNvPr id="36911" name="Text Box 47"/>
          <p:cNvSpPr txBox="1">
            <a:spLocks noChangeArrowheads="1"/>
          </p:cNvSpPr>
          <p:nvPr/>
        </p:nvSpPr>
        <p:spPr bwMode="auto">
          <a:xfrm>
            <a:off x="5634038" y="4398964"/>
            <a:ext cx="2103306"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modern</a:t>
            </a:r>
            <a:endParaRPr lang="en-US" sz="4000">
              <a:effectLst>
                <a:outerShdw blurRad="38100" dist="38100" dir="2700000" algn="tl">
                  <a:srgbClr val="000000"/>
                </a:outerShdw>
              </a:effectLst>
              <a:latin typeface="Trebuchet MS" pitchFamily="34" charset="0"/>
            </a:endParaRPr>
          </a:p>
        </p:txBody>
      </p:sp>
      <p:sp>
        <p:nvSpPr>
          <p:cNvPr id="36912" name="Text Box 48"/>
          <p:cNvSpPr txBox="1">
            <a:spLocks noChangeArrowheads="1"/>
          </p:cNvSpPr>
          <p:nvPr/>
        </p:nvSpPr>
        <p:spPr bwMode="auto">
          <a:xfrm>
            <a:off x="4194572" y="4398964"/>
            <a:ext cx="1561571"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more</a:t>
            </a:r>
            <a:endParaRPr lang="en-US" sz="4000">
              <a:solidFill>
                <a:srgbClr val="FF9900"/>
              </a:solidFill>
              <a:effectLst>
                <a:outerShdw blurRad="38100" dist="38100" dir="2700000" algn="tl">
                  <a:srgbClr val="000000"/>
                </a:outerShdw>
              </a:effectLst>
              <a:latin typeface="Trebuchet MS" pitchFamily="34" charset="0"/>
            </a:endParaRPr>
          </a:p>
        </p:txBody>
      </p:sp>
      <p:sp>
        <p:nvSpPr>
          <p:cNvPr id="36915" name="Rectangle 51"/>
          <p:cNvSpPr>
            <a:spLocks noChangeArrowheads="1"/>
          </p:cNvSpPr>
          <p:nvPr/>
        </p:nvSpPr>
        <p:spPr bwMode="auto">
          <a:xfrm>
            <a:off x="4158456" y="5553075"/>
            <a:ext cx="3006196" cy="654050"/>
          </a:xfrm>
          <a:prstGeom prst="rect">
            <a:avLst/>
          </a:prstGeom>
          <a:solidFill>
            <a:srgbClr val="2F5D87"/>
          </a:solidFill>
          <a:ln w="9525">
            <a:noFill/>
            <a:miter lim="800000"/>
            <a:headEnd/>
            <a:tailEnd/>
          </a:ln>
          <a:effectLst/>
        </p:spPr>
        <p:txBody>
          <a:bodyPr wrap="none" anchor="ctr"/>
          <a:lstStyle/>
          <a:p>
            <a:endParaRPr lang="en-US"/>
          </a:p>
        </p:txBody>
      </p:sp>
      <p:sp>
        <p:nvSpPr>
          <p:cNvPr id="36886" name="Text Box 22"/>
          <p:cNvSpPr txBox="1">
            <a:spLocks noChangeArrowheads="1"/>
          </p:cNvSpPr>
          <p:nvPr/>
        </p:nvSpPr>
        <p:spPr bwMode="auto">
          <a:xfrm>
            <a:off x="4210050" y="5510214"/>
            <a:ext cx="2025915"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better</a:t>
            </a:r>
            <a:endParaRPr lang="en-US" sz="4000">
              <a:solidFill>
                <a:srgbClr val="FF9900"/>
              </a:solidFill>
              <a:effectLst>
                <a:outerShdw blurRad="38100" dist="38100" dir="2700000" algn="tl">
                  <a:srgbClr val="000000"/>
                </a:outerShdw>
              </a:effectLst>
              <a:latin typeface="Trebuchet MS"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9"/>
                                        </p:tgtEl>
                                        <p:attrNameLst>
                                          <p:attrName>style.visibility</p:attrName>
                                        </p:attrNameLst>
                                      </p:cBhvr>
                                      <p:to>
                                        <p:strVal val="visible"/>
                                      </p:to>
                                    </p:set>
                                    <p:animEffect transition="in" filter="dissolve">
                                      <p:cBhvr>
                                        <p:cTn id="7" dur="500"/>
                                        <p:tgtEl>
                                          <p:spTgt spid="3686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909"/>
                                        </p:tgtEl>
                                        <p:attrNameLst>
                                          <p:attrName>style.visibility</p:attrName>
                                        </p:attrNameLst>
                                      </p:cBhvr>
                                      <p:to>
                                        <p:strVal val="visible"/>
                                      </p:to>
                                    </p:set>
                                    <p:animEffect transition="in" filter="dissolve">
                                      <p:cBhvr>
                                        <p:cTn id="12" dur="500"/>
                                        <p:tgtEl>
                                          <p:spTgt spid="3690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878"/>
                                        </p:tgtEl>
                                        <p:attrNameLst>
                                          <p:attrName>style.visibility</p:attrName>
                                        </p:attrNameLst>
                                      </p:cBhvr>
                                      <p:to>
                                        <p:strVal val="visible"/>
                                      </p:to>
                                    </p:set>
                                    <p:animEffect transition="in" filter="dissolve">
                                      <p:cBhvr>
                                        <p:cTn id="17" dur="500"/>
                                        <p:tgtEl>
                                          <p:spTgt spid="368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6910"/>
                                        </p:tgtEl>
                                        <p:attrNameLst>
                                          <p:attrName>style.visibility</p:attrName>
                                        </p:attrNameLst>
                                      </p:cBhvr>
                                      <p:to>
                                        <p:strVal val="visible"/>
                                      </p:to>
                                    </p:set>
                                    <p:animEffect transition="in" filter="dissolve">
                                      <p:cBhvr>
                                        <p:cTn id="22" dur="500"/>
                                        <p:tgtEl>
                                          <p:spTgt spid="369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6912"/>
                                        </p:tgtEl>
                                        <p:attrNameLst>
                                          <p:attrName>style.visibility</p:attrName>
                                        </p:attrNameLst>
                                      </p:cBhvr>
                                      <p:to>
                                        <p:strVal val="visible"/>
                                      </p:to>
                                    </p:set>
                                    <p:animEffect transition="in" filter="dissolve">
                                      <p:cBhvr>
                                        <p:cTn id="27" dur="500"/>
                                        <p:tgtEl>
                                          <p:spTgt spid="369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6911"/>
                                        </p:tgtEl>
                                        <p:attrNameLst>
                                          <p:attrName>style.visibility</p:attrName>
                                        </p:attrNameLst>
                                      </p:cBhvr>
                                      <p:to>
                                        <p:strVal val="visible"/>
                                      </p:to>
                                    </p:set>
                                    <p:animEffect transition="in" filter="dissolve">
                                      <p:cBhvr>
                                        <p:cTn id="32" dur="500"/>
                                        <p:tgtEl>
                                          <p:spTgt spid="3691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6915"/>
                                        </p:tgtEl>
                                        <p:attrNameLst>
                                          <p:attrName>style.visibility</p:attrName>
                                        </p:attrNameLst>
                                      </p:cBhvr>
                                      <p:to>
                                        <p:strVal val="visible"/>
                                      </p:to>
                                    </p:set>
                                    <p:animEffect transition="in" filter="dissolve">
                                      <p:cBhvr>
                                        <p:cTn id="37" dur="500"/>
                                        <p:tgtEl>
                                          <p:spTgt spid="3691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6886"/>
                                        </p:tgtEl>
                                        <p:attrNameLst>
                                          <p:attrName>style.visibility</p:attrName>
                                        </p:attrNameLst>
                                      </p:cBhvr>
                                      <p:to>
                                        <p:strVal val="visible"/>
                                      </p:to>
                                    </p:set>
                                    <p:animEffect transition="in" filter="dissolve">
                                      <p:cBhvr>
                                        <p:cTn id="42" dur="500"/>
                                        <p:tgtEl>
                                          <p:spTgt spid="36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10" grpId="0" animBg="1"/>
      <p:bldP spid="36869" grpId="0" autoUpdateAnimBg="0"/>
      <p:bldP spid="36909" grpId="0" animBg="1"/>
      <p:bldP spid="36878" grpId="0" autoUpdateAnimBg="0"/>
      <p:bldP spid="36911" grpId="0" autoUpdateAnimBg="0"/>
      <p:bldP spid="36912" grpId="0" autoUpdateAnimBg="0"/>
      <p:bldP spid="36915" grpId="0" animBg="1"/>
      <p:bldP spid="3688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304800"/>
            <a:ext cx="8007350" cy="1143000"/>
          </a:xfrm>
        </p:spPr>
        <p:txBody>
          <a:bodyPr/>
          <a:lstStyle/>
          <a:p>
            <a:pPr algn="ctr"/>
            <a:r>
              <a:rPr lang="pl-PL" dirty="0"/>
              <a:t>Change of ‘y’ into ‘i’</a:t>
            </a:r>
            <a:endParaRPr lang="en-US" dirty="0"/>
          </a:p>
        </p:txBody>
      </p:sp>
      <p:sp>
        <p:nvSpPr>
          <p:cNvPr id="42034" name="Text Box 50"/>
          <p:cNvSpPr txBox="1">
            <a:spLocks noChangeArrowheads="1"/>
          </p:cNvSpPr>
          <p:nvPr/>
        </p:nvSpPr>
        <p:spPr bwMode="auto">
          <a:xfrm>
            <a:off x="1394752" y="2692401"/>
            <a:ext cx="1762786"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funny</a:t>
            </a:r>
            <a:endParaRPr lang="en-US" sz="4000">
              <a:effectLst>
                <a:outerShdw blurRad="38100" dist="38100" dir="2700000" algn="tl">
                  <a:srgbClr val="000000"/>
                </a:outerShdw>
              </a:effectLst>
              <a:latin typeface="Trebuchet MS" pitchFamily="34" charset="0"/>
            </a:endParaRPr>
          </a:p>
        </p:txBody>
      </p:sp>
      <p:sp>
        <p:nvSpPr>
          <p:cNvPr id="42035" name="Text Box 51"/>
          <p:cNvSpPr txBox="1">
            <a:spLocks noChangeArrowheads="1"/>
          </p:cNvSpPr>
          <p:nvPr/>
        </p:nvSpPr>
        <p:spPr bwMode="auto">
          <a:xfrm>
            <a:off x="2827337" y="2692401"/>
            <a:ext cx="1506538"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+er</a:t>
            </a:r>
            <a:endParaRPr lang="en-US" sz="4000">
              <a:solidFill>
                <a:srgbClr val="FF9900"/>
              </a:solidFill>
              <a:effectLst>
                <a:outerShdw blurRad="38100" dist="38100" dir="2700000" algn="tl">
                  <a:srgbClr val="000000"/>
                </a:outerShdw>
              </a:effectLst>
              <a:latin typeface="Trebuchet MS" pitchFamily="34" charset="0"/>
            </a:endParaRPr>
          </a:p>
        </p:txBody>
      </p:sp>
      <p:sp>
        <p:nvSpPr>
          <p:cNvPr id="42036" name="Rectangle 52"/>
          <p:cNvSpPr>
            <a:spLocks noChangeArrowheads="1"/>
          </p:cNvSpPr>
          <p:nvPr/>
        </p:nvSpPr>
        <p:spPr bwMode="auto">
          <a:xfrm>
            <a:off x="1166019" y="3937000"/>
            <a:ext cx="2631281" cy="685800"/>
          </a:xfrm>
          <a:prstGeom prst="rect">
            <a:avLst/>
          </a:prstGeom>
          <a:noFill/>
          <a:ln w="28575">
            <a:solidFill>
              <a:srgbClr val="FF3300"/>
            </a:solidFill>
            <a:prstDash val="sysDot"/>
            <a:miter lim="800000"/>
            <a:headEnd/>
            <a:tailEnd/>
          </a:ln>
          <a:effectLst/>
        </p:spPr>
        <p:txBody>
          <a:bodyPr wrap="none" anchor="ctr"/>
          <a:lstStyle/>
          <a:p>
            <a:endParaRPr lang="en-US"/>
          </a:p>
        </p:txBody>
      </p:sp>
      <p:cxnSp>
        <p:nvCxnSpPr>
          <p:cNvPr id="42037" name="AutoShape 53"/>
          <p:cNvCxnSpPr>
            <a:cxnSpLocks noChangeShapeType="1"/>
          </p:cNvCxnSpPr>
          <p:nvPr/>
        </p:nvCxnSpPr>
        <p:spPr bwMode="auto">
          <a:xfrm>
            <a:off x="4419600" y="2895600"/>
            <a:ext cx="1719" cy="1244600"/>
          </a:xfrm>
          <a:prstGeom prst="bentConnector3">
            <a:avLst>
              <a:gd name="adj1" fmla="val 13500000"/>
            </a:avLst>
          </a:prstGeom>
          <a:noFill/>
          <a:ln w="28575">
            <a:solidFill>
              <a:srgbClr val="FF3300"/>
            </a:solidFill>
            <a:miter lim="800000"/>
            <a:headEnd/>
            <a:tailEnd type="triangle" w="med" len="med"/>
          </a:ln>
          <a:effectLst/>
        </p:spPr>
      </p:cxnSp>
      <p:sp>
        <p:nvSpPr>
          <p:cNvPr id="42038" name="Rectangle 54"/>
          <p:cNvSpPr>
            <a:spLocks noChangeArrowheads="1"/>
          </p:cNvSpPr>
          <p:nvPr/>
        </p:nvSpPr>
        <p:spPr bwMode="auto">
          <a:xfrm>
            <a:off x="1676400" y="2667000"/>
            <a:ext cx="2614083" cy="685800"/>
          </a:xfrm>
          <a:prstGeom prst="rect">
            <a:avLst/>
          </a:prstGeom>
          <a:noFill/>
          <a:ln w="28575">
            <a:solidFill>
              <a:srgbClr val="FF3300"/>
            </a:solidFill>
            <a:prstDash val="sysDot"/>
            <a:miter lim="800000"/>
            <a:headEnd/>
            <a:tailEnd/>
          </a:ln>
          <a:effectLst/>
        </p:spPr>
        <p:txBody>
          <a:bodyPr wrap="none" anchor="ctr"/>
          <a:lstStyle/>
          <a:p>
            <a:endParaRPr lang="en-US"/>
          </a:p>
        </p:txBody>
      </p:sp>
      <p:sp>
        <p:nvSpPr>
          <p:cNvPr id="42039" name="Text Box 55"/>
          <p:cNvSpPr txBox="1">
            <a:spLocks noChangeArrowheads="1"/>
          </p:cNvSpPr>
          <p:nvPr/>
        </p:nvSpPr>
        <p:spPr bwMode="auto">
          <a:xfrm>
            <a:off x="1353477" y="3889376"/>
            <a:ext cx="2242608" cy="701675"/>
          </a:xfrm>
          <a:prstGeom prst="rect">
            <a:avLst/>
          </a:prstGeom>
          <a:noFill/>
          <a:ln w="9525">
            <a:noFill/>
            <a:miter lim="800000"/>
            <a:headEnd/>
            <a:tailEnd/>
          </a:ln>
          <a:effectLst/>
        </p:spPr>
        <p:txBody>
          <a:bodyPr>
            <a:spAutoFit/>
          </a:bodyPr>
          <a:lstStyle/>
          <a:p>
            <a:pPr algn="ctr"/>
            <a:r>
              <a:rPr lang="pl-PL" sz="4000" b="1">
                <a:solidFill>
                  <a:srgbClr val="FF3300"/>
                </a:solidFill>
                <a:effectLst>
                  <a:outerShdw blurRad="38100" dist="38100" dir="2700000" algn="tl">
                    <a:srgbClr val="000000"/>
                  </a:outerShdw>
                </a:effectLst>
                <a:latin typeface="Trebuchet MS" pitchFamily="34" charset="0"/>
              </a:rPr>
              <a:t>y</a:t>
            </a:r>
            <a:r>
              <a:rPr lang="pl-PL" sz="4000">
                <a:solidFill>
                  <a:srgbClr val="FF9900"/>
                </a:solidFill>
                <a:effectLst>
                  <a:outerShdw blurRad="38100" dist="38100" dir="2700000" algn="tl">
                    <a:srgbClr val="000000"/>
                  </a:outerShdw>
                </a:effectLst>
                <a:latin typeface="Trebuchet MS" pitchFamily="34" charset="0"/>
              </a:rPr>
              <a:t> </a:t>
            </a:r>
            <a:r>
              <a:rPr lang="pl-PL" sz="2800">
                <a:solidFill>
                  <a:schemeClr val="tx2"/>
                </a:solidFill>
                <a:effectLst>
                  <a:outerShdw blurRad="38100" dist="38100" dir="2700000" algn="tl">
                    <a:srgbClr val="000000"/>
                  </a:outerShdw>
                </a:effectLst>
                <a:latin typeface="Trebuchet MS" pitchFamily="34" charset="0"/>
                <a:sym typeface="Wingdings" pitchFamily="2" charset="2"/>
              </a:rPr>
              <a:t></a:t>
            </a:r>
            <a:r>
              <a:rPr lang="pl-PL" sz="3200">
                <a:solidFill>
                  <a:srgbClr val="FF9900"/>
                </a:solidFill>
                <a:effectLst>
                  <a:outerShdw blurRad="38100" dist="38100" dir="2700000" algn="tl">
                    <a:srgbClr val="000000"/>
                  </a:outerShdw>
                </a:effectLst>
                <a:latin typeface="Trebuchet MS" pitchFamily="34" charset="0"/>
                <a:sym typeface="Wingdings" pitchFamily="2" charset="2"/>
              </a:rPr>
              <a:t> </a:t>
            </a:r>
            <a:r>
              <a:rPr lang="pl-PL" sz="4000" b="1">
                <a:solidFill>
                  <a:srgbClr val="FF9900"/>
                </a:solidFill>
                <a:effectLst>
                  <a:outerShdw blurRad="38100" dist="38100" dir="2700000" algn="tl">
                    <a:srgbClr val="000000"/>
                  </a:outerShdw>
                </a:effectLst>
                <a:latin typeface="Trebuchet MS" pitchFamily="34" charset="0"/>
                <a:sym typeface="Wingdings" pitchFamily="2" charset="2"/>
              </a:rPr>
              <a:t>i</a:t>
            </a:r>
            <a:endParaRPr lang="en-US" sz="4000" b="1">
              <a:solidFill>
                <a:srgbClr val="FF9900"/>
              </a:solidFill>
              <a:effectLst>
                <a:outerShdw blurRad="38100" dist="38100" dir="2700000" algn="tl">
                  <a:srgbClr val="000000"/>
                </a:outerShdw>
              </a:effectLst>
              <a:latin typeface="Trebuchet MS" pitchFamily="34" charset="0"/>
              <a:sym typeface="Wingdings" pitchFamily="2" charset="2"/>
            </a:endParaRPr>
          </a:p>
        </p:txBody>
      </p:sp>
      <p:sp>
        <p:nvSpPr>
          <p:cNvPr id="42040" name="Rectangle 56"/>
          <p:cNvSpPr>
            <a:spLocks noChangeArrowheads="1"/>
          </p:cNvSpPr>
          <p:nvPr/>
        </p:nvSpPr>
        <p:spPr bwMode="auto">
          <a:xfrm>
            <a:off x="1193536" y="5156200"/>
            <a:ext cx="2631281" cy="685800"/>
          </a:xfrm>
          <a:prstGeom prst="rect">
            <a:avLst/>
          </a:prstGeom>
          <a:noFill/>
          <a:ln w="28575">
            <a:solidFill>
              <a:srgbClr val="FF3300"/>
            </a:solidFill>
            <a:prstDash val="sysDot"/>
            <a:miter lim="800000"/>
            <a:headEnd/>
            <a:tailEnd/>
          </a:ln>
          <a:effectLst/>
        </p:spPr>
        <p:txBody>
          <a:bodyPr wrap="none" anchor="ctr"/>
          <a:lstStyle/>
          <a:p>
            <a:endParaRPr lang="en-US"/>
          </a:p>
        </p:txBody>
      </p:sp>
      <p:cxnSp>
        <p:nvCxnSpPr>
          <p:cNvPr id="42041" name="AutoShape 57"/>
          <p:cNvCxnSpPr>
            <a:cxnSpLocks noChangeShapeType="1"/>
            <a:stCxn id="42036" idx="1"/>
            <a:endCxn id="42040" idx="1"/>
          </p:cNvCxnSpPr>
          <p:nvPr/>
        </p:nvCxnSpPr>
        <p:spPr bwMode="auto">
          <a:xfrm rot="10800000" flipH="1" flipV="1">
            <a:off x="1150541" y="4279900"/>
            <a:ext cx="27517" cy="1219200"/>
          </a:xfrm>
          <a:prstGeom prst="bentConnector3">
            <a:avLst>
              <a:gd name="adj1" fmla="val -843750"/>
            </a:avLst>
          </a:prstGeom>
          <a:noFill/>
          <a:ln w="28575">
            <a:solidFill>
              <a:srgbClr val="FF3300"/>
            </a:solidFill>
            <a:miter lim="800000"/>
            <a:headEnd/>
            <a:tailEnd type="triangle" w="med" len="med"/>
          </a:ln>
          <a:effectLst/>
        </p:spPr>
      </p:cxnSp>
      <p:sp>
        <p:nvSpPr>
          <p:cNvPr id="42042" name="Text Box 58"/>
          <p:cNvSpPr txBox="1">
            <a:spLocks noChangeArrowheads="1"/>
          </p:cNvSpPr>
          <p:nvPr/>
        </p:nvSpPr>
        <p:spPr bwMode="auto">
          <a:xfrm>
            <a:off x="1422268" y="5168901"/>
            <a:ext cx="1341438"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funn</a:t>
            </a:r>
            <a:endParaRPr lang="en-US" sz="4000">
              <a:solidFill>
                <a:srgbClr val="FF3300"/>
              </a:solidFill>
              <a:effectLst>
                <a:outerShdw blurRad="38100" dist="38100" dir="2700000" algn="tl">
                  <a:srgbClr val="000000"/>
                </a:outerShdw>
              </a:effectLst>
              <a:latin typeface="Trebuchet MS" pitchFamily="34" charset="0"/>
            </a:endParaRPr>
          </a:p>
        </p:txBody>
      </p:sp>
      <p:sp>
        <p:nvSpPr>
          <p:cNvPr id="42043" name="Text Box 59"/>
          <p:cNvSpPr txBox="1">
            <a:spLocks noChangeArrowheads="1"/>
          </p:cNvSpPr>
          <p:nvPr/>
        </p:nvSpPr>
        <p:spPr bwMode="auto">
          <a:xfrm>
            <a:off x="2579688" y="5156201"/>
            <a:ext cx="1200415"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+ier</a:t>
            </a:r>
            <a:endParaRPr lang="en-US" sz="4000">
              <a:solidFill>
                <a:srgbClr val="FF9900"/>
              </a:solidFill>
              <a:effectLst>
                <a:outerShdw blurRad="38100" dist="38100" dir="2700000" algn="tl">
                  <a:srgbClr val="000000"/>
                </a:outerShdw>
              </a:effectLst>
              <a:latin typeface="Trebuchet MS" pitchFamily="34" charset="0"/>
            </a:endParaRPr>
          </a:p>
        </p:txBody>
      </p:sp>
      <p:sp>
        <p:nvSpPr>
          <p:cNvPr id="42044" name="Rectangle 60"/>
          <p:cNvSpPr>
            <a:spLocks noChangeArrowheads="1"/>
          </p:cNvSpPr>
          <p:nvPr/>
        </p:nvSpPr>
        <p:spPr bwMode="auto">
          <a:xfrm>
            <a:off x="5210969" y="3886200"/>
            <a:ext cx="2631281" cy="685800"/>
          </a:xfrm>
          <a:prstGeom prst="rect">
            <a:avLst/>
          </a:prstGeom>
          <a:noFill/>
          <a:ln w="28575">
            <a:solidFill>
              <a:srgbClr val="FF3300"/>
            </a:solidFill>
            <a:prstDash val="sysDot"/>
            <a:miter lim="800000"/>
            <a:headEnd/>
            <a:tailEnd/>
          </a:ln>
          <a:effectLst/>
        </p:spPr>
        <p:txBody>
          <a:bodyPr wrap="none" anchor="ctr"/>
          <a:lstStyle/>
          <a:p>
            <a:endParaRPr lang="en-US"/>
          </a:p>
        </p:txBody>
      </p:sp>
      <p:sp>
        <p:nvSpPr>
          <p:cNvPr id="42045" name="Text Box 61"/>
          <p:cNvSpPr txBox="1">
            <a:spLocks noChangeArrowheads="1"/>
          </p:cNvSpPr>
          <p:nvPr/>
        </p:nvSpPr>
        <p:spPr bwMode="auto">
          <a:xfrm>
            <a:off x="5401867" y="3879851"/>
            <a:ext cx="2141140"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funnier</a:t>
            </a:r>
            <a:endParaRPr lang="en-US" sz="4000">
              <a:solidFill>
                <a:srgbClr val="FF3300"/>
              </a:solidFill>
              <a:effectLst>
                <a:outerShdw blurRad="38100" dist="38100" dir="2700000" algn="tl">
                  <a:srgbClr val="000000"/>
                </a:outerShdw>
              </a:effectLst>
              <a:latin typeface="Trebuchet MS" pitchFamily="34" charset="0"/>
            </a:endParaRPr>
          </a:p>
        </p:txBody>
      </p:sp>
      <p:cxnSp>
        <p:nvCxnSpPr>
          <p:cNvPr id="42046" name="AutoShape 62"/>
          <p:cNvCxnSpPr>
            <a:cxnSpLocks noChangeShapeType="1"/>
            <a:stCxn id="42040" idx="3"/>
            <a:endCxn id="42044" idx="1"/>
          </p:cNvCxnSpPr>
          <p:nvPr/>
        </p:nvCxnSpPr>
        <p:spPr bwMode="auto">
          <a:xfrm flipV="1">
            <a:off x="3840295" y="4229100"/>
            <a:ext cx="1355196" cy="1270000"/>
          </a:xfrm>
          <a:prstGeom prst="bentConnector3">
            <a:avLst>
              <a:gd name="adj1" fmla="val 50000"/>
            </a:avLst>
          </a:prstGeom>
          <a:noFill/>
          <a:ln w="28575">
            <a:solidFill>
              <a:srgbClr val="FF3300"/>
            </a:solidFill>
            <a:miter lim="800000"/>
            <a:headEnd/>
            <a:tailEnd type="triangle" w="med" len="med"/>
          </a:ln>
          <a:effectLst/>
        </p:spPr>
      </p:cxnSp>
      <p:sp>
        <p:nvSpPr>
          <p:cNvPr id="42047" name="Text Box 63"/>
          <p:cNvSpPr txBox="1">
            <a:spLocks noChangeArrowheads="1"/>
          </p:cNvSpPr>
          <p:nvPr/>
        </p:nvSpPr>
        <p:spPr bwMode="auto">
          <a:xfrm>
            <a:off x="0" y="1268413"/>
            <a:ext cx="7981554" cy="946150"/>
          </a:xfrm>
          <a:prstGeom prst="rect">
            <a:avLst/>
          </a:prstGeom>
          <a:noFill/>
          <a:ln w="12700">
            <a:noFill/>
            <a:miter lim="800000"/>
            <a:headEnd/>
            <a:tailEnd/>
          </a:ln>
          <a:effectLst/>
        </p:spPr>
        <p:txBody>
          <a:bodyPr>
            <a:spAutoFit/>
          </a:bodyPr>
          <a:lstStyle/>
          <a:p>
            <a:pPr algn="ctr"/>
            <a:r>
              <a:rPr lang="pl-PL" sz="2800">
                <a:solidFill>
                  <a:schemeClr val="accent2"/>
                </a:solidFill>
                <a:effectLst>
                  <a:outerShdw blurRad="38100" dist="38100" dir="2700000" algn="tl">
                    <a:srgbClr val="000000"/>
                  </a:outerShdw>
                </a:effectLst>
                <a:latin typeface="Trebuchet MS" pitchFamily="34" charset="0"/>
              </a:rPr>
              <a:t>We want the comparative form </a:t>
            </a:r>
          </a:p>
          <a:p>
            <a:pPr algn="ctr"/>
            <a:r>
              <a:rPr lang="pl-PL" sz="2800">
                <a:solidFill>
                  <a:schemeClr val="accent2"/>
                </a:solidFill>
                <a:effectLst>
                  <a:outerShdw blurRad="38100" dist="38100" dir="2700000" algn="tl">
                    <a:srgbClr val="000000"/>
                  </a:outerShdw>
                </a:effectLst>
                <a:latin typeface="Trebuchet MS" pitchFamily="34" charset="0"/>
              </a:rPr>
              <a:t>of the adjective ‘funny’</a:t>
            </a:r>
            <a:endParaRPr lang="en-US" sz="2800">
              <a:solidFill>
                <a:schemeClr val="accent2"/>
              </a:solidFill>
              <a:effectLst>
                <a:outerShdw blurRad="38100" dist="38100" dir="2700000" algn="tl">
                  <a:srgbClr val="000000"/>
                </a:outerShdw>
              </a:effectLst>
              <a:latin typeface="Trebuchet MS"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2038"/>
                                        </p:tgtEl>
                                        <p:attrNameLst>
                                          <p:attrName>style.visibility</p:attrName>
                                        </p:attrNameLst>
                                      </p:cBhvr>
                                      <p:to>
                                        <p:strVal val="visible"/>
                                      </p:to>
                                    </p:set>
                                    <p:animEffect transition="in" filter="dissolve">
                                      <p:cBhvr>
                                        <p:cTn id="7" dur="500"/>
                                        <p:tgtEl>
                                          <p:spTgt spid="42038"/>
                                        </p:tgtEl>
                                      </p:cBhvr>
                                    </p:animEffect>
                                  </p:childTnLst>
                                </p:cTn>
                              </p:par>
                            </p:childTnLst>
                          </p:cTn>
                        </p:par>
                        <p:par>
                          <p:cTn id="8" fill="hold">
                            <p:stCondLst>
                              <p:cond delay="500"/>
                            </p:stCondLst>
                            <p:childTnLst>
                              <p:par>
                                <p:cTn id="9" presetID="15" presetClass="entr" presetSubtype="0" fill="hold" grpId="0" nodeType="afterEffect">
                                  <p:stCondLst>
                                    <p:cond delay="2000"/>
                                  </p:stCondLst>
                                  <p:childTnLst>
                                    <p:set>
                                      <p:cBhvr>
                                        <p:cTn id="10" dur="1" fill="hold">
                                          <p:stCondLst>
                                            <p:cond delay="0"/>
                                          </p:stCondLst>
                                        </p:cTn>
                                        <p:tgtEl>
                                          <p:spTgt spid="42035"/>
                                        </p:tgtEl>
                                        <p:attrNameLst>
                                          <p:attrName>style.visibility</p:attrName>
                                        </p:attrNameLst>
                                      </p:cBhvr>
                                      <p:to>
                                        <p:strVal val="visible"/>
                                      </p:to>
                                    </p:set>
                                    <p:anim calcmode="lin" valueType="num">
                                      <p:cBhvr>
                                        <p:cTn id="11" dur="1000" fill="hold"/>
                                        <p:tgtEl>
                                          <p:spTgt spid="42035"/>
                                        </p:tgtEl>
                                        <p:attrNameLst>
                                          <p:attrName>ppt_w</p:attrName>
                                        </p:attrNameLst>
                                      </p:cBhvr>
                                      <p:tavLst>
                                        <p:tav tm="0">
                                          <p:val>
                                            <p:fltVal val="0"/>
                                          </p:val>
                                        </p:tav>
                                        <p:tav tm="100000">
                                          <p:val>
                                            <p:strVal val="#ppt_w"/>
                                          </p:val>
                                        </p:tav>
                                      </p:tavLst>
                                    </p:anim>
                                    <p:anim calcmode="lin" valueType="num">
                                      <p:cBhvr>
                                        <p:cTn id="12" dur="1000" fill="hold"/>
                                        <p:tgtEl>
                                          <p:spTgt spid="42035"/>
                                        </p:tgtEl>
                                        <p:attrNameLst>
                                          <p:attrName>ppt_h</p:attrName>
                                        </p:attrNameLst>
                                      </p:cBhvr>
                                      <p:tavLst>
                                        <p:tav tm="0">
                                          <p:val>
                                            <p:fltVal val="0"/>
                                          </p:val>
                                        </p:tav>
                                        <p:tav tm="100000">
                                          <p:val>
                                            <p:strVal val="#ppt_h"/>
                                          </p:val>
                                        </p:tav>
                                      </p:tavLst>
                                    </p:anim>
                                    <p:anim calcmode="lin" valueType="num">
                                      <p:cBhvr>
                                        <p:cTn id="13" dur="1000" fill="hold"/>
                                        <p:tgtEl>
                                          <p:spTgt spid="4203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2035"/>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500"/>
                            </p:stCondLst>
                            <p:childTnLst>
                              <p:par>
                                <p:cTn id="16" presetID="22" presetClass="entr" presetSubtype="1" fill="hold" nodeType="afterEffect">
                                  <p:stCondLst>
                                    <p:cond delay="3000"/>
                                  </p:stCondLst>
                                  <p:childTnLst>
                                    <p:set>
                                      <p:cBhvr>
                                        <p:cTn id="17" dur="1" fill="hold">
                                          <p:stCondLst>
                                            <p:cond delay="0"/>
                                          </p:stCondLst>
                                        </p:cTn>
                                        <p:tgtEl>
                                          <p:spTgt spid="42037"/>
                                        </p:tgtEl>
                                        <p:attrNameLst>
                                          <p:attrName>style.visibility</p:attrName>
                                        </p:attrNameLst>
                                      </p:cBhvr>
                                      <p:to>
                                        <p:strVal val="visible"/>
                                      </p:to>
                                    </p:set>
                                    <p:animEffect transition="in" filter="wipe(up)">
                                      <p:cBhvr>
                                        <p:cTn id="18" dur="500"/>
                                        <p:tgtEl>
                                          <p:spTgt spid="42037"/>
                                        </p:tgtEl>
                                      </p:cBhvr>
                                    </p:animEffect>
                                  </p:childTnLst>
                                </p:cTn>
                              </p:par>
                            </p:childTnLst>
                          </p:cTn>
                        </p:par>
                        <p:par>
                          <p:cTn id="19" fill="hold">
                            <p:stCondLst>
                              <p:cond delay="7000"/>
                            </p:stCondLst>
                            <p:childTnLst>
                              <p:par>
                                <p:cTn id="20" presetID="9" presetClass="entr" presetSubtype="0" fill="hold" grpId="0" nodeType="afterEffect">
                                  <p:stCondLst>
                                    <p:cond delay="0"/>
                                  </p:stCondLst>
                                  <p:childTnLst>
                                    <p:set>
                                      <p:cBhvr>
                                        <p:cTn id="21" dur="1" fill="hold">
                                          <p:stCondLst>
                                            <p:cond delay="0"/>
                                          </p:stCondLst>
                                        </p:cTn>
                                        <p:tgtEl>
                                          <p:spTgt spid="42036"/>
                                        </p:tgtEl>
                                        <p:attrNameLst>
                                          <p:attrName>style.visibility</p:attrName>
                                        </p:attrNameLst>
                                      </p:cBhvr>
                                      <p:to>
                                        <p:strVal val="visible"/>
                                      </p:to>
                                    </p:set>
                                    <p:animEffect transition="in" filter="dissolve">
                                      <p:cBhvr>
                                        <p:cTn id="22" dur="500"/>
                                        <p:tgtEl>
                                          <p:spTgt spid="42036"/>
                                        </p:tgtEl>
                                      </p:cBhvr>
                                    </p:animEffect>
                                  </p:childTnLst>
                                </p:cTn>
                              </p:par>
                            </p:childTnLst>
                          </p:cTn>
                        </p:par>
                        <p:par>
                          <p:cTn id="23" fill="hold">
                            <p:stCondLst>
                              <p:cond delay="7500"/>
                            </p:stCondLst>
                            <p:childTnLst>
                              <p:par>
                                <p:cTn id="24" presetID="9" presetClass="entr" presetSubtype="0" fill="hold" grpId="0" nodeType="afterEffect">
                                  <p:stCondLst>
                                    <p:cond delay="0"/>
                                  </p:stCondLst>
                                  <p:childTnLst>
                                    <p:set>
                                      <p:cBhvr>
                                        <p:cTn id="25" dur="1" fill="hold">
                                          <p:stCondLst>
                                            <p:cond delay="0"/>
                                          </p:stCondLst>
                                        </p:cTn>
                                        <p:tgtEl>
                                          <p:spTgt spid="42039"/>
                                        </p:tgtEl>
                                        <p:attrNameLst>
                                          <p:attrName>style.visibility</p:attrName>
                                        </p:attrNameLst>
                                      </p:cBhvr>
                                      <p:to>
                                        <p:strVal val="visible"/>
                                      </p:to>
                                    </p:set>
                                    <p:animEffect transition="in" filter="dissolve">
                                      <p:cBhvr>
                                        <p:cTn id="26" dur="500"/>
                                        <p:tgtEl>
                                          <p:spTgt spid="42039"/>
                                        </p:tgtEl>
                                      </p:cBhvr>
                                    </p:animEffect>
                                  </p:childTnLst>
                                </p:cTn>
                              </p:par>
                            </p:childTnLst>
                          </p:cTn>
                        </p:par>
                        <p:par>
                          <p:cTn id="27" fill="hold">
                            <p:stCondLst>
                              <p:cond delay="8000"/>
                            </p:stCondLst>
                            <p:childTnLst>
                              <p:par>
                                <p:cTn id="28" presetID="22" presetClass="entr" presetSubtype="1" fill="hold" nodeType="afterEffect">
                                  <p:stCondLst>
                                    <p:cond delay="5000"/>
                                  </p:stCondLst>
                                  <p:childTnLst>
                                    <p:set>
                                      <p:cBhvr>
                                        <p:cTn id="29" dur="1" fill="hold">
                                          <p:stCondLst>
                                            <p:cond delay="0"/>
                                          </p:stCondLst>
                                        </p:cTn>
                                        <p:tgtEl>
                                          <p:spTgt spid="42041"/>
                                        </p:tgtEl>
                                        <p:attrNameLst>
                                          <p:attrName>style.visibility</p:attrName>
                                        </p:attrNameLst>
                                      </p:cBhvr>
                                      <p:to>
                                        <p:strVal val="visible"/>
                                      </p:to>
                                    </p:set>
                                    <p:animEffect transition="in" filter="wipe(up)">
                                      <p:cBhvr>
                                        <p:cTn id="30" dur="500"/>
                                        <p:tgtEl>
                                          <p:spTgt spid="42041"/>
                                        </p:tgtEl>
                                      </p:cBhvr>
                                    </p:animEffect>
                                  </p:childTnLst>
                                </p:cTn>
                              </p:par>
                            </p:childTnLst>
                          </p:cTn>
                        </p:par>
                        <p:par>
                          <p:cTn id="31" fill="hold">
                            <p:stCondLst>
                              <p:cond delay="13500"/>
                            </p:stCondLst>
                            <p:childTnLst>
                              <p:par>
                                <p:cTn id="32" presetID="9" presetClass="entr" presetSubtype="0" fill="hold" grpId="0" nodeType="afterEffect">
                                  <p:stCondLst>
                                    <p:cond delay="0"/>
                                  </p:stCondLst>
                                  <p:childTnLst>
                                    <p:set>
                                      <p:cBhvr>
                                        <p:cTn id="33" dur="1" fill="hold">
                                          <p:stCondLst>
                                            <p:cond delay="0"/>
                                          </p:stCondLst>
                                        </p:cTn>
                                        <p:tgtEl>
                                          <p:spTgt spid="42040"/>
                                        </p:tgtEl>
                                        <p:attrNameLst>
                                          <p:attrName>style.visibility</p:attrName>
                                        </p:attrNameLst>
                                      </p:cBhvr>
                                      <p:to>
                                        <p:strVal val="visible"/>
                                      </p:to>
                                    </p:set>
                                    <p:animEffect transition="in" filter="dissolve">
                                      <p:cBhvr>
                                        <p:cTn id="34" dur="500"/>
                                        <p:tgtEl>
                                          <p:spTgt spid="42040"/>
                                        </p:tgtEl>
                                      </p:cBhvr>
                                    </p:animEffect>
                                  </p:childTnLst>
                                </p:cTn>
                              </p:par>
                            </p:childTnLst>
                          </p:cTn>
                        </p:par>
                        <p:par>
                          <p:cTn id="35" fill="hold">
                            <p:stCondLst>
                              <p:cond delay="14000"/>
                            </p:stCondLst>
                            <p:childTnLst>
                              <p:par>
                                <p:cTn id="36" presetID="1" presetClass="entr" presetSubtype="0" fill="hold" grpId="0" nodeType="afterEffect">
                                  <p:stCondLst>
                                    <p:cond delay="0"/>
                                  </p:stCondLst>
                                  <p:childTnLst>
                                    <p:set>
                                      <p:cBhvr>
                                        <p:cTn id="37" dur="1" fill="hold">
                                          <p:stCondLst>
                                            <p:cond delay="499"/>
                                          </p:stCondLst>
                                        </p:cTn>
                                        <p:tgtEl>
                                          <p:spTgt spid="42042"/>
                                        </p:tgtEl>
                                        <p:attrNameLst>
                                          <p:attrName>style.visibility</p:attrName>
                                        </p:attrNameLst>
                                      </p:cBhvr>
                                      <p:to>
                                        <p:strVal val="visible"/>
                                      </p:to>
                                    </p:set>
                                  </p:childTnLst>
                                </p:cTn>
                              </p:par>
                            </p:childTnLst>
                          </p:cTn>
                        </p:par>
                        <p:par>
                          <p:cTn id="38" fill="hold">
                            <p:stCondLst>
                              <p:cond delay="14500"/>
                            </p:stCondLst>
                            <p:childTnLst>
                              <p:par>
                                <p:cTn id="39" presetID="15" presetClass="entr" presetSubtype="0" fill="hold" grpId="0" nodeType="afterEffect">
                                  <p:stCondLst>
                                    <p:cond delay="0"/>
                                  </p:stCondLst>
                                  <p:childTnLst>
                                    <p:set>
                                      <p:cBhvr>
                                        <p:cTn id="40" dur="1" fill="hold">
                                          <p:stCondLst>
                                            <p:cond delay="0"/>
                                          </p:stCondLst>
                                        </p:cTn>
                                        <p:tgtEl>
                                          <p:spTgt spid="42043"/>
                                        </p:tgtEl>
                                        <p:attrNameLst>
                                          <p:attrName>style.visibility</p:attrName>
                                        </p:attrNameLst>
                                      </p:cBhvr>
                                      <p:to>
                                        <p:strVal val="visible"/>
                                      </p:to>
                                    </p:set>
                                    <p:anim calcmode="lin" valueType="num">
                                      <p:cBhvr>
                                        <p:cTn id="41" dur="1000" fill="hold"/>
                                        <p:tgtEl>
                                          <p:spTgt spid="42043"/>
                                        </p:tgtEl>
                                        <p:attrNameLst>
                                          <p:attrName>ppt_w</p:attrName>
                                        </p:attrNameLst>
                                      </p:cBhvr>
                                      <p:tavLst>
                                        <p:tav tm="0">
                                          <p:val>
                                            <p:fltVal val="0"/>
                                          </p:val>
                                        </p:tav>
                                        <p:tav tm="100000">
                                          <p:val>
                                            <p:strVal val="#ppt_w"/>
                                          </p:val>
                                        </p:tav>
                                      </p:tavLst>
                                    </p:anim>
                                    <p:anim calcmode="lin" valueType="num">
                                      <p:cBhvr>
                                        <p:cTn id="42" dur="1000" fill="hold"/>
                                        <p:tgtEl>
                                          <p:spTgt spid="42043"/>
                                        </p:tgtEl>
                                        <p:attrNameLst>
                                          <p:attrName>ppt_h</p:attrName>
                                        </p:attrNameLst>
                                      </p:cBhvr>
                                      <p:tavLst>
                                        <p:tav tm="0">
                                          <p:val>
                                            <p:fltVal val="0"/>
                                          </p:val>
                                        </p:tav>
                                        <p:tav tm="100000">
                                          <p:val>
                                            <p:strVal val="#ppt_h"/>
                                          </p:val>
                                        </p:tav>
                                      </p:tavLst>
                                    </p:anim>
                                    <p:anim calcmode="lin" valueType="num">
                                      <p:cBhvr>
                                        <p:cTn id="43" dur="1000" fill="hold"/>
                                        <p:tgtEl>
                                          <p:spTgt spid="42043"/>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42043"/>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15500"/>
                            </p:stCondLst>
                            <p:childTnLst>
                              <p:par>
                                <p:cTn id="46" presetID="22" presetClass="entr" presetSubtype="8" fill="hold" nodeType="afterEffect">
                                  <p:stCondLst>
                                    <p:cond delay="3000"/>
                                  </p:stCondLst>
                                  <p:childTnLst>
                                    <p:set>
                                      <p:cBhvr>
                                        <p:cTn id="47" dur="1" fill="hold">
                                          <p:stCondLst>
                                            <p:cond delay="0"/>
                                          </p:stCondLst>
                                        </p:cTn>
                                        <p:tgtEl>
                                          <p:spTgt spid="42046"/>
                                        </p:tgtEl>
                                        <p:attrNameLst>
                                          <p:attrName>style.visibility</p:attrName>
                                        </p:attrNameLst>
                                      </p:cBhvr>
                                      <p:to>
                                        <p:strVal val="visible"/>
                                      </p:to>
                                    </p:set>
                                    <p:animEffect transition="in" filter="wipe(left)">
                                      <p:cBhvr>
                                        <p:cTn id="48" dur="500"/>
                                        <p:tgtEl>
                                          <p:spTgt spid="42046"/>
                                        </p:tgtEl>
                                      </p:cBhvr>
                                    </p:animEffect>
                                  </p:childTnLst>
                                </p:cTn>
                              </p:par>
                            </p:childTnLst>
                          </p:cTn>
                        </p:par>
                        <p:par>
                          <p:cTn id="49" fill="hold">
                            <p:stCondLst>
                              <p:cond delay="19000"/>
                            </p:stCondLst>
                            <p:childTnLst>
                              <p:par>
                                <p:cTn id="50" presetID="9" presetClass="entr" presetSubtype="0" fill="hold" grpId="0" nodeType="afterEffect">
                                  <p:stCondLst>
                                    <p:cond delay="0"/>
                                  </p:stCondLst>
                                  <p:childTnLst>
                                    <p:set>
                                      <p:cBhvr>
                                        <p:cTn id="51" dur="1" fill="hold">
                                          <p:stCondLst>
                                            <p:cond delay="0"/>
                                          </p:stCondLst>
                                        </p:cTn>
                                        <p:tgtEl>
                                          <p:spTgt spid="42044"/>
                                        </p:tgtEl>
                                        <p:attrNameLst>
                                          <p:attrName>style.visibility</p:attrName>
                                        </p:attrNameLst>
                                      </p:cBhvr>
                                      <p:to>
                                        <p:strVal val="visible"/>
                                      </p:to>
                                    </p:set>
                                    <p:animEffect transition="in" filter="dissolve">
                                      <p:cBhvr>
                                        <p:cTn id="52" dur="500"/>
                                        <p:tgtEl>
                                          <p:spTgt spid="42044"/>
                                        </p:tgtEl>
                                      </p:cBhvr>
                                    </p:animEffect>
                                  </p:childTnLst>
                                </p:cTn>
                              </p:par>
                            </p:childTnLst>
                          </p:cTn>
                        </p:par>
                        <p:par>
                          <p:cTn id="53" fill="hold">
                            <p:stCondLst>
                              <p:cond delay="19500"/>
                            </p:stCondLst>
                            <p:childTnLst>
                              <p:par>
                                <p:cTn id="54" presetID="23" presetClass="entr" presetSubtype="16" fill="hold" grpId="0" nodeType="afterEffect">
                                  <p:stCondLst>
                                    <p:cond delay="0"/>
                                  </p:stCondLst>
                                  <p:childTnLst>
                                    <p:set>
                                      <p:cBhvr>
                                        <p:cTn id="55" dur="1" fill="hold">
                                          <p:stCondLst>
                                            <p:cond delay="0"/>
                                          </p:stCondLst>
                                        </p:cTn>
                                        <p:tgtEl>
                                          <p:spTgt spid="42045"/>
                                        </p:tgtEl>
                                        <p:attrNameLst>
                                          <p:attrName>style.visibility</p:attrName>
                                        </p:attrNameLst>
                                      </p:cBhvr>
                                      <p:to>
                                        <p:strVal val="visible"/>
                                      </p:to>
                                    </p:set>
                                    <p:anim calcmode="lin" valueType="num">
                                      <p:cBhvr>
                                        <p:cTn id="56" dur="500" fill="hold"/>
                                        <p:tgtEl>
                                          <p:spTgt spid="42045"/>
                                        </p:tgtEl>
                                        <p:attrNameLst>
                                          <p:attrName>ppt_w</p:attrName>
                                        </p:attrNameLst>
                                      </p:cBhvr>
                                      <p:tavLst>
                                        <p:tav tm="0">
                                          <p:val>
                                            <p:fltVal val="0"/>
                                          </p:val>
                                        </p:tav>
                                        <p:tav tm="100000">
                                          <p:val>
                                            <p:strVal val="#ppt_w"/>
                                          </p:val>
                                        </p:tav>
                                      </p:tavLst>
                                    </p:anim>
                                    <p:anim calcmode="lin" valueType="num">
                                      <p:cBhvr>
                                        <p:cTn id="57" dur="500" fill="hold"/>
                                        <p:tgtEl>
                                          <p:spTgt spid="420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5" grpId="0" autoUpdateAnimBg="0"/>
      <p:bldP spid="42036" grpId="0" animBg="1"/>
      <p:bldP spid="42038" grpId="0" animBg="1"/>
      <p:bldP spid="42039" grpId="0" autoUpdateAnimBg="0"/>
      <p:bldP spid="42040" grpId="0" animBg="1"/>
      <p:bldP spid="42042" grpId="0" autoUpdateAnimBg="0"/>
      <p:bldP spid="42043" grpId="0" autoUpdateAnimBg="0"/>
      <p:bldP spid="42044" grpId="0" animBg="1"/>
      <p:bldP spid="4204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304800"/>
            <a:ext cx="8007350" cy="1143000"/>
          </a:xfrm>
        </p:spPr>
        <p:txBody>
          <a:bodyPr/>
          <a:lstStyle/>
          <a:p>
            <a:r>
              <a:rPr lang="en-US">
                <a:cs typeface="Times New Roman" pitchFamily="18" charset="0"/>
              </a:rPr>
              <a:t>What is a “</a:t>
            </a:r>
            <a:r>
              <a:rPr lang="pl-PL"/>
              <a:t>superlative</a:t>
            </a:r>
            <a:r>
              <a:rPr lang="en-US">
                <a:cs typeface="Times New Roman" pitchFamily="18" charset="0"/>
              </a:rPr>
              <a:t> form”?</a:t>
            </a:r>
          </a:p>
        </p:txBody>
      </p:sp>
      <p:sp>
        <p:nvSpPr>
          <p:cNvPr id="38915" name="Rectangle 3"/>
          <p:cNvSpPr>
            <a:spLocks noGrp="1" noChangeArrowheads="1"/>
          </p:cNvSpPr>
          <p:nvPr>
            <p:ph type="body" idx="1"/>
          </p:nvPr>
        </p:nvSpPr>
        <p:spPr>
          <a:xfrm>
            <a:off x="0" y="1524000"/>
            <a:ext cx="8007350" cy="609600"/>
          </a:xfrm>
        </p:spPr>
        <p:txBody>
          <a:bodyPr/>
          <a:lstStyle/>
          <a:p>
            <a:pPr algn="ctr">
              <a:buClrTx/>
              <a:buFontTx/>
              <a:buNone/>
            </a:pPr>
            <a:r>
              <a:rPr lang="pl-PL" sz="2400">
                <a:solidFill>
                  <a:schemeClr val="accent2"/>
                </a:solidFill>
              </a:rPr>
              <a:t>Comaprative form expresses the idea of ‘most’</a:t>
            </a:r>
            <a:r>
              <a:rPr lang="en-US" sz="2400"/>
              <a:t> </a:t>
            </a:r>
          </a:p>
        </p:txBody>
      </p:sp>
      <p:sp>
        <p:nvSpPr>
          <p:cNvPr id="38916" name="Text Box 4"/>
          <p:cNvSpPr txBox="1">
            <a:spLocks noChangeArrowheads="1"/>
          </p:cNvSpPr>
          <p:nvPr/>
        </p:nvSpPr>
        <p:spPr bwMode="auto">
          <a:xfrm>
            <a:off x="3100785" y="2590801"/>
            <a:ext cx="1762786"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fast</a:t>
            </a:r>
            <a:endParaRPr lang="en-US" sz="4000">
              <a:effectLst>
                <a:outerShdw blurRad="38100" dist="38100" dir="2700000" algn="tl">
                  <a:srgbClr val="000000"/>
                </a:outerShdw>
              </a:effectLst>
              <a:latin typeface="Trebuchet MS" pitchFamily="34" charset="0"/>
            </a:endParaRPr>
          </a:p>
        </p:txBody>
      </p:sp>
      <p:sp>
        <p:nvSpPr>
          <p:cNvPr id="38917" name="Text Box 5"/>
          <p:cNvSpPr txBox="1">
            <a:spLocks noChangeArrowheads="1"/>
          </p:cNvSpPr>
          <p:nvPr/>
        </p:nvSpPr>
        <p:spPr bwMode="auto">
          <a:xfrm>
            <a:off x="4267200" y="2590800"/>
            <a:ext cx="1506538" cy="701675"/>
          </a:xfrm>
          <a:prstGeom prst="rect">
            <a:avLst/>
          </a:prstGeom>
          <a:noFill/>
          <a:ln w="9525">
            <a:noFill/>
            <a:miter lim="800000"/>
            <a:headEnd/>
            <a:tailEnd/>
          </a:ln>
          <a:effectLst/>
        </p:spPr>
        <p:txBody>
          <a:bodyPr>
            <a:spAutoFit/>
          </a:bodyPr>
          <a:lstStyle/>
          <a:p>
            <a:r>
              <a:rPr lang="pl-PL" sz="4000" dirty="0">
                <a:solidFill>
                  <a:srgbClr val="FF9900"/>
                </a:solidFill>
                <a:effectLst>
                  <a:outerShdw blurRad="38100" dist="38100" dir="2700000" algn="tl">
                    <a:srgbClr val="000000"/>
                  </a:outerShdw>
                </a:effectLst>
                <a:latin typeface="Trebuchet MS" pitchFamily="34" charset="0"/>
              </a:rPr>
              <a:t>-est</a:t>
            </a:r>
            <a:endParaRPr lang="en-US" sz="4000" dirty="0">
              <a:solidFill>
                <a:srgbClr val="FF9900"/>
              </a:solidFill>
              <a:effectLst>
                <a:outerShdw blurRad="38100" dist="38100" dir="2700000" algn="tl">
                  <a:srgbClr val="000000"/>
                </a:outerShdw>
              </a:effectLst>
              <a:latin typeface="Trebuchet MS" pitchFamily="34" charset="0"/>
            </a:endParaRPr>
          </a:p>
        </p:txBody>
      </p:sp>
      <p:sp>
        <p:nvSpPr>
          <p:cNvPr id="38918" name="Text Box 6"/>
          <p:cNvSpPr txBox="1">
            <a:spLocks noChangeArrowheads="1"/>
          </p:cNvSpPr>
          <p:nvPr/>
        </p:nvSpPr>
        <p:spPr bwMode="auto">
          <a:xfrm>
            <a:off x="785946" y="3605213"/>
            <a:ext cx="6846490" cy="1066800"/>
          </a:xfrm>
          <a:prstGeom prst="rect">
            <a:avLst/>
          </a:prstGeom>
          <a:noFill/>
          <a:ln w="9525">
            <a:noFill/>
            <a:miter lim="800000"/>
            <a:headEnd/>
            <a:tailEnd/>
          </a:ln>
          <a:effectLst/>
        </p:spPr>
        <p:txBody>
          <a:bodyPr>
            <a:spAutoFit/>
          </a:bodyPr>
          <a:lstStyle/>
          <a:p>
            <a:pPr algn="ctr"/>
            <a:r>
              <a:rPr lang="pl-PL" sz="3200">
                <a:effectLst>
                  <a:outerShdw blurRad="38100" dist="38100" dir="2700000" algn="tl">
                    <a:srgbClr val="000000"/>
                  </a:outerShdw>
                </a:effectLst>
                <a:latin typeface="Trebuchet MS" pitchFamily="34" charset="0"/>
              </a:rPr>
              <a:t>My car is fast. </a:t>
            </a:r>
          </a:p>
          <a:p>
            <a:pPr algn="ctr"/>
            <a:r>
              <a:rPr lang="pl-PL" sz="3200">
                <a:effectLst>
                  <a:outerShdw blurRad="38100" dist="38100" dir="2700000" algn="tl">
                    <a:srgbClr val="000000"/>
                  </a:outerShdw>
                </a:effectLst>
                <a:latin typeface="Trebuchet MS" pitchFamily="34" charset="0"/>
              </a:rPr>
              <a:t>Your car is fast.</a:t>
            </a:r>
            <a:endParaRPr lang="en-US" sz="3200">
              <a:effectLst>
                <a:outerShdw blurRad="38100" dist="38100" dir="2700000" algn="tl">
                  <a:srgbClr val="000000"/>
                </a:outerShdw>
              </a:effectLst>
              <a:latin typeface="Trebuchet MS" pitchFamily="34" charset="0"/>
            </a:endParaRPr>
          </a:p>
        </p:txBody>
      </p:sp>
      <p:sp>
        <p:nvSpPr>
          <p:cNvPr id="38919" name="Text Box 7"/>
          <p:cNvSpPr txBox="1">
            <a:spLocks noChangeArrowheads="1"/>
          </p:cNvSpPr>
          <p:nvPr/>
        </p:nvSpPr>
        <p:spPr bwMode="auto">
          <a:xfrm>
            <a:off x="1501379" y="4800600"/>
            <a:ext cx="5417344" cy="579438"/>
          </a:xfrm>
          <a:prstGeom prst="rect">
            <a:avLst/>
          </a:prstGeom>
          <a:noFill/>
          <a:ln w="9525">
            <a:noFill/>
            <a:miter lim="800000"/>
            <a:headEnd/>
            <a:tailEnd/>
          </a:ln>
          <a:effectLst/>
        </p:spPr>
        <p:txBody>
          <a:bodyPr>
            <a:spAutoFit/>
          </a:bodyPr>
          <a:lstStyle/>
          <a:p>
            <a:pPr algn="ctr"/>
            <a:r>
              <a:rPr lang="pl-PL" sz="3200">
                <a:effectLst>
                  <a:outerShdw blurRad="38100" dist="38100" dir="2700000" algn="tl">
                    <a:srgbClr val="000000"/>
                  </a:outerShdw>
                </a:effectLst>
                <a:latin typeface="Trebuchet MS" pitchFamily="34" charset="0"/>
              </a:rPr>
              <a:t>But his car is the fastest.</a:t>
            </a:r>
            <a:endParaRPr lang="en-US" sz="3200">
              <a:effectLst>
                <a:outerShdw blurRad="38100" dist="38100" dir="2700000" algn="tl">
                  <a:srgbClr val="000000"/>
                </a:outerShdw>
              </a:effectLst>
              <a:latin typeface="Trebuchet MS" pitchFamily="34" charset="0"/>
            </a:endParaRPr>
          </a:p>
        </p:txBody>
      </p:sp>
      <p:sp>
        <p:nvSpPr>
          <p:cNvPr id="38920" name="Rectangle 8"/>
          <p:cNvSpPr>
            <a:spLocks noChangeArrowheads="1"/>
          </p:cNvSpPr>
          <p:nvPr/>
        </p:nvSpPr>
        <p:spPr bwMode="auto">
          <a:xfrm>
            <a:off x="5112942" y="4738688"/>
            <a:ext cx="1558131" cy="685800"/>
          </a:xfrm>
          <a:prstGeom prst="rect">
            <a:avLst/>
          </a:prstGeom>
          <a:noFill/>
          <a:ln w="28575">
            <a:solidFill>
              <a:srgbClr val="FF3300"/>
            </a:solidFill>
            <a:prstDash val="sysDot"/>
            <a:miter lim="800000"/>
            <a:headEnd/>
            <a:tailEnd/>
          </a:ln>
          <a:effectLst/>
        </p:spPr>
        <p:txBody>
          <a:bodyPr wrap="none" anchor="ctr"/>
          <a:lstStyle/>
          <a:p>
            <a:endParaRPr lang="en-US"/>
          </a:p>
        </p:txBody>
      </p:sp>
      <p:cxnSp>
        <p:nvCxnSpPr>
          <p:cNvPr id="38921" name="AutoShape 9"/>
          <p:cNvCxnSpPr>
            <a:cxnSpLocks noChangeShapeType="1"/>
          </p:cNvCxnSpPr>
          <p:nvPr/>
        </p:nvCxnSpPr>
        <p:spPr bwMode="auto">
          <a:xfrm>
            <a:off x="6096000" y="2971800"/>
            <a:ext cx="1305321" cy="2147888"/>
          </a:xfrm>
          <a:prstGeom prst="bentConnector3">
            <a:avLst>
              <a:gd name="adj1" fmla="val 117787"/>
            </a:avLst>
          </a:prstGeom>
          <a:noFill/>
          <a:ln w="28575">
            <a:solidFill>
              <a:srgbClr val="FF3300"/>
            </a:solidFill>
            <a:miter lim="800000"/>
            <a:headEnd/>
            <a:tailEnd type="triangle" w="med" len="med"/>
          </a:ln>
          <a:effectLst/>
        </p:spPr>
      </p:cxnSp>
      <p:sp>
        <p:nvSpPr>
          <p:cNvPr id="38922" name="Rectangle 10"/>
          <p:cNvSpPr>
            <a:spLocks noChangeArrowheads="1"/>
          </p:cNvSpPr>
          <p:nvPr/>
        </p:nvSpPr>
        <p:spPr bwMode="auto">
          <a:xfrm>
            <a:off x="3505200" y="2590800"/>
            <a:ext cx="2476500" cy="685800"/>
          </a:xfrm>
          <a:prstGeom prst="rect">
            <a:avLst/>
          </a:prstGeom>
          <a:noFill/>
          <a:ln w="28575">
            <a:solidFill>
              <a:srgbClr val="FF3300"/>
            </a:solidFill>
            <a:prstDash val="sysDot"/>
            <a:miter lim="800000"/>
            <a:headEnd/>
            <a:tailEnd/>
          </a:ln>
          <a:effectLst/>
        </p:spPr>
        <p:txBody>
          <a:bodyPr wrap="none" anchor="ctr"/>
          <a:lstStyle/>
          <a:p>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dissolve">
                                      <p:cBhvr>
                                        <p:cTn id="7" dur="500"/>
                                        <p:tgtEl>
                                          <p:spTgt spid="389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7"/>
                                        </p:tgtEl>
                                        <p:attrNameLst>
                                          <p:attrName>style.visibility</p:attrName>
                                        </p:attrNameLst>
                                      </p:cBhvr>
                                      <p:to>
                                        <p:strVal val="visible"/>
                                      </p:to>
                                    </p:set>
                                    <p:animEffect transition="in" filter="dissolve">
                                      <p:cBhvr>
                                        <p:cTn id="12" dur="500"/>
                                        <p:tgtEl>
                                          <p:spTgt spid="38917"/>
                                        </p:tgtEl>
                                      </p:cBhvr>
                                    </p:animEffect>
                                  </p:childTnLst>
                                </p:cTn>
                              </p:par>
                            </p:childTnLst>
                          </p:cTn>
                        </p:par>
                        <p:par>
                          <p:cTn id="13" fill="hold">
                            <p:stCondLst>
                              <p:cond delay="500"/>
                            </p:stCondLst>
                            <p:childTnLst>
                              <p:par>
                                <p:cTn id="14" presetID="17" presetClass="entr" presetSubtype="10" fill="hold" grpId="0" nodeType="afterEffect">
                                  <p:stCondLst>
                                    <p:cond delay="1000"/>
                                  </p:stCondLst>
                                  <p:childTnLst>
                                    <p:set>
                                      <p:cBhvr>
                                        <p:cTn id="15" dur="1" fill="hold">
                                          <p:stCondLst>
                                            <p:cond delay="0"/>
                                          </p:stCondLst>
                                        </p:cTn>
                                        <p:tgtEl>
                                          <p:spTgt spid="38922"/>
                                        </p:tgtEl>
                                        <p:attrNameLst>
                                          <p:attrName>style.visibility</p:attrName>
                                        </p:attrNameLst>
                                      </p:cBhvr>
                                      <p:to>
                                        <p:strVal val="visible"/>
                                      </p:to>
                                    </p:set>
                                    <p:anim calcmode="lin" valueType="num">
                                      <p:cBhvr>
                                        <p:cTn id="16" dur="500" fill="hold"/>
                                        <p:tgtEl>
                                          <p:spTgt spid="38922"/>
                                        </p:tgtEl>
                                        <p:attrNameLst>
                                          <p:attrName>ppt_w</p:attrName>
                                        </p:attrNameLst>
                                      </p:cBhvr>
                                      <p:tavLst>
                                        <p:tav tm="0">
                                          <p:val>
                                            <p:fltVal val="0"/>
                                          </p:val>
                                        </p:tav>
                                        <p:tav tm="100000">
                                          <p:val>
                                            <p:strVal val="#ppt_w"/>
                                          </p:val>
                                        </p:tav>
                                      </p:tavLst>
                                    </p:anim>
                                    <p:anim calcmode="lin" valueType="num">
                                      <p:cBhvr>
                                        <p:cTn id="17" dur="500" fill="hold"/>
                                        <p:tgtEl>
                                          <p:spTgt spid="38922"/>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8"/>
                                        </p:tgtEl>
                                        <p:attrNameLst>
                                          <p:attrName>style.visibility</p:attrName>
                                        </p:attrNameLst>
                                      </p:cBhvr>
                                      <p:to>
                                        <p:strVal val="visible"/>
                                      </p:to>
                                    </p:set>
                                    <p:animEffect transition="in" filter="dissolve">
                                      <p:cBhvr>
                                        <p:cTn id="22" dur="500"/>
                                        <p:tgtEl>
                                          <p:spTgt spid="3891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19"/>
                                        </p:tgtEl>
                                        <p:attrNameLst>
                                          <p:attrName>style.visibility</p:attrName>
                                        </p:attrNameLst>
                                      </p:cBhvr>
                                      <p:to>
                                        <p:strVal val="visible"/>
                                      </p:to>
                                    </p:set>
                                    <p:animEffect transition="in" filter="dissolve">
                                      <p:cBhvr>
                                        <p:cTn id="27" dur="500"/>
                                        <p:tgtEl>
                                          <p:spTgt spid="3891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8921"/>
                                        </p:tgtEl>
                                        <p:attrNameLst>
                                          <p:attrName>style.visibility</p:attrName>
                                        </p:attrNameLst>
                                      </p:cBhvr>
                                      <p:to>
                                        <p:strVal val="visible"/>
                                      </p:to>
                                    </p:set>
                                    <p:animEffect transition="in" filter="strips(downRight)">
                                      <p:cBhvr>
                                        <p:cTn id="32" dur="500"/>
                                        <p:tgtEl>
                                          <p:spTgt spid="38921"/>
                                        </p:tgtEl>
                                      </p:cBhvr>
                                    </p:animEffect>
                                  </p:childTnLst>
                                </p:cTn>
                              </p:par>
                            </p:childTnLst>
                          </p:cTn>
                        </p:par>
                        <p:par>
                          <p:cTn id="33" fill="hold">
                            <p:stCondLst>
                              <p:cond delay="500"/>
                            </p:stCondLst>
                            <p:childTnLst>
                              <p:par>
                                <p:cTn id="34" presetID="9" presetClass="entr" presetSubtype="0" fill="hold" grpId="0" nodeType="afterEffect">
                                  <p:stCondLst>
                                    <p:cond delay="0"/>
                                  </p:stCondLst>
                                  <p:childTnLst>
                                    <p:set>
                                      <p:cBhvr>
                                        <p:cTn id="35" dur="1" fill="hold">
                                          <p:stCondLst>
                                            <p:cond delay="0"/>
                                          </p:stCondLst>
                                        </p:cTn>
                                        <p:tgtEl>
                                          <p:spTgt spid="38920"/>
                                        </p:tgtEl>
                                        <p:attrNameLst>
                                          <p:attrName>style.visibility</p:attrName>
                                        </p:attrNameLst>
                                      </p:cBhvr>
                                      <p:to>
                                        <p:strVal val="visible"/>
                                      </p:to>
                                    </p:set>
                                    <p:animEffect transition="in" filter="dissolve">
                                      <p:cBhvr>
                                        <p:cTn id="36" dur="500"/>
                                        <p:tgtEl>
                                          <p:spTgt spid="3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autoUpdateAnimBg="0"/>
      <p:bldP spid="38917" grpId="0" autoUpdateAnimBg="0"/>
      <p:bldP spid="38918" grpId="0" autoUpdateAnimBg="0"/>
      <p:bldP spid="38919" grpId="0" autoUpdateAnimBg="0"/>
      <p:bldP spid="38920" grpId="0" animBg="1"/>
      <p:bldP spid="389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70" name="Text Box 34"/>
          <p:cNvSpPr txBox="1">
            <a:spLocks noChangeArrowheads="1"/>
          </p:cNvSpPr>
          <p:nvPr/>
        </p:nvSpPr>
        <p:spPr bwMode="auto">
          <a:xfrm>
            <a:off x="5238486" y="3367089"/>
            <a:ext cx="509058" cy="701675"/>
          </a:xfrm>
          <a:prstGeom prst="rect">
            <a:avLst/>
          </a:prstGeom>
          <a:noFill/>
          <a:ln w="9525">
            <a:noFill/>
            <a:miter lim="800000"/>
            <a:headEnd/>
            <a:tailEnd/>
          </a:ln>
          <a:effectLst/>
        </p:spPr>
        <p:txBody>
          <a:bodyPr>
            <a:spAutoFit/>
          </a:bodyPr>
          <a:lstStyle/>
          <a:p>
            <a:pPr algn="r"/>
            <a:r>
              <a:rPr lang="pl-PL" sz="4000">
                <a:effectLst>
                  <a:outerShdw blurRad="38100" dist="38100" dir="2700000" algn="tl">
                    <a:srgbClr val="000000"/>
                  </a:outerShdw>
                </a:effectLst>
                <a:latin typeface="Trebuchet MS" pitchFamily="34" charset="0"/>
              </a:rPr>
              <a:t>y</a:t>
            </a:r>
            <a:endParaRPr lang="en-US" sz="4000">
              <a:effectLst>
                <a:outerShdw blurRad="38100" dist="38100" dir="2700000" algn="tl">
                  <a:srgbClr val="000000"/>
                </a:outerShdw>
              </a:effectLst>
              <a:latin typeface="Trebuchet MS" pitchFamily="34" charset="0"/>
            </a:endParaRPr>
          </a:p>
        </p:txBody>
      </p:sp>
      <p:sp>
        <p:nvSpPr>
          <p:cNvPr id="39938" name="Rectangle 2"/>
          <p:cNvSpPr>
            <a:spLocks noGrp="1" noChangeArrowheads="1"/>
          </p:cNvSpPr>
          <p:nvPr>
            <p:ph type="title"/>
          </p:nvPr>
        </p:nvSpPr>
        <p:spPr>
          <a:xfrm>
            <a:off x="0" y="304800"/>
            <a:ext cx="8007350" cy="1143000"/>
          </a:xfrm>
        </p:spPr>
        <p:txBody>
          <a:bodyPr/>
          <a:lstStyle/>
          <a:p>
            <a:pPr algn="ctr"/>
            <a:r>
              <a:rPr lang="en-US" dirty="0">
                <a:cs typeface="Times New Roman" pitchFamily="18" charset="0"/>
              </a:rPr>
              <a:t>“</a:t>
            </a:r>
            <a:r>
              <a:rPr lang="pl-PL" dirty="0"/>
              <a:t>Superlative</a:t>
            </a:r>
            <a:r>
              <a:rPr lang="en-US" dirty="0">
                <a:cs typeface="Times New Roman" pitchFamily="18" charset="0"/>
              </a:rPr>
              <a:t> form”?</a:t>
            </a:r>
          </a:p>
        </p:txBody>
      </p:sp>
      <p:sp>
        <p:nvSpPr>
          <p:cNvPr id="39939" name="Rectangle 3"/>
          <p:cNvSpPr>
            <a:spLocks noGrp="1" noChangeArrowheads="1"/>
          </p:cNvSpPr>
          <p:nvPr>
            <p:ph type="body" idx="1"/>
          </p:nvPr>
        </p:nvSpPr>
        <p:spPr>
          <a:xfrm>
            <a:off x="0" y="1524000"/>
            <a:ext cx="8007350" cy="609600"/>
          </a:xfrm>
        </p:spPr>
        <p:txBody>
          <a:bodyPr/>
          <a:lstStyle/>
          <a:p>
            <a:pPr algn="ctr">
              <a:buClrTx/>
              <a:buFontTx/>
              <a:buNone/>
            </a:pPr>
            <a:r>
              <a:rPr lang="en-GB" sz="2800">
                <a:solidFill>
                  <a:schemeClr val="accent2"/>
                </a:solidFill>
              </a:rPr>
              <a:t>How is </a:t>
            </a:r>
            <a:r>
              <a:rPr lang="pl-PL" sz="2800">
                <a:solidFill>
                  <a:schemeClr val="accent2"/>
                </a:solidFill>
              </a:rPr>
              <a:t>a ‘superl</a:t>
            </a:r>
            <a:r>
              <a:rPr lang="en-GB" sz="2800">
                <a:solidFill>
                  <a:schemeClr val="accent2"/>
                </a:solidFill>
              </a:rPr>
              <a:t>ative</a:t>
            </a:r>
            <a:r>
              <a:rPr lang="pl-PL" sz="2800">
                <a:solidFill>
                  <a:schemeClr val="accent2"/>
                </a:solidFill>
              </a:rPr>
              <a:t>’</a:t>
            </a:r>
            <a:r>
              <a:rPr lang="en-GB" sz="2800">
                <a:solidFill>
                  <a:schemeClr val="accent2"/>
                </a:solidFill>
              </a:rPr>
              <a:t> form built?</a:t>
            </a:r>
            <a:endParaRPr lang="en-GB" sz="2800"/>
          </a:p>
        </p:txBody>
      </p:sp>
      <p:sp>
        <p:nvSpPr>
          <p:cNvPr id="39940" name="Text Box 4"/>
          <p:cNvSpPr txBox="1">
            <a:spLocks noChangeArrowheads="1"/>
          </p:cNvSpPr>
          <p:nvPr/>
        </p:nvSpPr>
        <p:spPr bwMode="auto">
          <a:xfrm>
            <a:off x="4179094" y="2424114"/>
            <a:ext cx="1561571"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long</a:t>
            </a:r>
            <a:endParaRPr lang="en-US" sz="4000">
              <a:effectLst>
                <a:outerShdw blurRad="38100" dist="38100" dir="2700000" algn="tl">
                  <a:srgbClr val="000000"/>
                </a:outerShdw>
              </a:effectLst>
              <a:latin typeface="Trebuchet MS" pitchFamily="34" charset="0"/>
            </a:endParaRPr>
          </a:p>
        </p:txBody>
      </p:sp>
      <p:sp>
        <p:nvSpPr>
          <p:cNvPr id="39941" name="Text Box 5"/>
          <p:cNvSpPr txBox="1">
            <a:spLocks noChangeArrowheads="1"/>
          </p:cNvSpPr>
          <p:nvPr/>
        </p:nvSpPr>
        <p:spPr bwMode="auto">
          <a:xfrm>
            <a:off x="5241925" y="2424114"/>
            <a:ext cx="1320800"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est</a:t>
            </a:r>
            <a:endParaRPr lang="en-US" sz="4000">
              <a:solidFill>
                <a:srgbClr val="FF9900"/>
              </a:solidFill>
              <a:effectLst>
                <a:outerShdw blurRad="38100" dist="38100" dir="2700000" algn="tl">
                  <a:srgbClr val="000000"/>
                </a:outerShdw>
              </a:effectLst>
              <a:latin typeface="Trebuchet MS" pitchFamily="34" charset="0"/>
            </a:endParaRPr>
          </a:p>
        </p:txBody>
      </p:sp>
      <p:sp>
        <p:nvSpPr>
          <p:cNvPr id="39942" name="Rectangle 6"/>
          <p:cNvSpPr>
            <a:spLocks noChangeArrowheads="1"/>
          </p:cNvSpPr>
          <p:nvPr/>
        </p:nvSpPr>
        <p:spPr bwMode="auto">
          <a:xfrm>
            <a:off x="185738" y="2590800"/>
            <a:ext cx="3714750" cy="457200"/>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one syllable adjectives</a:t>
            </a:r>
            <a:endParaRPr lang="en-GB">
              <a:latin typeface="Trebuchet MS" pitchFamily="34" charset="0"/>
            </a:endParaRPr>
          </a:p>
        </p:txBody>
      </p:sp>
      <p:sp>
        <p:nvSpPr>
          <p:cNvPr id="39943" name="Rectangle 7"/>
          <p:cNvSpPr>
            <a:spLocks noChangeArrowheads="1"/>
          </p:cNvSpPr>
          <p:nvPr/>
        </p:nvSpPr>
        <p:spPr bwMode="auto">
          <a:xfrm>
            <a:off x="185738" y="3305176"/>
            <a:ext cx="3714750" cy="942975"/>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two syllable adjectives</a:t>
            </a:r>
          </a:p>
          <a:p>
            <a:pPr marL="342900" indent="-342900" algn="r">
              <a:spcBef>
                <a:spcPct val="20000"/>
              </a:spcBef>
            </a:pPr>
            <a:r>
              <a:rPr lang="pl-PL">
                <a:solidFill>
                  <a:schemeClr val="accent2"/>
                </a:solidFill>
                <a:latin typeface="Trebuchet MS" pitchFamily="34" charset="0"/>
              </a:rPr>
              <a:t>ending in -ly</a:t>
            </a:r>
            <a:endParaRPr lang="en-GB">
              <a:latin typeface="Trebuchet MS" pitchFamily="34" charset="0"/>
            </a:endParaRPr>
          </a:p>
        </p:txBody>
      </p:sp>
      <p:sp>
        <p:nvSpPr>
          <p:cNvPr id="39945" name="Text Box 9"/>
          <p:cNvSpPr txBox="1">
            <a:spLocks noChangeArrowheads="1"/>
          </p:cNvSpPr>
          <p:nvPr/>
        </p:nvSpPr>
        <p:spPr bwMode="auto">
          <a:xfrm>
            <a:off x="3869531" y="3367089"/>
            <a:ext cx="1623483" cy="701675"/>
          </a:xfrm>
          <a:prstGeom prst="rect">
            <a:avLst/>
          </a:prstGeom>
          <a:noFill/>
          <a:ln w="9525">
            <a:noFill/>
            <a:miter lim="800000"/>
            <a:headEnd/>
            <a:tailEnd/>
          </a:ln>
          <a:effectLst/>
        </p:spPr>
        <p:txBody>
          <a:bodyPr>
            <a:spAutoFit/>
          </a:bodyPr>
          <a:lstStyle/>
          <a:p>
            <a:pPr algn="r"/>
            <a:r>
              <a:rPr lang="pl-PL" sz="4000">
                <a:effectLst>
                  <a:outerShdw blurRad="38100" dist="38100" dir="2700000" algn="tl">
                    <a:srgbClr val="000000"/>
                  </a:outerShdw>
                </a:effectLst>
                <a:latin typeface="Trebuchet MS" pitchFamily="34" charset="0"/>
              </a:rPr>
              <a:t>funn</a:t>
            </a:r>
            <a:endParaRPr lang="en-US" sz="4000">
              <a:effectLst>
                <a:outerShdw blurRad="38100" dist="38100" dir="2700000" algn="tl">
                  <a:srgbClr val="000000"/>
                </a:outerShdw>
              </a:effectLst>
              <a:latin typeface="Trebuchet MS" pitchFamily="34" charset="0"/>
            </a:endParaRPr>
          </a:p>
        </p:txBody>
      </p:sp>
      <p:sp>
        <p:nvSpPr>
          <p:cNvPr id="39946" name="Rectangle 10"/>
          <p:cNvSpPr>
            <a:spLocks noChangeArrowheads="1"/>
          </p:cNvSpPr>
          <p:nvPr/>
        </p:nvSpPr>
        <p:spPr bwMode="auto">
          <a:xfrm>
            <a:off x="154782" y="4391026"/>
            <a:ext cx="3745706" cy="942975"/>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other two and three syllable adjectives</a:t>
            </a:r>
            <a:endParaRPr lang="en-GB">
              <a:solidFill>
                <a:schemeClr val="accent2"/>
              </a:solidFill>
              <a:latin typeface="Trebuchet MS" pitchFamily="34" charset="0"/>
            </a:endParaRPr>
          </a:p>
        </p:txBody>
      </p:sp>
      <p:sp>
        <p:nvSpPr>
          <p:cNvPr id="39949" name="Rectangle 13"/>
          <p:cNvSpPr>
            <a:spLocks noChangeArrowheads="1"/>
          </p:cNvSpPr>
          <p:nvPr/>
        </p:nvSpPr>
        <p:spPr bwMode="auto">
          <a:xfrm>
            <a:off x="128986" y="5481639"/>
            <a:ext cx="3745706" cy="542925"/>
          </a:xfrm>
          <a:prstGeom prst="rect">
            <a:avLst/>
          </a:prstGeom>
          <a:noFill/>
          <a:ln w="9525">
            <a:noFill/>
            <a:miter lim="800000"/>
            <a:headEnd/>
            <a:tailEnd/>
          </a:ln>
          <a:effectLst/>
        </p:spPr>
        <p:txBody>
          <a:bodyPr/>
          <a:lstStyle/>
          <a:p>
            <a:pPr marL="342900" indent="-342900" algn="r">
              <a:spcBef>
                <a:spcPct val="20000"/>
              </a:spcBef>
            </a:pPr>
            <a:r>
              <a:rPr lang="pl-PL">
                <a:solidFill>
                  <a:schemeClr val="accent2"/>
                </a:solidFill>
                <a:latin typeface="Trebuchet MS" pitchFamily="34" charset="0"/>
              </a:rPr>
              <a:t>irregular adjectives</a:t>
            </a:r>
          </a:p>
          <a:p>
            <a:pPr marL="342900" indent="-342900" algn="r">
              <a:spcBef>
                <a:spcPct val="20000"/>
              </a:spcBef>
            </a:pPr>
            <a:r>
              <a:rPr lang="pl-PL">
                <a:solidFill>
                  <a:schemeClr val="accent2"/>
                </a:solidFill>
                <a:latin typeface="Trebuchet MS" pitchFamily="34" charset="0"/>
              </a:rPr>
              <a:t>for example ‘good’</a:t>
            </a:r>
            <a:endParaRPr lang="en-GB">
              <a:solidFill>
                <a:schemeClr val="accent2"/>
              </a:solidFill>
              <a:latin typeface="Trebuchet MS" pitchFamily="34" charset="0"/>
            </a:endParaRPr>
          </a:p>
        </p:txBody>
      </p:sp>
      <p:sp>
        <p:nvSpPr>
          <p:cNvPr id="39969" name="Rectangle 33"/>
          <p:cNvSpPr>
            <a:spLocks noChangeArrowheads="1"/>
          </p:cNvSpPr>
          <p:nvPr/>
        </p:nvSpPr>
        <p:spPr bwMode="auto">
          <a:xfrm>
            <a:off x="5715000" y="3505200"/>
            <a:ext cx="914400" cy="552450"/>
          </a:xfrm>
          <a:prstGeom prst="rect">
            <a:avLst/>
          </a:prstGeom>
          <a:solidFill>
            <a:srgbClr val="2F5D87"/>
          </a:solidFill>
          <a:ln w="9525">
            <a:noFill/>
            <a:miter lim="800000"/>
            <a:headEnd/>
            <a:tailEnd/>
          </a:ln>
          <a:effectLst/>
        </p:spPr>
        <p:txBody>
          <a:bodyPr wrap="none" anchor="ctr"/>
          <a:lstStyle/>
          <a:p>
            <a:endParaRPr lang="en-US"/>
          </a:p>
        </p:txBody>
      </p:sp>
      <p:sp>
        <p:nvSpPr>
          <p:cNvPr id="39944" name="Text Box 8"/>
          <p:cNvSpPr txBox="1">
            <a:spLocks noChangeArrowheads="1"/>
          </p:cNvSpPr>
          <p:nvPr/>
        </p:nvSpPr>
        <p:spPr bwMode="auto">
          <a:xfrm>
            <a:off x="5308997" y="3367089"/>
            <a:ext cx="1320800"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iest</a:t>
            </a:r>
            <a:endParaRPr lang="en-US" sz="4000">
              <a:solidFill>
                <a:srgbClr val="FF9900"/>
              </a:solidFill>
              <a:effectLst>
                <a:outerShdw blurRad="38100" dist="38100" dir="2700000" algn="tl">
                  <a:srgbClr val="000000"/>
                </a:outerShdw>
              </a:effectLst>
              <a:latin typeface="Trebuchet MS" pitchFamily="34" charset="0"/>
            </a:endParaRPr>
          </a:p>
        </p:txBody>
      </p:sp>
      <p:sp>
        <p:nvSpPr>
          <p:cNvPr id="39972" name="Text Box 36"/>
          <p:cNvSpPr txBox="1">
            <a:spLocks noChangeArrowheads="1"/>
          </p:cNvSpPr>
          <p:nvPr/>
        </p:nvSpPr>
        <p:spPr bwMode="auto">
          <a:xfrm>
            <a:off x="4198012" y="4386264"/>
            <a:ext cx="2103305"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modern</a:t>
            </a:r>
            <a:endParaRPr lang="en-US" sz="4000">
              <a:effectLst>
                <a:outerShdw blurRad="38100" dist="38100" dir="2700000" algn="tl">
                  <a:srgbClr val="000000"/>
                </a:outerShdw>
              </a:effectLst>
              <a:latin typeface="Trebuchet MS" pitchFamily="34" charset="0"/>
            </a:endParaRPr>
          </a:p>
        </p:txBody>
      </p:sp>
      <p:sp>
        <p:nvSpPr>
          <p:cNvPr id="39973" name="Rectangle 37"/>
          <p:cNvSpPr>
            <a:spLocks noChangeArrowheads="1"/>
          </p:cNvSpPr>
          <p:nvPr/>
        </p:nvSpPr>
        <p:spPr bwMode="auto">
          <a:xfrm>
            <a:off x="4495800" y="4495800"/>
            <a:ext cx="3707871" cy="654050"/>
          </a:xfrm>
          <a:prstGeom prst="rect">
            <a:avLst/>
          </a:prstGeom>
          <a:solidFill>
            <a:srgbClr val="2F5D87"/>
          </a:solidFill>
          <a:ln w="9525">
            <a:noFill/>
            <a:miter lim="800000"/>
            <a:headEnd/>
            <a:tailEnd/>
          </a:ln>
          <a:effectLst/>
        </p:spPr>
        <p:txBody>
          <a:bodyPr wrap="none" anchor="ctr"/>
          <a:lstStyle/>
          <a:p>
            <a:endParaRPr lang="en-US"/>
          </a:p>
        </p:txBody>
      </p:sp>
      <p:sp>
        <p:nvSpPr>
          <p:cNvPr id="39974" name="Text Box 38"/>
          <p:cNvSpPr txBox="1">
            <a:spLocks noChangeArrowheads="1"/>
          </p:cNvSpPr>
          <p:nvPr/>
        </p:nvSpPr>
        <p:spPr bwMode="auto">
          <a:xfrm>
            <a:off x="5634038" y="4398964"/>
            <a:ext cx="2103306"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modern</a:t>
            </a:r>
            <a:endParaRPr lang="en-US" sz="4000">
              <a:effectLst>
                <a:outerShdw blurRad="38100" dist="38100" dir="2700000" algn="tl">
                  <a:srgbClr val="000000"/>
                </a:outerShdw>
              </a:effectLst>
              <a:latin typeface="Trebuchet MS" pitchFamily="34" charset="0"/>
            </a:endParaRPr>
          </a:p>
        </p:txBody>
      </p:sp>
      <p:sp>
        <p:nvSpPr>
          <p:cNvPr id="39975" name="Text Box 39"/>
          <p:cNvSpPr txBox="1">
            <a:spLocks noChangeArrowheads="1"/>
          </p:cNvSpPr>
          <p:nvPr/>
        </p:nvSpPr>
        <p:spPr bwMode="auto">
          <a:xfrm>
            <a:off x="4194572" y="4398964"/>
            <a:ext cx="1561571"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most</a:t>
            </a:r>
            <a:endParaRPr lang="en-US" sz="4000">
              <a:solidFill>
                <a:srgbClr val="FF9900"/>
              </a:solidFill>
              <a:effectLst>
                <a:outerShdw blurRad="38100" dist="38100" dir="2700000" algn="tl">
                  <a:srgbClr val="000000"/>
                </a:outerShdw>
              </a:effectLst>
              <a:latin typeface="Trebuchet MS" pitchFamily="34" charset="0"/>
            </a:endParaRPr>
          </a:p>
        </p:txBody>
      </p:sp>
      <p:sp>
        <p:nvSpPr>
          <p:cNvPr id="39976" name="Text Box 40"/>
          <p:cNvSpPr txBox="1">
            <a:spLocks noChangeArrowheads="1"/>
          </p:cNvSpPr>
          <p:nvPr/>
        </p:nvSpPr>
        <p:spPr bwMode="auto">
          <a:xfrm>
            <a:off x="4239287" y="5505451"/>
            <a:ext cx="2103305" cy="701675"/>
          </a:xfrm>
          <a:prstGeom prst="rect">
            <a:avLst/>
          </a:prstGeom>
          <a:noFill/>
          <a:ln w="9525">
            <a:noFill/>
            <a:miter lim="800000"/>
            <a:headEnd/>
            <a:tailEnd/>
          </a:ln>
          <a:effectLst/>
        </p:spPr>
        <p:txBody>
          <a:bodyPr>
            <a:spAutoFit/>
          </a:bodyPr>
          <a:lstStyle/>
          <a:p>
            <a:r>
              <a:rPr lang="pl-PL" sz="4000">
                <a:effectLst>
                  <a:outerShdw blurRad="38100" dist="38100" dir="2700000" algn="tl">
                    <a:srgbClr val="000000"/>
                  </a:outerShdw>
                </a:effectLst>
                <a:latin typeface="Trebuchet MS" pitchFamily="34" charset="0"/>
              </a:rPr>
              <a:t>good</a:t>
            </a:r>
            <a:endParaRPr lang="en-US" sz="4000">
              <a:effectLst>
                <a:outerShdw blurRad="38100" dist="38100" dir="2700000" algn="tl">
                  <a:srgbClr val="000000"/>
                </a:outerShdw>
              </a:effectLst>
              <a:latin typeface="Trebuchet MS" pitchFamily="34" charset="0"/>
            </a:endParaRPr>
          </a:p>
        </p:txBody>
      </p:sp>
      <p:sp>
        <p:nvSpPr>
          <p:cNvPr id="39977" name="Rectangle 41"/>
          <p:cNvSpPr>
            <a:spLocks noChangeArrowheads="1"/>
          </p:cNvSpPr>
          <p:nvPr/>
        </p:nvSpPr>
        <p:spPr bwMode="auto">
          <a:xfrm>
            <a:off x="4158456" y="5553075"/>
            <a:ext cx="3006196" cy="654050"/>
          </a:xfrm>
          <a:prstGeom prst="rect">
            <a:avLst/>
          </a:prstGeom>
          <a:solidFill>
            <a:srgbClr val="2F5D87"/>
          </a:solidFill>
          <a:ln w="9525">
            <a:noFill/>
            <a:miter lim="800000"/>
            <a:headEnd/>
            <a:tailEnd/>
          </a:ln>
          <a:effectLst/>
        </p:spPr>
        <p:txBody>
          <a:bodyPr wrap="none" anchor="ctr"/>
          <a:lstStyle/>
          <a:p>
            <a:endParaRPr lang="en-US"/>
          </a:p>
        </p:txBody>
      </p:sp>
      <p:sp>
        <p:nvSpPr>
          <p:cNvPr id="39978" name="Text Box 42"/>
          <p:cNvSpPr txBox="1">
            <a:spLocks noChangeArrowheads="1"/>
          </p:cNvSpPr>
          <p:nvPr/>
        </p:nvSpPr>
        <p:spPr bwMode="auto">
          <a:xfrm>
            <a:off x="4210050" y="5510214"/>
            <a:ext cx="2025915" cy="701675"/>
          </a:xfrm>
          <a:prstGeom prst="rect">
            <a:avLst/>
          </a:prstGeom>
          <a:noFill/>
          <a:ln w="9525">
            <a:noFill/>
            <a:miter lim="800000"/>
            <a:headEnd/>
            <a:tailEnd/>
          </a:ln>
          <a:effectLst/>
        </p:spPr>
        <p:txBody>
          <a:bodyPr>
            <a:spAutoFit/>
          </a:bodyPr>
          <a:lstStyle/>
          <a:p>
            <a:r>
              <a:rPr lang="pl-PL" sz="4000">
                <a:solidFill>
                  <a:srgbClr val="FF9900"/>
                </a:solidFill>
                <a:effectLst>
                  <a:outerShdw blurRad="38100" dist="38100" dir="2700000" algn="tl">
                    <a:srgbClr val="000000"/>
                  </a:outerShdw>
                </a:effectLst>
                <a:latin typeface="Trebuchet MS" pitchFamily="34" charset="0"/>
              </a:rPr>
              <a:t>best</a:t>
            </a:r>
            <a:endParaRPr lang="en-US" sz="4000">
              <a:solidFill>
                <a:srgbClr val="FF9900"/>
              </a:solidFill>
              <a:effectLst>
                <a:outerShdw blurRad="38100" dist="38100" dir="2700000" algn="tl">
                  <a:srgbClr val="000000"/>
                </a:outerShdw>
              </a:effectLst>
              <a:latin typeface="Trebuchet MS"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dissolve">
                                      <p:cBhvr>
                                        <p:cTn id="7" dur="500"/>
                                        <p:tgtEl>
                                          <p:spTgt spid="3994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69"/>
                                        </p:tgtEl>
                                        <p:attrNameLst>
                                          <p:attrName>style.visibility</p:attrName>
                                        </p:attrNameLst>
                                      </p:cBhvr>
                                      <p:to>
                                        <p:strVal val="visible"/>
                                      </p:to>
                                    </p:set>
                                    <p:animEffect transition="in" filter="dissolve">
                                      <p:cBhvr>
                                        <p:cTn id="12" dur="500"/>
                                        <p:tgtEl>
                                          <p:spTgt spid="3996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44"/>
                                        </p:tgtEl>
                                        <p:attrNameLst>
                                          <p:attrName>style.visibility</p:attrName>
                                        </p:attrNameLst>
                                      </p:cBhvr>
                                      <p:to>
                                        <p:strVal val="visible"/>
                                      </p:to>
                                    </p:set>
                                    <p:animEffect transition="in" filter="dissolve">
                                      <p:cBhvr>
                                        <p:cTn id="17" dur="500"/>
                                        <p:tgtEl>
                                          <p:spTgt spid="3994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73"/>
                                        </p:tgtEl>
                                        <p:attrNameLst>
                                          <p:attrName>style.visibility</p:attrName>
                                        </p:attrNameLst>
                                      </p:cBhvr>
                                      <p:to>
                                        <p:strVal val="visible"/>
                                      </p:to>
                                    </p:set>
                                    <p:animEffect transition="in" filter="dissolve">
                                      <p:cBhvr>
                                        <p:cTn id="22" dur="500"/>
                                        <p:tgtEl>
                                          <p:spTgt spid="3997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975"/>
                                        </p:tgtEl>
                                        <p:attrNameLst>
                                          <p:attrName>style.visibility</p:attrName>
                                        </p:attrNameLst>
                                      </p:cBhvr>
                                      <p:to>
                                        <p:strVal val="visible"/>
                                      </p:to>
                                    </p:set>
                                    <p:animEffect transition="in" filter="dissolve">
                                      <p:cBhvr>
                                        <p:cTn id="27" dur="500"/>
                                        <p:tgtEl>
                                          <p:spTgt spid="3997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9974"/>
                                        </p:tgtEl>
                                        <p:attrNameLst>
                                          <p:attrName>style.visibility</p:attrName>
                                        </p:attrNameLst>
                                      </p:cBhvr>
                                      <p:to>
                                        <p:strVal val="visible"/>
                                      </p:to>
                                    </p:set>
                                    <p:animEffect transition="in" filter="dissolve">
                                      <p:cBhvr>
                                        <p:cTn id="32" dur="500"/>
                                        <p:tgtEl>
                                          <p:spTgt spid="3997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9977"/>
                                        </p:tgtEl>
                                        <p:attrNameLst>
                                          <p:attrName>style.visibility</p:attrName>
                                        </p:attrNameLst>
                                      </p:cBhvr>
                                      <p:to>
                                        <p:strVal val="visible"/>
                                      </p:to>
                                    </p:set>
                                    <p:animEffect transition="in" filter="dissolve">
                                      <p:cBhvr>
                                        <p:cTn id="37" dur="500"/>
                                        <p:tgtEl>
                                          <p:spTgt spid="3997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9978"/>
                                        </p:tgtEl>
                                        <p:attrNameLst>
                                          <p:attrName>style.visibility</p:attrName>
                                        </p:attrNameLst>
                                      </p:cBhvr>
                                      <p:to>
                                        <p:strVal val="visible"/>
                                      </p:to>
                                    </p:set>
                                    <p:animEffect transition="in" filter="dissolve">
                                      <p:cBhvr>
                                        <p:cTn id="42" dur="500"/>
                                        <p:tgtEl>
                                          <p:spTgt spid="39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utoUpdateAnimBg="0"/>
      <p:bldP spid="39969" grpId="0" animBg="1"/>
      <p:bldP spid="39944" grpId="0" autoUpdateAnimBg="0"/>
      <p:bldP spid="39973" grpId="0" animBg="1"/>
      <p:bldP spid="39974" grpId="0" autoUpdateAnimBg="0"/>
      <p:bldP spid="39975" grpId="0" autoUpdateAnimBg="0"/>
      <p:bldP spid="39977" grpId="0" animBg="1"/>
      <p:bldP spid="3997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0" y="304800"/>
            <a:ext cx="8007350" cy="1143000"/>
          </a:xfrm>
        </p:spPr>
        <p:txBody>
          <a:bodyPr/>
          <a:lstStyle/>
          <a:p>
            <a:pPr algn="ctr"/>
            <a:r>
              <a:rPr lang="pl-PL" dirty="0"/>
              <a:t>Summary comparison</a:t>
            </a:r>
            <a:endParaRPr lang="en-US" dirty="0"/>
          </a:p>
        </p:txBody>
      </p:sp>
      <p:sp>
        <p:nvSpPr>
          <p:cNvPr id="40964" name="Text Box 1028"/>
          <p:cNvSpPr txBox="1">
            <a:spLocks noChangeArrowheads="1"/>
          </p:cNvSpPr>
          <p:nvPr/>
        </p:nvSpPr>
        <p:spPr bwMode="auto">
          <a:xfrm>
            <a:off x="5324475" y="2424114"/>
            <a:ext cx="156157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65" name="Text Box 1029"/>
          <p:cNvSpPr txBox="1">
            <a:spLocks noChangeArrowheads="1"/>
          </p:cNvSpPr>
          <p:nvPr/>
        </p:nvSpPr>
        <p:spPr bwMode="auto">
          <a:xfrm>
            <a:off x="6139656" y="2424114"/>
            <a:ext cx="840979" cy="579437"/>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68" name="Text Box 1032"/>
          <p:cNvSpPr txBox="1">
            <a:spLocks noChangeArrowheads="1"/>
          </p:cNvSpPr>
          <p:nvPr/>
        </p:nvSpPr>
        <p:spPr bwMode="auto">
          <a:xfrm>
            <a:off x="6170613" y="3359150"/>
            <a:ext cx="1320800" cy="579438"/>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iest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69" name="Text Box 1033"/>
          <p:cNvSpPr txBox="1">
            <a:spLocks noChangeArrowheads="1"/>
          </p:cNvSpPr>
          <p:nvPr/>
        </p:nvSpPr>
        <p:spPr bwMode="auto">
          <a:xfrm>
            <a:off x="5257800" y="3352800"/>
            <a:ext cx="1623483" cy="579438"/>
          </a:xfrm>
          <a:prstGeom prst="rect">
            <a:avLst/>
          </a:prstGeom>
          <a:noFill/>
          <a:ln w="9525">
            <a:noFill/>
            <a:miter lim="800000"/>
            <a:headEnd/>
            <a:tailEnd/>
          </a:ln>
          <a:effectLst/>
        </p:spPr>
        <p:txBody>
          <a:bodyPr>
            <a:spAutoFit/>
          </a:bodyPr>
          <a:lstStyle/>
          <a:p>
            <a:pPr algn="l"/>
            <a:r>
              <a:rPr lang="pl-PL" sz="3200" dirty="0" smtClean="0">
                <a:effectLst>
                  <a:outerShdw blurRad="38100" dist="38100" dir="2700000" algn="tl">
                    <a:srgbClr val="000000"/>
                  </a:outerShdw>
                </a:effectLst>
                <a:latin typeface="Trebuchet MS" pitchFamily="34" charset="0"/>
              </a:rPr>
              <a:t>funn</a:t>
            </a:r>
            <a:r>
              <a:rPr lang="en-US" sz="3200" dirty="0" smtClean="0">
                <a:effectLst>
                  <a:outerShdw blurRad="38100" dist="38100" dir="2700000" algn="tl">
                    <a:srgbClr val="000000"/>
                  </a:outerShdw>
                </a:effectLst>
                <a:latin typeface="Trebuchet MS" pitchFamily="34" charset="0"/>
              </a:rPr>
              <a:t> </a:t>
            </a:r>
            <a:endParaRPr lang="en-US" sz="3200" dirty="0">
              <a:effectLst>
                <a:outerShdw blurRad="38100" dist="38100" dir="2700000" algn="tl">
                  <a:srgbClr val="000000"/>
                </a:outerShdw>
              </a:effectLst>
              <a:latin typeface="Trebuchet MS" pitchFamily="34" charset="0"/>
            </a:endParaRPr>
          </a:p>
        </p:txBody>
      </p:sp>
      <p:sp>
        <p:nvSpPr>
          <p:cNvPr id="40971" name="Text Box 1035"/>
          <p:cNvSpPr txBox="1">
            <a:spLocks noChangeArrowheads="1"/>
          </p:cNvSpPr>
          <p:nvPr/>
        </p:nvSpPr>
        <p:spPr bwMode="auto">
          <a:xfrm>
            <a:off x="6299598" y="4294189"/>
            <a:ext cx="1700873"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72" name="Text Box 1036"/>
          <p:cNvSpPr txBox="1">
            <a:spLocks noChangeArrowheads="1"/>
          </p:cNvSpPr>
          <p:nvPr/>
        </p:nvSpPr>
        <p:spPr bwMode="auto">
          <a:xfrm>
            <a:off x="5293519" y="4294189"/>
            <a:ext cx="1561571" cy="579437"/>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most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74" name="Text Box 1038"/>
          <p:cNvSpPr txBox="1">
            <a:spLocks noChangeArrowheads="1"/>
          </p:cNvSpPr>
          <p:nvPr/>
        </p:nvSpPr>
        <p:spPr bwMode="auto">
          <a:xfrm>
            <a:off x="5293519" y="5230814"/>
            <a:ext cx="1174618" cy="579437"/>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best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76" name="Text Box 1040"/>
          <p:cNvSpPr txBox="1">
            <a:spLocks noChangeArrowheads="1"/>
          </p:cNvSpPr>
          <p:nvPr/>
        </p:nvSpPr>
        <p:spPr bwMode="auto">
          <a:xfrm>
            <a:off x="2404269" y="2424114"/>
            <a:ext cx="156157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77" name="Text Box 1041"/>
          <p:cNvSpPr txBox="1">
            <a:spLocks noChangeArrowheads="1"/>
          </p:cNvSpPr>
          <p:nvPr/>
        </p:nvSpPr>
        <p:spPr bwMode="auto">
          <a:xfrm>
            <a:off x="3234928" y="2424114"/>
            <a:ext cx="639763" cy="579437"/>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er</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78" name="Text Box 1042"/>
          <p:cNvSpPr txBox="1">
            <a:spLocks noChangeArrowheads="1"/>
          </p:cNvSpPr>
          <p:nvPr/>
        </p:nvSpPr>
        <p:spPr bwMode="auto">
          <a:xfrm>
            <a:off x="3296842" y="3359150"/>
            <a:ext cx="964803" cy="579438"/>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iest</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79" name="Text Box 1043"/>
          <p:cNvSpPr txBox="1">
            <a:spLocks noChangeArrowheads="1"/>
          </p:cNvSpPr>
          <p:nvPr/>
        </p:nvSpPr>
        <p:spPr bwMode="auto">
          <a:xfrm>
            <a:off x="2326879" y="3359150"/>
            <a:ext cx="1159140" cy="579438"/>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funn</a:t>
            </a:r>
            <a:endParaRPr lang="en-US" sz="3200">
              <a:effectLst>
                <a:outerShdw blurRad="38100" dist="38100" dir="2700000" algn="tl">
                  <a:srgbClr val="000000"/>
                </a:outerShdw>
              </a:effectLst>
              <a:latin typeface="Trebuchet MS" pitchFamily="34" charset="0"/>
            </a:endParaRPr>
          </a:p>
        </p:txBody>
      </p:sp>
      <p:sp>
        <p:nvSpPr>
          <p:cNvPr id="40980" name="Text Box 1044"/>
          <p:cNvSpPr txBox="1">
            <a:spLocks noChangeArrowheads="1"/>
          </p:cNvSpPr>
          <p:nvPr/>
        </p:nvSpPr>
        <p:spPr bwMode="auto">
          <a:xfrm>
            <a:off x="3499776" y="4294189"/>
            <a:ext cx="2103305"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81" name="Text Box 1045"/>
          <p:cNvSpPr txBox="1">
            <a:spLocks noChangeArrowheads="1"/>
          </p:cNvSpPr>
          <p:nvPr/>
        </p:nvSpPr>
        <p:spPr bwMode="auto">
          <a:xfrm>
            <a:off x="2411148" y="4294189"/>
            <a:ext cx="1272646" cy="579437"/>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more</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82" name="Text Box 1046"/>
          <p:cNvSpPr txBox="1">
            <a:spLocks noChangeArrowheads="1"/>
          </p:cNvSpPr>
          <p:nvPr/>
        </p:nvSpPr>
        <p:spPr bwMode="auto">
          <a:xfrm>
            <a:off x="2405989" y="5230814"/>
            <a:ext cx="1479021" cy="579437"/>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better</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83" name="Text Box 1047"/>
          <p:cNvSpPr txBox="1">
            <a:spLocks noChangeArrowheads="1"/>
          </p:cNvSpPr>
          <p:nvPr/>
        </p:nvSpPr>
        <p:spPr bwMode="auto">
          <a:xfrm>
            <a:off x="454025" y="2424114"/>
            <a:ext cx="156157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84" name="Text Box 1048"/>
          <p:cNvSpPr txBox="1">
            <a:spLocks noChangeArrowheads="1"/>
          </p:cNvSpPr>
          <p:nvPr/>
        </p:nvSpPr>
        <p:spPr bwMode="auto">
          <a:xfrm>
            <a:off x="314722" y="3359150"/>
            <a:ext cx="1437746" cy="579438"/>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funny</a:t>
            </a:r>
            <a:endParaRPr lang="en-US" sz="3200">
              <a:effectLst>
                <a:outerShdw blurRad="38100" dist="38100" dir="2700000" algn="tl">
                  <a:srgbClr val="000000"/>
                </a:outerShdw>
              </a:effectLst>
              <a:latin typeface="Trebuchet MS" pitchFamily="34" charset="0"/>
            </a:endParaRPr>
          </a:p>
        </p:txBody>
      </p:sp>
      <p:sp>
        <p:nvSpPr>
          <p:cNvPr id="40985" name="Text Box 1049"/>
          <p:cNvSpPr txBox="1">
            <a:spLocks noChangeArrowheads="1"/>
          </p:cNvSpPr>
          <p:nvPr/>
        </p:nvSpPr>
        <p:spPr bwMode="auto">
          <a:xfrm>
            <a:off x="486702" y="4294189"/>
            <a:ext cx="1819540"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86" name="Line 1050"/>
          <p:cNvSpPr>
            <a:spLocks noChangeShapeType="1"/>
          </p:cNvSpPr>
          <p:nvPr/>
        </p:nvSpPr>
        <p:spPr bwMode="auto">
          <a:xfrm>
            <a:off x="2414588" y="1571626"/>
            <a:ext cx="0" cy="4772025"/>
          </a:xfrm>
          <a:prstGeom prst="line">
            <a:avLst/>
          </a:prstGeom>
          <a:noFill/>
          <a:ln w="9525">
            <a:solidFill>
              <a:schemeClr val="tx1"/>
            </a:solidFill>
            <a:round/>
            <a:headEnd/>
            <a:tailEnd/>
          </a:ln>
          <a:effectLst/>
        </p:spPr>
        <p:txBody>
          <a:bodyPr wrap="none"/>
          <a:lstStyle/>
          <a:p>
            <a:pPr algn="l"/>
            <a:endParaRPr lang="en-US"/>
          </a:p>
        </p:txBody>
      </p:sp>
      <p:sp>
        <p:nvSpPr>
          <p:cNvPr id="40987" name="Line 1051"/>
          <p:cNvSpPr>
            <a:spLocks noChangeShapeType="1"/>
          </p:cNvSpPr>
          <p:nvPr/>
        </p:nvSpPr>
        <p:spPr bwMode="auto">
          <a:xfrm>
            <a:off x="5278041" y="1571626"/>
            <a:ext cx="0" cy="4772025"/>
          </a:xfrm>
          <a:prstGeom prst="line">
            <a:avLst/>
          </a:prstGeom>
          <a:noFill/>
          <a:ln w="9525">
            <a:solidFill>
              <a:schemeClr val="tx1"/>
            </a:solidFill>
            <a:round/>
            <a:headEnd/>
            <a:tailEnd/>
          </a:ln>
          <a:effectLst/>
        </p:spPr>
        <p:txBody>
          <a:bodyPr wrap="none"/>
          <a:lstStyle/>
          <a:p>
            <a:pPr algn="l"/>
            <a:endParaRPr lang="en-US"/>
          </a:p>
        </p:txBody>
      </p:sp>
      <p:sp>
        <p:nvSpPr>
          <p:cNvPr id="40988" name="Text Box 1052"/>
          <p:cNvSpPr txBox="1">
            <a:spLocks noChangeArrowheads="1"/>
          </p:cNvSpPr>
          <p:nvPr/>
        </p:nvSpPr>
        <p:spPr bwMode="auto">
          <a:xfrm>
            <a:off x="502179" y="5230814"/>
            <a:ext cx="147902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good</a:t>
            </a:r>
            <a:endParaRPr lang="en-US" sz="3200">
              <a:effectLst>
                <a:outerShdw blurRad="38100" dist="38100" dir="2700000" algn="tl">
                  <a:srgbClr val="000000"/>
                </a:outerShdw>
              </a:effectLst>
              <a:latin typeface="Trebuchet MS" pitchFamily="34" charset="0"/>
            </a:endParaRPr>
          </a:p>
        </p:txBody>
      </p:sp>
      <p:sp>
        <p:nvSpPr>
          <p:cNvPr id="40990" name="Line 1054"/>
          <p:cNvSpPr>
            <a:spLocks noChangeShapeType="1"/>
          </p:cNvSpPr>
          <p:nvPr/>
        </p:nvSpPr>
        <p:spPr bwMode="auto">
          <a:xfrm>
            <a:off x="510779" y="2286000"/>
            <a:ext cx="7429500" cy="0"/>
          </a:xfrm>
          <a:prstGeom prst="line">
            <a:avLst/>
          </a:prstGeom>
          <a:noFill/>
          <a:ln w="9525">
            <a:solidFill>
              <a:schemeClr val="tx1"/>
            </a:solidFill>
            <a:round/>
            <a:headEnd/>
            <a:tailEnd/>
          </a:ln>
          <a:effectLst/>
        </p:spPr>
        <p:txBody>
          <a:bodyPr wrap="none"/>
          <a:lstStyle/>
          <a:p>
            <a:pPr algn="l"/>
            <a:endParaRPr lang="en-US"/>
          </a:p>
        </p:txBody>
      </p:sp>
      <p:sp>
        <p:nvSpPr>
          <p:cNvPr id="40991" name="Line 1055"/>
          <p:cNvSpPr>
            <a:spLocks noChangeShapeType="1"/>
          </p:cNvSpPr>
          <p:nvPr/>
        </p:nvSpPr>
        <p:spPr bwMode="auto">
          <a:xfrm>
            <a:off x="541735" y="5986463"/>
            <a:ext cx="7414021" cy="0"/>
          </a:xfrm>
          <a:prstGeom prst="line">
            <a:avLst/>
          </a:prstGeom>
          <a:noFill/>
          <a:ln w="9525">
            <a:solidFill>
              <a:schemeClr val="tx1"/>
            </a:solidFill>
            <a:round/>
            <a:headEnd/>
            <a:tailEnd/>
          </a:ln>
          <a:effectLst/>
        </p:spPr>
        <p:txBody>
          <a:bodyPr wrap="none"/>
          <a:lstStyle/>
          <a:p>
            <a:pPr algn="l"/>
            <a:endParaRPr lang="en-US"/>
          </a:p>
        </p:txBody>
      </p:sp>
      <p:sp>
        <p:nvSpPr>
          <p:cNvPr id="40992" name="Line 1056"/>
          <p:cNvSpPr>
            <a:spLocks noChangeShapeType="1"/>
          </p:cNvSpPr>
          <p:nvPr/>
        </p:nvSpPr>
        <p:spPr bwMode="auto">
          <a:xfrm>
            <a:off x="526256" y="3209925"/>
            <a:ext cx="7429500" cy="0"/>
          </a:xfrm>
          <a:prstGeom prst="line">
            <a:avLst/>
          </a:prstGeom>
          <a:noFill/>
          <a:ln w="9525">
            <a:solidFill>
              <a:schemeClr val="tx1"/>
            </a:solidFill>
            <a:round/>
            <a:headEnd/>
            <a:tailEnd/>
          </a:ln>
          <a:effectLst/>
        </p:spPr>
        <p:txBody>
          <a:bodyPr wrap="none"/>
          <a:lstStyle/>
          <a:p>
            <a:pPr algn="l"/>
            <a:endParaRPr lang="en-US"/>
          </a:p>
        </p:txBody>
      </p:sp>
      <p:sp>
        <p:nvSpPr>
          <p:cNvPr id="40993" name="Line 1057"/>
          <p:cNvSpPr>
            <a:spLocks noChangeShapeType="1"/>
          </p:cNvSpPr>
          <p:nvPr/>
        </p:nvSpPr>
        <p:spPr bwMode="auto">
          <a:xfrm>
            <a:off x="541735" y="4135438"/>
            <a:ext cx="7414021" cy="0"/>
          </a:xfrm>
          <a:prstGeom prst="line">
            <a:avLst/>
          </a:prstGeom>
          <a:noFill/>
          <a:ln w="9525">
            <a:solidFill>
              <a:schemeClr val="tx1"/>
            </a:solidFill>
            <a:round/>
            <a:headEnd/>
            <a:tailEnd/>
          </a:ln>
          <a:effectLst/>
        </p:spPr>
        <p:txBody>
          <a:bodyPr wrap="none"/>
          <a:lstStyle/>
          <a:p>
            <a:pPr algn="l"/>
            <a:endParaRPr lang="en-US"/>
          </a:p>
        </p:txBody>
      </p:sp>
      <p:sp>
        <p:nvSpPr>
          <p:cNvPr id="40994" name="Line 1058"/>
          <p:cNvSpPr>
            <a:spLocks noChangeShapeType="1"/>
          </p:cNvSpPr>
          <p:nvPr/>
        </p:nvSpPr>
        <p:spPr bwMode="auto">
          <a:xfrm>
            <a:off x="541735" y="5060950"/>
            <a:ext cx="7414021" cy="0"/>
          </a:xfrm>
          <a:prstGeom prst="line">
            <a:avLst/>
          </a:prstGeom>
          <a:noFill/>
          <a:ln w="9525">
            <a:solidFill>
              <a:schemeClr val="tx1"/>
            </a:solidFill>
            <a:round/>
            <a:headEnd/>
            <a:tailEnd/>
          </a:ln>
          <a:effectLst/>
        </p:spPr>
        <p:txBody>
          <a:bodyPr wrap="none"/>
          <a:lstStyle/>
          <a:p>
            <a:pPr algn="l"/>
            <a:endParaRPr lang="en-US"/>
          </a:p>
        </p:txBody>
      </p:sp>
      <p:sp>
        <p:nvSpPr>
          <p:cNvPr id="40995" name="Text Box 1059"/>
          <p:cNvSpPr txBox="1">
            <a:spLocks noChangeArrowheads="1"/>
          </p:cNvSpPr>
          <p:nvPr/>
        </p:nvSpPr>
        <p:spPr bwMode="auto">
          <a:xfrm>
            <a:off x="2497137" y="1630363"/>
            <a:ext cx="2320000" cy="369332"/>
          </a:xfrm>
          <a:prstGeom prst="rect">
            <a:avLst/>
          </a:prstGeom>
          <a:noFill/>
          <a:ln w="9525">
            <a:noFill/>
            <a:miter lim="800000"/>
            <a:headEnd/>
            <a:tailEnd/>
          </a:ln>
          <a:effectLst/>
        </p:spPr>
        <p:txBody>
          <a:bodyPr>
            <a:spAutoFit/>
          </a:bodyPr>
          <a:lstStyle/>
          <a:p>
            <a:pPr algn="l"/>
            <a:r>
              <a:rPr lang="pl-PL">
                <a:solidFill>
                  <a:srgbClr val="FF9900"/>
                </a:solidFill>
                <a:effectLst>
                  <a:outerShdw blurRad="38100" dist="38100" dir="2700000" algn="tl">
                    <a:srgbClr val="000000"/>
                  </a:outerShdw>
                </a:effectLst>
                <a:latin typeface="Trebuchet MS" pitchFamily="34" charset="0"/>
              </a:rPr>
              <a:t>comparative</a:t>
            </a:r>
            <a:endParaRPr lang="en-US">
              <a:solidFill>
                <a:srgbClr val="FF9900"/>
              </a:solidFill>
              <a:effectLst>
                <a:outerShdw blurRad="38100" dist="38100" dir="2700000" algn="tl">
                  <a:srgbClr val="000000"/>
                </a:outerShdw>
              </a:effectLst>
              <a:latin typeface="Trebuchet MS" pitchFamily="34" charset="0"/>
            </a:endParaRPr>
          </a:p>
        </p:txBody>
      </p:sp>
      <p:sp>
        <p:nvSpPr>
          <p:cNvPr id="40996" name="Text Box 1060"/>
          <p:cNvSpPr txBox="1">
            <a:spLocks noChangeArrowheads="1"/>
          </p:cNvSpPr>
          <p:nvPr/>
        </p:nvSpPr>
        <p:spPr bwMode="auto">
          <a:xfrm>
            <a:off x="5386388" y="1630363"/>
            <a:ext cx="2134262" cy="369332"/>
          </a:xfrm>
          <a:prstGeom prst="rect">
            <a:avLst/>
          </a:prstGeom>
          <a:noFill/>
          <a:ln w="9525">
            <a:noFill/>
            <a:miter lim="800000"/>
            <a:headEnd/>
            <a:tailEnd/>
          </a:ln>
          <a:effectLst/>
        </p:spPr>
        <p:txBody>
          <a:bodyPr>
            <a:spAutoFit/>
          </a:bodyPr>
          <a:lstStyle/>
          <a:p>
            <a:pPr algn="l"/>
            <a:r>
              <a:rPr lang="pl-PL">
                <a:solidFill>
                  <a:srgbClr val="FF3300"/>
                </a:solidFill>
                <a:effectLst>
                  <a:outerShdw blurRad="38100" dist="38100" dir="2700000" algn="tl">
                    <a:srgbClr val="000000"/>
                  </a:outerShdw>
                </a:effectLst>
                <a:latin typeface="Trebuchet MS" pitchFamily="34" charset="0"/>
              </a:rPr>
              <a:t>superlative</a:t>
            </a:r>
            <a:endParaRPr lang="en-US">
              <a:solidFill>
                <a:srgbClr val="FF3300"/>
              </a:solidFill>
              <a:effectLst>
                <a:outerShdw blurRad="38100" dist="38100" dir="2700000" algn="tl">
                  <a:srgbClr val="000000"/>
                </a:outerShdw>
              </a:effectLst>
              <a:latin typeface="Trebuchet MS" pitchFamily="34" charset="0"/>
            </a:endParaRPr>
          </a:p>
        </p:txBody>
      </p:sp>
      <p:sp>
        <p:nvSpPr>
          <p:cNvPr id="40997" name="Rectangle 1061"/>
          <p:cNvSpPr>
            <a:spLocks noChangeArrowheads="1"/>
          </p:cNvSpPr>
          <p:nvPr/>
        </p:nvSpPr>
        <p:spPr bwMode="auto">
          <a:xfrm>
            <a:off x="2522936" y="1643064"/>
            <a:ext cx="2012156" cy="466725"/>
          </a:xfrm>
          <a:prstGeom prst="rect">
            <a:avLst/>
          </a:prstGeom>
          <a:noFill/>
          <a:ln w="28575">
            <a:solidFill>
              <a:schemeClr val="tx2"/>
            </a:solidFill>
            <a:miter lim="800000"/>
            <a:headEnd/>
            <a:tailEnd/>
          </a:ln>
          <a:effectLst/>
        </p:spPr>
        <p:txBody>
          <a:bodyPr wrap="none" anchor="ctr"/>
          <a:lstStyle/>
          <a:p>
            <a:pPr algn="l"/>
            <a:endParaRPr lang="en-US"/>
          </a:p>
        </p:txBody>
      </p:sp>
      <p:sp>
        <p:nvSpPr>
          <p:cNvPr id="40998" name="Rectangle 1062"/>
          <p:cNvSpPr>
            <a:spLocks noChangeArrowheads="1"/>
          </p:cNvSpPr>
          <p:nvPr/>
        </p:nvSpPr>
        <p:spPr bwMode="auto">
          <a:xfrm>
            <a:off x="5412185" y="1638301"/>
            <a:ext cx="1795463" cy="466725"/>
          </a:xfrm>
          <a:prstGeom prst="rect">
            <a:avLst/>
          </a:prstGeom>
          <a:noFill/>
          <a:ln w="28575">
            <a:solidFill>
              <a:schemeClr val="tx2"/>
            </a:solidFill>
            <a:miter lim="800000"/>
            <a:headEnd/>
            <a:tailEnd/>
          </a:ln>
          <a:effectLst/>
        </p:spPr>
        <p:txBody>
          <a:bodyPr wrap="none" anchor="ctr"/>
          <a:lstStyle/>
          <a:p>
            <a:pPr algn="l"/>
            <a:endParaRPr lang="en-US"/>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457200" y="1752600"/>
            <a:ext cx="8915400" cy="4525963"/>
          </a:xfrm>
        </p:spPr>
        <p:txBody>
          <a:bodyPr/>
          <a:lstStyle/>
          <a:p>
            <a:pPr algn="ctr">
              <a:buFontTx/>
              <a:buNone/>
            </a:pPr>
            <a:r>
              <a:rPr lang="en-US" sz="6000" dirty="0" smtClean="0">
                <a:solidFill>
                  <a:srgbClr val="FF0000"/>
                </a:solidFill>
              </a:rPr>
              <a:t>To </a:t>
            </a:r>
            <a:r>
              <a:rPr lang="en-US" sz="6000" dirty="0">
                <a:solidFill>
                  <a:srgbClr val="FF0000"/>
                </a:solidFill>
              </a:rPr>
              <a:t>make comparative and superlative forms of adjectives some rules must be followed.</a:t>
            </a:r>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0" name="Rectangle 16"/>
          <p:cNvSpPr>
            <a:spLocks noGrp="1" noChangeArrowheads="1"/>
          </p:cNvSpPr>
          <p:nvPr>
            <p:ph type="title"/>
          </p:nvPr>
        </p:nvSpPr>
        <p:spPr>
          <a:xfrm>
            <a:off x="762000" y="0"/>
            <a:ext cx="8420100" cy="1462088"/>
          </a:xfrm>
        </p:spPr>
        <p:txBody>
          <a:bodyPr/>
          <a:lstStyle/>
          <a:p>
            <a:pPr algn="ctr"/>
            <a:r>
              <a:rPr lang="en-US" b="1" dirty="0"/>
              <a:t>Rule 1</a:t>
            </a:r>
            <a:r>
              <a:rPr lang="en-US" dirty="0"/>
              <a:t> </a:t>
            </a:r>
          </a:p>
        </p:txBody>
      </p:sp>
      <p:sp>
        <p:nvSpPr>
          <p:cNvPr id="47123" name="Rectangle 19"/>
          <p:cNvSpPr>
            <a:spLocks noChangeArrowheads="1"/>
          </p:cNvSpPr>
          <p:nvPr/>
        </p:nvSpPr>
        <p:spPr bwMode="auto">
          <a:xfrm>
            <a:off x="9721270" y="1373188"/>
            <a:ext cx="184731" cy="369332"/>
          </a:xfrm>
          <a:prstGeom prst="rect">
            <a:avLst/>
          </a:prstGeom>
          <a:noFill/>
          <a:ln w="9525">
            <a:noFill/>
            <a:miter lim="800000"/>
            <a:headEnd/>
            <a:tailEnd/>
          </a:ln>
          <a:effectLst/>
        </p:spPr>
        <p:txBody>
          <a:bodyPr wrap="none" anchor="ctr">
            <a:spAutoFit/>
          </a:bodyPr>
          <a:lstStyle/>
          <a:p>
            <a:endParaRPr lang="en-US"/>
          </a:p>
        </p:txBody>
      </p:sp>
      <p:sp>
        <p:nvSpPr>
          <p:cNvPr id="47191" name="Rectangle 87"/>
          <p:cNvSpPr>
            <a:spLocks noChangeArrowheads="1"/>
          </p:cNvSpPr>
          <p:nvPr/>
        </p:nvSpPr>
        <p:spPr bwMode="auto">
          <a:xfrm>
            <a:off x="4818856" y="4845050"/>
            <a:ext cx="248786" cy="646331"/>
          </a:xfrm>
          <a:prstGeom prst="rect">
            <a:avLst/>
          </a:prstGeom>
          <a:noFill/>
          <a:ln w="9525">
            <a:noFill/>
            <a:miter lim="800000"/>
            <a:headEnd/>
            <a:tailEnd/>
          </a:ln>
          <a:effectLst/>
        </p:spPr>
        <p:txBody>
          <a:bodyPr wrap="none" anchor="ctr">
            <a:spAutoFit/>
          </a:bodyPr>
          <a:lstStyle/>
          <a:p>
            <a:pPr algn="ctr"/>
            <a:endParaRPr lang="en-US">
              <a:latin typeface="Arial" charset="0"/>
            </a:endParaRPr>
          </a:p>
          <a:p>
            <a:pPr algn="ctr" eaLnBrk="0" hangingPunct="0"/>
            <a:r>
              <a:rPr lang="en-US">
                <a:latin typeface="Arial" charset="0"/>
              </a:rPr>
              <a:t> </a:t>
            </a:r>
          </a:p>
        </p:txBody>
      </p:sp>
      <p:graphicFrame>
        <p:nvGraphicFramePr>
          <p:cNvPr id="47250" name="Group 146"/>
          <p:cNvGraphicFramePr>
            <a:graphicFrameLocks noGrp="1"/>
          </p:cNvGraphicFramePr>
          <p:nvPr/>
        </p:nvGraphicFramePr>
        <p:xfrm>
          <a:off x="685800" y="3200400"/>
          <a:ext cx="8229599" cy="2438401"/>
        </p:xfrm>
        <a:graphic>
          <a:graphicData uri="http://schemas.openxmlformats.org/drawingml/2006/table">
            <a:tbl>
              <a:tblPr/>
              <a:tblGrid>
                <a:gridCol w="2742724"/>
                <a:gridCol w="2744151"/>
                <a:gridCol w="2742724"/>
              </a:tblGrid>
              <a:tr h="8133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tall</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taller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tallest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1177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neat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neater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neatest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133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deep</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deeper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deepest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47252" name="Rectangle 148"/>
          <p:cNvSpPr>
            <a:spLocks noChangeArrowheads="1"/>
          </p:cNvSpPr>
          <p:nvPr/>
        </p:nvSpPr>
        <p:spPr bwMode="auto">
          <a:xfrm>
            <a:off x="228600" y="1143000"/>
            <a:ext cx="9304073" cy="1938992"/>
          </a:xfrm>
          <a:prstGeom prst="rect">
            <a:avLst/>
          </a:prstGeom>
          <a:noFill/>
          <a:ln w="9525">
            <a:noFill/>
            <a:miter lim="800000"/>
            <a:headEnd/>
            <a:tailEnd/>
          </a:ln>
          <a:effectLst/>
        </p:spPr>
        <p:txBody>
          <a:bodyPr anchor="ctr">
            <a:spAutoFit/>
          </a:bodyPr>
          <a:lstStyle/>
          <a:p>
            <a:pPr algn="l"/>
            <a:r>
              <a:rPr lang="en-US" sz="2400" dirty="0">
                <a:latin typeface="Verdana" pitchFamily="34" charset="0"/>
              </a:rPr>
              <a:t>To form the comparative or superlative </a:t>
            </a:r>
          </a:p>
          <a:p>
            <a:pPr algn="l"/>
            <a:r>
              <a:rPr lang="en-US" sz="2400" dirty="0">
                <a:latin typeface="Verdana" pitchFamily="34" charset="0"/>
              </a:rPr>
              <a:t>of one syllable words with </a:t>
            </a:r>
          </a:p>
          <a:p>
            <a:pPr algn="l"/>
            <a:r>
              <a:rPr lang="en-US" sz="2400" b="1" dirty="0">
                <a:latin typeface="Verdana" pitchFamily="34" charset="0"/>
              </a:rPr>
              <a:t>more than one vowel</a:t>
            </a:r>
            <a:r>
              <a:rPr lang="en-US" sz="2400" dirty="0">
                <a:latin typeface="Verdana" pitchFamily="34" charset="0"/>
              </a:rPr>
              <a:t> OR </a:t>
            </a:r>
            <a:r>
              <a:rPr lang="en-US" sz="2400" b="1" dirty="0">
                <a:latin typeface="Verdana" pitchFamily="34" charset="0"/>
              </a:rPr>
              <a:t>ending </a:t>
            </a:r>
          </a:p>
          <a:p>
            <a:pPr algn="l"/>
            <a:r>
              <a:rPr lang="en-US" sz="2400" b="1" dirty="0">
                <a:latin typeface="Verdana" pitchFamily="34" charset="0"/>
              </a:rPr>
              <a:t>with more than one consonant </a:t>
            </a:r>
            <a:r>
              <a:rPr lang="en-US" sz="2400" dirty="0">
                <a:latin typeface="Verdana" pitchFamily="34" charset="0"/>
              </a:rPr>
              <a:t>at the </a:t>
            </a:r>
          </a:p>
          <a:p>
            <a:pPr algn="l"/>
            <a:r>
              <a:rPr lang="en-US" sz="2400" dirty="0">
                <a:latin typeface="Verdana" pitchFamily="34" charset="0"/>
              </a:rPr>
              <a:t>add -</a:t>
            </a:r>
            <a:r>
              <a:rPr lang="en-US" sz="2400" dirty="0" err="1">
                <a:latin typeface="Verdana" pitchFamily="34" charset="0"/>
              </a:rPr>
              <a:t>er</a:t>
            </a:r>
            <a:r>
              <a:rPr lang="en-US" sz="2400" dirty="0">
                <a:latin typeface="Verdana" pitchFamily="34" charset="0"/>
              </a:rPr>
              <a:t> OR -est.</a:t>
            </a:r>
            <a:r>
              <a:rPr lang="en-US" dirty="0"/>
              <a:t> </a:t>
            </a:r>
          </a:p>
        </p:txBody>
      </p:sp>
      <p:sp>
        <p:nvSpPr>
          <p:cNvPr id="8" name="Slide Number Placeholder 7"/>
          <p:cNvSpPr>
            <a:spLocks noGrp="1"/>
          </p:cNvSpPr>
          <p:nvPr>
            <p:ph type="sldNum" sz="quarter" idx="12"/>
          </p:nvPr>
        </p:nvSpPr>
        <p:spPr/>
        <p:txBody>
          <a:bodyPr/>
          <a:lstStyle/>
          <a:p>
            <a:fld id="{E9A1BB5E-70AD-42E3-A80B-F85B3EF12940}"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algn="ctr"/>
            <a:r>
              <a:rPr lang="en-US" b="1" dirty="0"/>
              <a:t>Rule 2</a:t>
            </a:r>
            <a:r>
              <a:rPr lang="en-US" dirty="0"/>
              <a:t> </a:t>
            </a:r>
          </a:p>
        </p:txBody>
      </p:sp>
      <p:sp>
        <p:nvSpPr>
          <p:cNvPr id="49155" name="Rectangle 3"/>
          <p:cNvSpPr>
            <a:spLocks noChangeArrowheads="1"/>
          </p:cNvSpPr>
          <p:nvPr/>
        </p:nvSpPr>
        <p:spPr bwMode="auto">
          <a:xfrm>
            <a:off x="9721270" y="1373188"/>
            <a:ext cx="184731" cy="369332"/>
          </a:xfrm>
          <a:prstGeom prst="rect">
            <a:avLst/>
          </a:prstGeom>
          <a:noFill/>
          <a:ln w="9525">
            <a:noFill/>
            <a:miter lim="800000"/>
            <a:headEnd/>
            <a:tailEnd/>
          </a:ln>
          <a:effectLst/>
        </p:spPr>
        <p:txBody>
          <a:bodyPr wrap="none" anchor="ctr">
            <a:spAutoFit/>
          </a:bodyPr>
          <a:lstStyle/>
          <a:p>
            <a:endParaRPr lang="en-US"/>
          </a:p>
        </p:txBody>
      </p:sp>
      <p:sp>
        <p:nvSpPr>
          <p:cNvPr id="49162" name="Rectangle 10"/>
          <p:cNvSpPr>
            <a:spLocks noChangeArrowheads="1"/>
          </p:cNvSpPr>
          <p:nvPr/>
        </p:nvSpPr>
        <p:spPr bwMode="auto">
          <a:xfrm>
            <a:off x="4818856" y="4845050"/>
            <a:ext cx="248786" cy="646331"/>
          </a:xfrm>
          <a:prstGeom prst="rect">
            <a:avLst/>
          </a:prstGeom>
          <a:noFill/>
          <a:ln w="9525">
            <a:noFill/>
            <a:miter lim="800000"/>
            <a:headEnd/>
            <a:tailEnd/>
          </a:ln>
          <a:effectLst/>
        </p:spPr>
        <p:txBody>
          <a:bodyPr wrap="none" anchor="ctr">
            <a:spAutoFit/>
          </a:bodyPr>
          <a:lstStyle/>
          <a:p>
            <a:pPr algn="ctr"/>
            <a:endParaRPr lang="en-US">
              <a:latin typeface="Arial" charset="0"/>
            </a:endParaRPr>
          </a:p>
          <a:p>
            <a:pPr algn="ctr" eaLnBrk="0" hangingPunct="0"/>
            <a:r>
              <a:rPr lang="en-US">
                <a:latin typeface="Arial" charset="0"/>
              </a:rPr>
              <a:t> </a:t>
            </a:r>
          </a:p>
        </p:txBody>
      </p:sp>
      <p:graphicFrame>
        <p:nvGraphicFramePr>
          <p:cNvPr id="49181" name="Group 29"/>
          <p:cNvGraphicFramePr>
            <a:graphicFrameLocks noGrp="1"/>
          </p:cNvGraphicFramePr>
          <p:nvPr/>
        </p:nvGraphicFramePr>
        <p:xfrm>
          <a:off x="304800" y="3429000"/>
          <a:ext cx="7924800" cy="1905000"/>
        </p:xfrm>
        <a:graphic>
          <a:graphicData uri="http://schemas.openxmlformats.org/drawingml/2006/table">
            <a:tbl>
              <a:tblPr/>
              <a:tblGrid>
                <a:gridCol w="2641142"/>
                <a:gridCol w="2642516"/>
                <a:gridCol w="2641142"/>
              </a:tblGrid>
              <a:tr h="6354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wide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wider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widest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63419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fine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finer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finest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6354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cute</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cuter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cutest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49199" name="Rectangle 47"/>
          <p:cNvSpPr>
            <a:spLocks noChangeArrowheads="1"/>
          </p:cNvSpPr>
          <p:nvPr/>
        </p:nvSpPr>
        <p:spPr bwMode="auto">
          <a:xfrm>
            <a:off x="4102711" y="3863975"/>
            <a:ext cx="184731" cy="538609"/>
          </a:xfrm>
          <a:prstGeom prst="rect">
            <a:avLst/>
          </a:prstGeom>
          <a:noFill/>
          <a:ln w="9525">
            <a:noFill/>
            <a:miter lim="800000"/>
            <a:headEnd/>
            <a:tailEnd/>
          </a:ln>
          <a:effectLst/>
        </p:spPr>
        <p:txBody>
          <a:bodyPr wrap="none" anchor="ctr">
            <a:spAutoFit/>
          </a:bodyPr>
          <a:lstStyle/>
          <a:p>
            <a:endParaRPr lang="en-US" sz="1100"/>
          </a:p>
          <a:p>
            <a:pPr eaLnBrk="0" hangingPunct="0"/>
            <a:endParaRPr lang="en-US">
              <a:latin typeface="Arial" charset="0"/>
            </a:endParaRPr>
          </a:p>
        </p:txBody>
      </p:sp>
      <p:sp>
        <p:nvSpPr>
          <p:cNvPr id="49200" name="Rectangle 48"/>
          <p:cNvSpPr>
            <a:spLocks noChangeArrowheads="1"/>
          </p:cNvSpPr>
          <p:nvPr/>
        </p:nvSpPr>
        <p:spPr bwMode="auto">
          <a:xfrm>
            <a:off x="24078" y="2058988"/>
            <a:ext cx="9304073" cy="1200329"/>
          </a:xfrm>
          <a:prstGeom prst="rect">
            <a:avLst/>
          </a:prstGeom>
          <a:noFill/>
          <a:ln w="9525">
            <a:noFill/>
            <a:miter lim="800000"/>
            <a:headEnd/>
            <a:tailEnd/>
          </a:ln>
          <a:effectLst/>
        </p:spPr>
        <p:txBody>
          <a:bodyPr anchor="ctr">
            <a:spAutoFit/>
          </a:bodyPr>
          <a:lstStyle/>
          <a:p>
            <a:pPr algn="l"/>
            <a:r>
              <a:rPr lang="en-US" sz="2400" dirty="0">
                <a:latin typeface="Verdana" pitchFamily="34" charset="0"/>
              </a:rPr>
              <a:t>To form the comparative or </a:t>
            </a:r>
          </a:p>
          <a:p>
            <a:pPr algn="l"/>
            <a:r>
              <a:rPr lang="en-US" sz="2400" dirty="0">
                <a:latin typeface="Verdana" pitchFamily="34" charset="0"/>
              </a:rPr>
              <a:t>superlative of a </a:t>
            </a:r>
            <a:r>
              <a:rPr lang="en-US" sz="2400" b="1" dirty="0">
                <a:latin typeface="Verdana" pitchFamily="34" charset="0"/>
              </a:rPr>
              <a:t>one syllable word ending </a:t>
            </a:r>
          </a:p>
          <a:p>
            <a:pPr algn="l"/>
            <a:r>
              <a:rPr lang="en-US" sz="2400" b="1" dirty="0">
                <a:latin typeface="Verdana" pitchFamily="34" charset="0"/>
              </a:rPr>
              <a:t>in e</a:t>
            </a:r>
            <a:r>
              <a:rPr lang="en-US" sz="2400" dirty="0">
                <a:latin typeface="Verdana" pitchFamily="34" charset="0"/>
              </a:rPr>
              <a:t> add -r OR -</a:t>
            </a:r>
            <a:r>
              <a:rPr lang="en-US" sz="2400" dirty="0" err="1">
                <a:latin typeface="Verdana" pitchFamily="34" charset="0"/>
              </a:rPr>
              <a:t>st</a:t>
            </a:r>
            <a:r>
              <a:rPr lang="en-US" sz="2400" dirty="0">
                <a:latin typeface="Verdana" pitchFamily="34" charset="0"/>
              </a:rPr>
              <a:t>. </a:t>
            </a:r>
          </a:p>
        </p:txBody>
      </p:sp>
      <p:sp>
        <p:nvSpPr>
          <p:cNvPr id="9" name="Slide Number Placeholder 8"/>
          <p:cNvSpPr>
            <a:spLocks noGrp="1"/>
          </p:cNvSpPr>
          <p:nvPr>
            <p:ph type="sldNum" sz="quarter" idx="12"/>
          </p:nvPr>
        </p:nvSpPr>
        <p:spPr/>
        <p:txBody>
          <a:bodyPr/>
          <a:lstStyle/>
          <a:p>
            <a:fld id="{E9A1BB5E-70AD-42E3-A80B-F85B3EF12940}"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lgn="ctr"/>
            <a:r>
              <a:rPr lang="en-US" b="1" dirty="0"/>
              <a:t>Rule 3</a:t>
            </a:r>
            <a:r>
              <a:rPr lang="en-US" dirty="0"/>
              <a:t> </a:t>
            </a:r>
          </a:p>
        </p:txBody>
      </p:sp>
      <p:sp>
        <p:nvSpPr>
          <p:cNvPr id="50179" name="Rectangle 3"/>
          <p:cNvSpPr>
            <a:spLocks noChangeArrowheads="1"/>
          </p:cNvSpPr>
          <p:nvPr/>
        </p:nvSpPr>
        <p:spPr bwMode="auto">
          <a:xfrm>
            <a:off x="9721270" y="1373188"/>
            <a:ext cx="184731" cy="369332"/>
          </a:xfrm>
          <a:prstGeom prst="rect">
            <a:avLst/>
          </a:prstGeom>
          <a:noFill/>
          <a:ln w="9525">
            <a:noFill/>
            <a:miter lim="800000"/>
            <a:headEnd/>
            <a:tailEnd/>
          </a:ln>
          <a:effectLst/>
        </p:spPr>
        <p:txBody>
          <a:bodyPr wrap="none" anchor="ctr">
            <a:spAutoFit/>
          </a:bodyPr>
          <a:lstStyle/>
          <a:p>
            <a:endParaRPr lang="en-US"/>
          </a:p>
        </p:txBody>
      </p:sp>
      <p:sp>
        <p:nvSpPr>
          <p:cNvPr id="50186" name="Rectangle 10"/>
          <p:cNvSpPr>
            <a:spLocks noChangeArrowheads="1"/>
          </p:cNvSpPr>
          <p:nvPr/>
        </p:nvSpPr>
        <p:spPr bwMode="auto">
          <a:xfrm>
            <a:off x="4818856" y="4845050"/>
            <a:ext cx="248786" cy="646331"/>
          </a:xfrm>
          <a:prstGeom prst="rect">
            <a:avLst/>
          </a:prstGeom>
          <a:noFill/>
          <a:ln w="9525">
            <a:noFill/>
            <a:miter lim="800000"/>
            <a:headEnd/>
            <a:tailEnd/>
          </a:ln>
          <a:effectLst/>
        </p:spPr>
        <p:txBody>
          <a:bodyPr wrap="none" anchor="ctr">
            <a:spAutoFit/>
          </a:bodyPr>
          <a:lstStyle/>
          <a:p>
            <a:pPr algn="ctr"/>
            <a:endParaRPr lang="en-US">
              <a:latin typeface="Arial" charset="0"/>
            </a:endParaRPr>
          </a:p>
          <a:p>
            <a:pPr algn="ctr" eaLnBrk="0" hangingPunct="0"/>
            <a:r>
              <a:rPr lang="en-US">
                <a:latin typeface="Arial" charset="0"/>
              </a:rPr>
              <a:t> </a:t>
            </a:r>
          </a:p>
        </p:txBody>
      </p:sp>
      <p:graphicFrame>
        <p:nvGraphicFramePr>
          <p:cNvPr id="50187" name="Group 11"/>
          <p:cNvGraphicFramePr>
            <a:graphicFrameLocks noGrp="1"/>
          </p:cNvGraphicFramePr>
          <p:nvPr/>
        </p:nvGraphicFramePr>
        <p:xfrm>
          <a:off x="228600" y="3124200"/>
          <a:ext cx="8763001" cy="2508251"/>
        </p:xfrm>
        <a:graphic>
          <a:graphicData uri="http://schemas.openxmlformats.org/drawingml/2006/table">
            <a:tbl>
              <a:tblPr/>
              <a:tblGrid>
                <a:gridCol w="2920494"/>
                <a:gridCol w="2922013"/>
                <a:gridCol w="2920494"/>
              </a:tblGrid>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sad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sadder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saddest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35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big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bigger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biggest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fatter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fattest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50205" name="Rectangle 29"/>
          <p:cNvSpPr>
            <a:spLocks noChangeArrowheads="1"/>
          </p:cNvSpPr>
          <p:nvPr/>
        </p:nvSpPr>
        <p:spPr bwMode="auto">
          <a:xfrm>
            <a:off x="4102711" y="3863975"/>
            <a:ext cx="184731" cy="538609"/>
          </a:xfrm>
          <a:prstGeom prst="rect">
            <a:avLst/>
          </a:prstGeom>
          <a:noFill/>
          <a:ln w="9525">
            <a:noFill/>
            <a:miter lim="800000"/>
            <a:headEnd/>
            <a:tailEnd/>
          </a:ln>
          <a:effectLst/>
        </p:spPr>
        <p:txBody>
          <a:bodyPr wrap="none" anchor="ctr">
            <a:spAutoFit/>
          </a:bodyPr>
          <a:lstStyle/>
          <a:p>
            <a:endParaRPr lang="en-US" sz="1100"/>
          </a:p>
          <a:p>
            <a:pPr eaLnBrk="0" hangingPunct="0"/>
            <a:endParaRPr lang="en-US">
              <a:latin typeface="Arial" charset="0"/>
            </a:endParaRPr>
          </a:p>
        </p:txBody>
      </p:sp>
      <p:sp>
        <p:nvSpPr>
          <p:cNvPr id="50206" name="Rectangle 30"/>
          <p:cNvSpPr>
            <a:spLocks noChangeArrowheads="1"/>
          </p:cNvSpPr>
          <p:nvPr/>
        </p:nvSpPr>
        <p:spPr bwMode="auto">
          <a:xfrm>
            <a:off x="24078" y="1876426"/>
            <a:ext cx="9304073" cy="1200329"/>
          </a:xfrm>
          <a:prstGeom prst="rect">
            <a:avLst/>
          </a:prstGeom>
          <a:noFill/>
          <a:ln w="9525">
            <a:noFill/>
            <a:miter lim="800000"/>
            <a:headEnd/>
            <a:tailEnd/>
          </a:ln>
          <a:effectLst/>
        </p:spPr>
        <p:txBody>
          <a:bodyPr anchor="ctr">
            <a:spAutoFit/>
          </a:bodyPr>
          <a:lstStyle/>
          <a:p>
            <a:pPr algn="l"/>
            <a:r>
              <a:rPr lang="en-US" sz="2400" dirty="0">
                <a:latin typeface="Verdana" pitchFamily="34" charset="0"/>
              </a:rPr>
              <a:t>To form the comparative or superlative of a one syllable word with </a:t>
            </a:r>
            <a:r>
              <a:rPr lang="en-US" sz="2400" b="1" dirty="0">
                <a:latin typeface="Verdana" pitchFamily="34" charset="0"/>
              </a:rPr>
              <a:t>one vowel and one consonant at the end</a:t>
            </a:r>
            <a:r>
              <a:rPr lang="en-US" sz="2400" dirty="0">
                <a:latin typeface="Verdana" pitchFamily="34" charset="0"/>
              </a:rPr>
              <a:t> double the consonant, and add -</a:t>
            </a:r>
            <a:r>
              <a:rPr lang="en-US" sz="2400" dirty="0" err="1">
                <a:latin typeface="Verdana" pitchFamily="34" charset="0"/>
              </a:rPr>
              <a:t>er</a:t>
            </a:r>
            <a:r>
              <a:rPr lang="en-US" sz="2400" dirty="0">
                <a:latin typeface="Verdana" pitchFamily="34" charset="0"/>
              </a:rPr>
              <a:t> OR -est. </a:t>
            </a:r>
          </a:p>
        </p:txBody>
      </p:sp>
      <p:sp>
        <p:nvSpPr>
          <p:cNvPr id="9" name="Slide Number Placeholder 8"/>
          <p:cNvSpPr>
            <a:spLocks noGrp="1"/>
          </p:cNvSpPr>
          <p:nvPr>
            <p:ph type="sldNum" sz="quarter" idx="12"/>
          </p:nvPr>
        </p:nvSpPr>
        <p:spPr/>
        <p:txBody>
          <a:bodyPr/>
          <a:lstStyle/>
          <a:p>
            <a:fld id="{E9A1BB5E-70AD-42E3-A80B-F85B3EF12940}"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ctr"/>
            <a:r>
              <a:rPr lang="en-US" b="1" dirty="0"/>
              <a:t>Rule 4</a:t>
            </a:r>
            <a:r>
              <a:rPr lang="en-US" dirty="0"/>
              <a:t> </a:t>
            </a:r>
          </a:p>
        </p:txBody>
      </p:sp>
      <p:sp>
        <p:nvSpPr>
          <p:cNvPr id="51203" name="Rectangle 3"/>
          <p:cNvSpPr>
            <a:spLocks noChangeArrowheads="1"/>
          </p:cNvSpPr>
          <p:nvPr/>
        </p:nvSpPr>
        <p:spPr bwMode="auto">
          <a:xfrm>
            <a:off x="9721270" y="1373188"/>
            <a:ext cx="184731" cy="369332"/>
          </a:xfrm>
          <a:prstGeom prst="rect">
            <a:avLst/>
          </a:prstGeom>
          <a:noFill/>
          <a:ln w="9525">
            <a:noFill/>
            <a:miter lim="800000"/>
            <a:headEnd/>
            <a:tailEnd/>
          </a:ln>
          <a:effectLst/>
        </p:spPr>
        <p:txBody>
          <a:bodyPr wrap="none" anchor="ctr">
            <a:spAutoFit/>
          </a:bodyPr>
          <a:lstStyle/>
          <a:p>
            <a:endParaRPr lang="en-US"/>
          </a:p>
        </p:txBody>
      </p:sp>
      <p:sp>
        <p:nvSpPr>
          <p:cNvPr id="51210" name="Rectangle 10"/>
          <p:cNvSpPr>
            <a:spLocks noChangeArrowheads="1"/>
          </p:cNvSpPr>
          <p:nvPr/>
        </p:nvSpPr>
        <p:spPr bwMode="auto">
          <a:xfrm>
            <a:off x="4818856" y="4845050"/>
            <a:ext cx="248786" cy="646331"/>
          </a:xfrm>
          <a:prstGeom prst="rect">
            <a:avLst/>
          </a:prstGeom>
          <a:noFill/>
          <a:ln w="9525">
            <a:noFill/>
            <a:miter lim="800000"/>
            <a:headEnd/>
            <a:tailEnd/>
          </a:ln>
          <a:effectLst/>
        </p:spPr>
        <p:txBody>
          <a:bodyPr wrap="none" anchor="ctr">
            <a:spAutoFit/>
          </a:bodyPr>
          <a:lstStyle/>
          <a:p>
            <a:pPr algn="ctr"/>
            <a:endParaRPr lang="en-US">
              <a:latin typeface="Arial" charset="0"/>
            </a:endParaRPr>
          </a:p>
          <a:p>
            <a:pPr algn="ctr" eaLnBrk="0" hangingPunct="0"/>
            <a:r>
              <a:rPr lang="en-US">
                <a:latin typeface="Arial" charset="0"/>
              </a:rPr>
              <a:t> </a:t>
            </a:r>
          </a:p>
        </p:txBody>
      </p:sp>
      <p:graphicFrame>
        <p:nvGraphicFramePr>
          <p:cNvPr id="51211" name="Group 11"/>
          <p:cNvGraphicFramePr>
            <a:graphicFrameLocks noGrp="1"/>
          </p:cNvGraphicFramePr>
          <p:nvPr/>
        </p:nvGraphicFramePr>
        <p:xfrm>
          <a:off x="914400" y="3048000"/>
          <a:ext cx="7886699" cy="2660651"/>
        </p:xfrm>
        <a:graphic>
          <a:graphicData uri="http://schemas.openxmlformats.org/drawingml/2006/table">
            <a:tbl>
              <a:tblPr/>
              <a:tblGrid>
                <a:gridCol w="2628444"/>
                <a:gridCol w="2629811"/>
                <a:gridCol w="2628444"/>
              </a:tblGrid>
              <a:tr h="88744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happy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happier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happiest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857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jolly</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jollier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jolliest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8744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lazy</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lazier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laziest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51230" name="Rectangle 30"/>
          <p:cNvSpPr>
            <a:spLocks noChangeArrowheads="1"/>
          </p:cNvSpPr>
          <p:nvPr/>
        </p:nvSpPr>
        <p:spPr bwMode="auto">
          <a:xfrm>
            <a:off x="24078" y="2058988"/>
            <a:ext cx="9304073" cy="1200329"/>
          </a:xfrm>
          <a:prstGeom prst="rect">
            <a:avLst/>
          </a:prstGeom>
          <a:noFill/>
          <a:ln w="9525">
            <a:noFill/>
            <a:miter lim="800000"/>
            <a:headEnd/>
            <a:tailEnd/>
          </a:ln>
          <a:effectLst/>
        </p:spPr>
        <p:txBody>
          <a:bodyPr anchor="ctr">
            <a:spAutoFit/>
          </a:bodyPr>
          <a:lstStyle/>
          <a:p>
            <a:pPr algn="l"/>
            <a:r>
              <a:rPr lang="en-US" sz="2400" dirty="0">
                <a:latin typeface="Verdana" pitchFamily="34" charset="0"/>
              </a:rPr>
              <a:t>To form the comparative or superlative of a </a:t>
            </a:r>
            <a:r>
              <a:rPr lang="en-US" sz="2400" b="1" dirty="0">
                <a:latin typeface="Verdana" pitchFamily="34" charset="0"/>
              </a:rPr>
              <a:t>two syllable word ending in y</a:t>
            </a:r>
            <a:r>
              <a:rPr lang="en-US" sz="2400" dirty="0">
                <a:latin typeface="Verdana" pitchFamily="34" charset="0"/>
              </a:rPr>
              <a:t>, change the y to </a:t>
            </a:r>
            <a:r>
              <a:rPr lang="en-US" sz="2400" dirty="0" err="1">
                <a:latin typeface="Verdana" pitchFamily="34" charset="0"/>
              </a:rPr>
              <a:t>i</a:t>
            </a:r>
            <a:r>
              <a:rPr lang="en-US" sz="2400" dirty="0">
                <a:latin typeface="Verdana" pitchFamily="34" charset="0"/>
              </a:rPr>
              <a:t>, then add -</a:t>
            </a:r>
            <a:r>
              <a:rPr lang="en-US" sz="2400" dirty="0" err="1">
                <a:latin typeface="Verdana" pitchFamily="34" charset="0"/>
              </a:rPr>
              <a:t>er</a:t>
            </a:r>
            <a:r>
              <a:rPr lang="en-US" sz="2400" dirty="0">
                <a:latin typeface="Verdana" pitchFamily="34" charset="0"/>
              </a:rPr>
              <a:t> OR -est. </a:t>
            </a:r>
          </a:p>
        </p:txBody>
      </p:sp>
      <p:sp>
        <p:nvSpPr>
          <p:cNvPr id="8" name="Slide Number Placeholder 7"/>
          <p:cNvSpPr>
            <a:spLocks noGrp="1"/>
          </p:cNvSpPr>
          <p:nvPr>
            <p:ph type="sldNum" sz="quarter" idx="12"/>
          </p:nvPr>
        </p:nvSpPr>
        <p:spPr/>
        <p:txBody>
          <a:bodyPr/>
          <a:lstStyle/>
          <a:p>
            <a:fld id="{E9A1BB5E-70AD-42E3-A80B-F85B3EF12940}"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ctr"/>
            <a:r>
              <a:rPr lang="en-US" b="1" dirty="0"/>
              <a:t>Rule 5</a:t>
            </a:r>
            <a:r>
              <a:rPr lang="en-US" dirty="0"/>
              <a:t> </a:t>
            </a:r>
          </a:p>
        </p:txBody>
      </p:sp>
      <p:sp>
        <p:nvSpPr>
          <p:cNvPr id="52227" name="Rectangle 3"/>
          <p:cNvSpPr>
            <a:spLocks noChangeArrowheads="1"/>
          </p:cNvSpPr>
          <p:nvPr/>
        </p:nvSpPr>
        <p:spPr bwMode="auto">
          <a:xfrm>
            <a:off x="9721270" y="1373188"/>
            <a:ext cx="184731" cy="369332"/>
          </a:xfrm>
          <a:prstGeom prst="rect">
            <a:avLst/>
          </a:prstGeom>
          <a:noFill/>
          <a:ln w="9525">
            <a:noFill/>
            <a:miter lim="800000"/>
            <a:headEnd/>
            <a:tailEnd/>
          </a:ln>
          <a:effectLst/>
        </p:spPr>
        <p:txBody>
          <a:bodyPr wrap="none" anchor="ctr">
            <a:spAutoFit/>
          </a:bodyPr>
          <a:lstStyle/>
          <a:p>
            <a:endParaRPr lang="en-US"/>
          </a:p>
        </p:txBody>
      </p:sp>
      <p:sp>
        <p:nvSpPr>
          <p:cNvPr id="52234" name="Rectangle 10"/>
          <p:cNvSpPr>
            <a:spLocks noChangeArrowheads="1"/>
          </p:cNvSpPr>
          <p:nvPr/>
        </p:nvSpPr>
        <p:spPr bwMode="auto">
          <a:xfrm>
            <a:off x="4818856" y="4845050"/>
            <a:ext cx="248786" cy="646331"/>
          </a:xfrm>
          <a:prstGeom prst="rect">
            <a:avLst/>
          </a:prstGeom>
          <a:noFill/>
          <a:ln w="9525">
            <a:noFill/>
            <a:miter lim="800000"/>
            <a:headEnd/>
            <a:tailEnd/>
          </a:ln>
          <a:effectLst/>
        </p:spPr>
        <p:txBody>
          <a:bodyPr wrap="none" anchor="ctr">
            <a:spAutoFit/>
          </a:bodyPr>
          <a:lstStyle/>
          <a:p>
            <a:pPr algn="ctr"/>
            <a:endParaRPr lang="en-US">
              <a:latin typeface="Arial" charset="0"/>
            </a:endParaRPr>
          </a:p>
          <a:p>
            <a:pPr algn="ctr" eaLnBrk="0" hangingPunct="0"/>
            <a:r>
              <a:rPr lang="en-US">
                <a:latin typeface="Arial" charset="0"/>
              </a:rPr>
              <a:t> </a:t>
            </a:r>
          </a:p>
        </p:txBody>
      </p:sp>
      <p:graphicFrame>
        <p:nvGraphicFramePr>
          <p:cNvPr id="52235" name="Group 11"/>
          <p:cNvGraphicFramePr>
            <a:graphicFrameLocks noGrp="1"/>
          </p:cNvGraphicFramePr>
          <p:nvPr/>
        </p:nvGraphicFramePr>
        <p:xfrm>
          <a:off x="1143000" y="3429000"/>
          <a:ext cx="7315199" cy="2590800"/>
        </p:xfrm>
        <a:graphic>
          <a:graphicData uri="http://schemas.openxmlformats.org/drawingml/2006/table">
            <a:tbl>
              <a:tblPr/>
              <a:tblGrid>
                <a:gridCol w="2437977"/>
                <a:gridCol w="2439245"/>
                <a:gridCol w="2437977"/>
              </a:tblGrid>
              <a:tr h="8641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yellow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yellower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yellowest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625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gentle</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gentler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gentlest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641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simple</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simpler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simplest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52253" name="Rectangle 29"/>
          <p:cNvSpPr>
            <a:spLocks noChangeArrowheads="1"/>
          </p:cNvSpPr>
          <p:nvPr/>
        </p:nvSpPr>
        <p:spPr bwMode="auto">
          <a:xfrm>
            <a:off x="24078" y="1693863"/>
            <a:ext cx="9304073" cy="1938992"/>
          </a:xfrm>
          <a:prstGeom prst="rect">
            <a:avLst/>
          </a:prstGeom>
          <a:noFill/>
          <a:ln w="9525">
            <a:noFill/>
            <a:miter lim="800000"/>
            <a:headEnd/>
            <a:tailEnd/>
          </a:ln>
          <a:effectLst/>
        </p:spPr>
        <p:txBody>
          <a:bodyPr anchor="ctr">
            <a:spAutoFit/>
          </a:bodyPr>
          <a:lstStyle/>
          <a:p>
            <a:pPr algn="l"/>
            <a:r>
              <a:rPr lang="en-US" sz="2400" dirty="0">
                <a:latin typeface="Verdana" pitchFamily="34" charset="0"/>
              </a:rPr>
              <a:t>To form the comparative or superlative of a </a:t>
            </a:r>
            <a:r>
              <a:rPr lang="en-US" sz="2400" b="1" dirty="0">
                <a:latin typeface="Verdana" pitchFamily="34" charset="0"/>
              </a:rPr>
              <a:t>two syllable word ending a vowel-sound that is not stressed</a:t>
            </a:r>
            <a:r>
              <a:rPr lang="en-US" sz="2400" dirty="0">
                <a:latin typeface="Verdana" pitchFamily="34" charset="0"/>
              </a:rPr>
              <a:t> then add -</a:t>
            </a:r>
            <a:r>
              <a:rPr lang="en-US" sz="2400" dirty="0" err="1">
                <a:latin typeface="Verdana" pitchFamily="34" charset="0"/>
              </a:rPr>
              <a:t>er</a:t>
            </a:r>
            <a:r>
              <a:rPr lang="en-US" sz="2400" dirty="0">
                <a:latin typeface="Verdana" pitchFamily="34" charset="0"/>
              </a:rPr>
              <a:t> OR -est. </a:t>
            </a:r>
          </a:p>
          <a:p>
            <a:pPr algn="l"/>
            <a:r>
              <a:rPr lang="en-US" sz="2400" dirty="0">
                <a:latin typeface="Verdana" pitchFamily="34" charset="0"/>
              </a:rPr>
              <a:t>Adjectives ending in –le, -</a:t>
            </a:r>
            <a:r>
              <a:rPr lang="en-US" sz="2400" dirty="0" err="1">
                <a:latin typeface="Verdana" pitchFamily="34" charset="0"/>
              </a:rPr>
              <a:t>ow</a:t>
            </a:r>
            <a:r>
              <a:rPr lang="en-US" sz="2400" dirty="0">
                <a:latin typeface="Verdana" pitchFamily="34" charset="0"/>
              </a:rPr>
              <a:t>, </a:t>
            </a:r>
            <a:r>
              <a:rPr lang="en-US" sz="2400" dirty="0" err="1">
                <a:latin typeface="Verdana" pitchFamily="34" charset="0"/>
              </a:rPr>
              <a:t>er</a:t>
            </a:r>
            <a:r>
              <a:rPr lang="en-US" sz="2400" dirty="0">
                <a:latin typeface="Verdana" pitchFamily="34" charset="0"/>
              </a:rPr>
              <a:t> frequently take –</a:t>
            </a:r>
            <a:r>
              <a:rPr lang="en-US" sz="2400" dirty="0" err="1">
                <a:latin typeface="Verdana" pitchFamily="34" charset="0"/>
              </a:rPr>
              <a:t>er</a:t>
            </a:r>
            <a:r>
              <a:rPr lang="en-US" sz="2400" dirty="0">
                <a:latin typeface="Verdana" pitchFamily="34" charset="0"/>
              </a:rPr>
              <a:t> and –est.</a:t>
            </a:r>
          </a:p>
        </p:txBody>
      </p:sp>
      <p:sp>
        <p:nvSpPr>
          <p:cNvPr id="8" name="Slide Number Placeholder 7"/>
          <p:cNvSpPr>
            <a:spLocks noGrp="1"/>
          </p:cNvSpPr>
          <p:nvPr>
            <p:ph type="sldNum" sz="quarter" idx="12"/>
          </p:nvPr>
        </p:nvSpPr>
        <p:spPr/>
        <p:txBody>
          <a:bodyPr/>
          <a:lstStyle/>
          <a:p>
            <a:fld id="{E9A1BB5E-70AD-42E3-A80B-F85B3EF12940}"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09600" y="-381000"/>
            <a:ext cx="8420100" cy="1462088"/>
          </a:xfrm>
        </p:spPr>
        <p:txBody>
          <a:bodyPr/>
          <a:lstStyle/>
          <a:p>
            <a:pPr algn="ctr"/>
            <a:r>
              <a:rPr lang="en-US" b="1" dirty="0"/>
              <a:t>Rules at a Glance</a:t>
            </a:r>
            <a:r>
              <a:rPr lang="en-US" dirty="0"/>
              <a:t> </a:t>
            </a:r>
          </a:p>
        </p:txBody>
      </p:sp>
      <p:graphicFrame>
        <p:nvGraphicFramePr>
          <p:cNvPr id="53618" name="Group 370"/>
          <p:cNvGraphicFramePr>
            <a:graphicFrameLocks noGrp="1"/>
          </p:cNvGraphicFramePr>
          <p:nvPr/>
        </p:nvGraphicFramePr>
        <p:xfrm>
          <a:off x="0" y="685800"/>
          <a:ext cx="9906000" cy="5120640"/>
        </p:xfrm>
        <a:graphic>
          <a:graphicData uri="http://schemas.openxmlformats.org/drawingml/2006/table">
            <a:tbl>
              <a:tblPr/>
              <a:tblGrid>
                <a:gridCol w="3302000"/>
                <a:gridCol w="3302000"/>
                <a:gridCol w="3302000"/>
              </a:tblGrid>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charset="0"/>
                        </a:rPr>
                        <a:t>Adjective form</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charset="0"/>
                        </a:rPr>
                        <a:t>Comparative</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charset="0"/>
                        </a:rPr>
                        <a:t>Superlative</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Only one syllable, with more than one vowel or more than one consonant at the end.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light, neat, fast, tall, neat, deep</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lighter, neater, faster, taller, neater, deeper</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lightest, neatest, fastest, tallest. neatest, deepest</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Only one syllable, ending in E.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wide, fine, cute</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wider, finer, cuter</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widest, finest, cutest</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Only one syllable, with one vowel and one consonant at the end.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hot, big, fat, sad</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Double the consonant, and 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hotter, bigger, fatter, sadder</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Double the consonant, and 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hottest, biggest, fattest, saddest</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Two syllables, ending in Y.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happy, silly, lonely, jolly</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Change y to i, then 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happier, sillier, lonelier, jollier</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Change y to i, then 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happiest, silliest, loneliest, jolliest</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two syllable word ending a vowel-sound that is not stressed</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0" u="none" strike="noStrike" cap="none" normalizeH="0" baseline="0" smtClean="0">
                          <a:ln>
                            <a:noFill/>
                          </a:ln>
                          <a:solidFill>
                            <a:schemeClr val="tx1"/>
                          </a:solidFill>
                          <a:effectLst/>
                          <a:latin typeface="Verdana" pitchFamily="34" charset="0"/>
                          <a:cs typeface="Arial" charset="0"/>
                        </a:rPr>
                        <a:t>yellow, simple</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0" u="none" strike="noStrike" cap="none" normalizeH="0" baseline="0" smtClean="0">
                          <a:ln>
                            <a:noFill/>
                          </a:ln>
                          <a:solidFill>
                            <a:schemeClr val="tx1"/>
                          </a:solidFill>
                          <a:effectLst/>
                          <a:latin typeface="Verdana" pitchFamily="34" charset="0"/>
                          <a:cs typeface="Arial" charset="0"/>
                        </a:rPr>
                        <a:t>yellower, simpler</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0" u="none" strike="noStrike" cap="none" normalizeH="0" baseline="0" smtClean="0">
                          <a:ln>
                            <a:noFill/>
                          </a:ln>
                          <a:solidFill>
                            <a:schemeClr val="tx1"/>
                          </a:solidFill>
                          <a:effectLst/>
                          <a:latin typeface="Verdana" pitchFamily="34" charset="0"/>
                          <a:cs typeface="Arial" charset="0"/>
                        </a:rPr>
                        <a:t>yellower, simpler</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Two syllables or more, not ending in Y.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modern, interesting, beautiful</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Use more before the adjective:</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more modern, more interesting, more beautiful</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Verdana" pitchFamily="34" charset="0"/>
                          <a:cs typeface="Arial" charset="0"/>
                        </a:rPr>
                        <a:t>Use most before the adjective:</a:t>
                      </a:r>
                      <a:br>
                        <a:rPr kumimoji="0" lang="en-US" sz="1400" b="0" i="0" u="none" strike="noStrike" cap="none" normalizeH="0" baseline="0" dirty="0" smtClean="0">
                          <a:ln>
                            <a:noFill/>
                          </a:ln>
                          <a:solidFill>
                            <a:schemeClr val="tx1"/>
                          </a:solidFill>
                          <a:effectLst/>
                          <a:latin typeface="Verdana" pitchFamily="34" charset="0"/>
                          <a:cs typeface="Arial" charset="0"/>
                        </a:rPr>
                      </a:br>
                      <a:r>
                        <a:rPr kumimoji="0" lang="en-US" sz="1400" b="0" i="1" u="none" strike="noStrike" cap="none" normalizeH="0" baseline="0" dirty="0" smtClean="0">
                          <a:ln>
                            <a:noFill/>
                          </a:ln>
                          <a:solidFill>
                            <a:schemeClr val="tx1"/>
                          </a:solidFill>
                          <a:effectLst/>
                          <a:latin typeface="Verdana" pitchFamily="34" charset="0"/>
                          <a:cs typeface="Arial" charset="0"/>
                        </a:rPr>
                        <a:t>most modern, most interesting, most beautiful</a:t>
                      </a:r>
                      <a:r>
                        <a:rPr kumimoji="0" lang="en-US" sz="1400" b="0" i="0" u="none" strike="noStrike" cap="none" normalizeH="0" baseline="0" dirty="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bl>
          </a:graphicData>
        </a:graphic>
      </p:graphicFrame>
      <p:sp>
        <p:nvSpPr>
          <p:cNvPr id="53400" name="Rectangle 152"/>
          <p:cNvSpPr>
            <a:spLocks noChangeArrowheads="1"/>
          </p:cNvSpPr>
          <p:nvPr/>
        </p:nvSpPr>
        <p:spPr bwMode="auto">
          <a:xfrm>
            <a:off x="841881" y="5224464"/>
            <a:ext cx="229550" cy="246221"/>
          </a:xfrm>
          <a:prstGeom prst="rect">
            <a:avLst/>
          </a:prstGeom>
          <a:noFill/>
          <a:ln w="9525">
            <a:noFill/>
            <a:miter lim="800000"/>
            <a:headEnd/>
            <a:tailEnd/>
          </a:ln>
          <a:effectLst/>
        </p:spPr>
        <p:txBody>
          <a:bodyPr wrap="none" anchor="ctr">
            <a:spAutoFit/>
          </a:bodyPr>
          <a:lstStyle/>
          <a:p>
            <a:r>
              <a:rPr lang="en-US" sz="1000">
                <a:latin typeface="Verdana" pitchFamily="34" charset="0"/>
              </a:rPr>
              <a:t> </a:t>
            </a:r>
            <a:endParaRPr lang="en-US">
              <a:latin typeface="Arial" charset="0"/>
            </a:endParaRPr>
          </a:p>
        </p:txBody>
      </p:sp>
      <p:sp>
        <p:nvSpPr>
          <p:cNvPr id="6" name="Slide Number Placeholder 5"/>
          <p:cNvSpPr>
            <a:spLocks noGrp="1"/>
          </p:cNvSpPr>
          <p:nvPr>
            <p:ph type="sldNum" sz="quarter" idx="12"/>
          </p:nvPr>
        </p:nvSpPr>
        <p:spPr/>
        <p:txBody>
          <a:bodyPr/>
          <a:lstStyle/>
          <a:p>
            <a:fld id="{E9A1BB5E-70AD-42E3-A80B-F85B3EF12940}"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228600" y="457200"/>
            <a:ext cx="8420100" cy="1462088"/>
          </a:xfrm>
        </p:spPr>
        <p:txBody>
          <a:bodyPr/>
          <a:lstStyle/>
          <a:p>
            <a:pPr algn="l"/>
            <a:r>
              <a:rPr lang="en-US" sz="3200" dirty="0" smtClean="0">
                <a:solidFill>
                  <a:srgbClr val="FF0000"/>
                </a:solidFill>
                <a:latin typeface="Verdana" pitchFamily="34" charset="0"/>
              </a:rPr>
              <a:t>NOTE:</a:t>
            </a:r>
            <a:r>
              <a:rPr lang="en-US" sz="2400" dirty="0" smtClean="0">
                <a:latin typeface="Verdana" pitchFamily="34" charset="0"/>
              </a:rPr>
              <a:t> Like </a:t>
            </a:r>
            <a:r>
              <a:rPr lang="en-US" sz="2400" dirty="0">
                <a:latin typeface="Verdana" pitchFamily="34" charset="0"/>
              </a:rPr>
              <a:t>adjectives some adverbs can </a:t>
            </a:r>
            <a:br>
              <a:rPr lang="en-US" sz="2400" dirty="0">
                <a:latin typeface="Verdana" pitchFamily="34" charset="0"/>
              </a:rPr>
            </a:br>
            <a:r>
              <a:rPr lang="en-US" sz="2400" dirty="0" smtClean="0">
                <a:latin typeface="Verdana" pitchFamily="34" charset="0"/>
              </a:rPr>
              <a:t>             take </a:t>
            </a:r>
            <a:r>
              <a:rPr lang="en-US" sz="2400" dirty="0">
                <a:latin typeface="Verdana" pitchFamily="34" charset="0"/>
              </a:rPr>
              <a:t>comparative and superlative </a:t>
            </a:r>
            <a:r>
              <a:rPr lang="en-US" sz="2400" dirty="0" smtClean="0">
                <a:latin typeface="Verdana" pitchFamily="34" charset="0"/>
              </a:rPr>
              <a:t>        			forms</a:t>
            </a:r>
            <a:r>
              <a:rPr lang="en-US" sz="2400" dirty="0">
                <a:latin typeface="Verdana" pitchFamily="34" charset="0"/>
              </a:rPr>
              <a:t>, with -</a:t>
            </a:r>
            <a:r>
              <a:rPr lang="en-US" sz="2400" dirty="0" err="1">
                <a:latin typeface="Verdana" pitchFamily="34" charset="0"/>
              </a:rPr>
              <a:t>er</a:t>
            </a:r>
            <a:r>
              <a:rPr lang="en-US" sz="2400" dirty="0">
                <a:latin typeface="Verdana" pitchFamily="34" charset="0"/>
              </a:rPr>
              <a:t> and -</a:t>
            </a:r>
            <a:r>
              <a:rPr lang="en-US" sz="2400" dirty="0" err="1">
                <a:latin typeface="Verdana" pitchFamily="34" charset="0"/>
              </a:rPr>
              <a:t>est</a:t>
            </a:r>
            <a:r>
              <a:rPr lang="en-US" sz="2400" dirty="0">
                <a:latin typeface="Verdana" pitchFamily="34" charset="0"/>
              </a:rPr>
              <a:t>:  </a:t>
            </a:r>
            <a:r>
              <a:rPr lang="en-US" sz="4000" dirty="0"/>
              <a:t> </a:t>
            </a:r>
          </a:p>
        </p:txBody>
      </p:sp>
      <p:sp>
        <p:nvSpPr>
          <p:cNvPr id="55299" name="Rectangle 3"/>
          <p:cNvSpPr>
            <a:spLocks noGrp="1" noChangeArrowheads="1"/>
          </p:cNvSpPr>
          <p:nvPr>
            <p:ph type="body" idx="4294967295"/>
          </p:nvPr>
        </p:nvSpPr>
        <p:spPr>
          <a:xfrm>
            <a:off x="1143000" y="4038600"/>
            <a:ext cx="8420100" cy="4114800"/>
          </a:xfrm>
        </p:spPr>
        <p:txBody>
          <a:bodyPr/>
          <a:lstStyle/>
          <a:p>
            <a:pPr algn="l">
              <a:buFontTx/>
              <a:buNone/>
            </a:pPr>
            <a:r>
              <a:rPr lang="en-US" dirty="0"/>
              <a:t>Sally works hard.</a:t>
            </a:r>
          </a:p>
          <a:p>
            <a:pPr algn="l">
              <a:buFontTx/>
              <a:buNone/>
            </a:pPr>
            <a:r>
              <a:rPr lang="en-US" dirty="0"/>
              <a:t>Steve works harder than Sally</a:t>
            </a:r>
          </a:p>
          <a:p>
            <a:pPr algn="l">
              <a:buFontTx/>
              <a:buNone/>
            </a:pPr>
            <a:r>
              <a:rPr lang="en-US" dirty="0"/>
              <a:t>Kathy and Sue work the hardest of all.</a:t>
            </a:r>
          </a:p>
        </p:txBody>
      </p:sp>
      <p:pic>
        <p:nvPicPr>
          <p:cNvPr id="55302" name="Picture 6" descr="work1"/>
          <p:cNvPicPr>
            <a:picLocks noChangeAspect="1" noChangeArrowheads="1"/>
          </p:cNvPicPr>
          <p:nvPr/>
        </p:nvPicPr>
        <p:blipFill>
          <a:blip r:embed="rId2"/>
          <a:srcRect/>
          <a:stretch>
            <a:fillRect/>
          </a:stretch>
        </p:blipFill>
        <p:spPr bwMode="auto">
          <a:xfrm>
            <a:off x="990600" y="2057401"/>
            <a:ext cx="2311400" cy="1946275"/>
          </a:xfrm>
          <a:prstGeom prst="rect">
            <a:avLst/>
          </a:prstGeom>
          <a:noFill/>
        </p:spPr>
      </p:pic>
      <p:pic>
        <p:nvPicPr>
          <p:cNvPr id="55304" name="Picture 8" descr="work2"/>
          <p:cNvPicPr>
            <a:picLocks noChangeAspect="1" noChangeArrowheads="1"/>
          </p:cNvPicPr>
          <p:nvPr/>
        </p:nvPicPr>
        <p:blipFill>
          <a:blip r:embed="rId3"/>
          <a:srcRect/>
          <a:stretch>
            <a:fillRect/>
          </a:stretch>
        </p:blipFill>
        <p:spPr bwMode="auto">
          <a:xfrm>
            <a:off x="3797300" y="1981200"/>
            <a:ext cx="2476500" cy="2027238"/>
          </a:xfrm>
          <a:prstGeom prst="rect">
            <a:avLst/>
          </a:prstGeom>
          <a:noFill/>
        </p:spPr>
      </p:pic>
      <p:pic>
        <p:nvPicPr>
          <p:cNvPr id="55306" name="Picture 10" descr="work3"/>
          <p:cNvPicPr>
            <a:picLocks noChangeAspect="1" noChangeArrowheads="1"/>
          </p:cNvPicPr>
          <p:nvPr/>
        </p:nvPicPr>
        <p:blipFill>
          <a:blip r:embed="rId4"/>
          <a:srcRect/>
          <a:stretch>
            <a:fillRect/>
          </a:stretch>
        </p:blipFill>
        <p:spPr bwMode="auto">
          <a:xfrm>
            <a:off x="6769100" y="1841501"/>
            <a:ext cx="2393950" cy="2085975"/>
          </a:xfrm>
          <a:prstGeom prst="rect">
            <a:avLst/>
          </a:prstGeom>
          <a:noFill/>
        </p:spPr>
      </p:pic>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742950" y="3886200"/>
            <a:ext cx="8420100" cy="2209800"/>
          </a:xfrm>
        </p:spPr>
        <p:txBody>
          <a:bodyPr/>
          <a:lstStyle/>
          <a:p>
            <a:pPr algn="l">
              <a:lnSpc>
                <a:spcPct val="90000"/>
              </a:lnSpc>
              <a:buFontTx/>
              <a:buNone/>
            </a:pPr>
            <a:r>
              <a:rPr lang="en-US" dirty="0"/>
              <a:t>The bird sings loudly.</a:t>
            </a:r>
          </a:p>
          <a:p>
            <a:pPr algn="l">
              <a:lnSpc>
                <a:spcPct val="90000"/>
              </a:lnSpc>
              <a:buFontTx/>
              <a:buNone/>
            </a:pPr>
            <a:r>
              <a:rPr lang="en-US" dirty="0"/>
              <a:t>The moose sang louder than the bird.</a:t>
            </a:r>
          </a:p>
          <a:p>
            <a:pPr algn="l">
              <a:lnSpc>
                <a:spcPct val="90000"/>
              </a:lnSpc>
              <a:buFontTx/>
              <a:buNone/>
            </a:pPr>
            <a:r>
              <a:rPr lang="en-US" dirty="0"/>
              <a:t>Pete sang the loudest of them all.</a:t>
            </a:r>
          </a:p>
        </p:txBody>
      </p:sp>
      <p:pic>
        <p:nvPicPr>
          <p:cNvPr id="56326" name="Picture 6" descr="loud1"/>
          <p:cNvPicPr>
            <a:picLocks noChangeAspect="1" noChangeArrowheads="1"/>
          </p:cNvPicPr>
          <p:nvPr/>
        </p:nvPicPr>
        <p:blipFill>
          <a:blip r:embed="rId2"/>
          <a:srcRect/>
          <a:stretch>
            <a:fillRect/>
          </a:stretch>
        </p:blipFill>
        <p:spPr bwMode="auto">
          <a:xfrm>
            <a:off x="990601" y="1600201"/>
            <a:ext cx="1745589" cy="1914525"/>
          </a:xfrm>
          <a:prstGeom prst="rect">
            <a:avLst/>
          </a:prstGeom>
          <a:noFill/>
        </p:spPr>
      </p:pic>
      <p:pic>
        <p:nvPicPr>
          <p:cNvPr id="56328" name="Picture 8" descr="loud2"/>
          <p:cNvPicPr>
            <a:picLocks noChangeAspect="1" noChangeArrowheads="1"/>
          </p:cNvPicPr>
          <p:nvPr/>
        </p:nvPicPr>
        <p:blipFill>
          <a:blip r:embed="rId3"/>
          <a:srcRect/>
          <a:stretch>
            <a:fillRect/>
          </a:stretch>
        </p:blipFill>
        <p:spPr bwMode="auto">
          <a:xfrm>
            <a:off x="3714750" y="1524000"/>
            <a:ext cx="2393950" cy="2038350"/>
          </a:xfrm>
          <a:prstGeom prst="rect">
            <a:avLst/>
          </a:prstGeom>
          <a:noFill/>
        </p:spPr>
      </p:pic>
      <p:graphicFrame>
        <p:nvGraphicFramePr>
          <p:cNvPr id="56406" name="Group 86"/>
          <p:cNvGraphicFramePr>
            <a:graphicFrameLocks noGrp="1"/>
          </p:cNvGraphicFramePr>
          <p:nvPr/>
        </p:nvGraphicFramePr>
        <p:xfrm>
          <a:off x="4069027" y="-4799013"/>
          <a:ext cx="676911" cy="16443960"/>
        </p:xfrm>
        <a:graphic>
          <a:graphicData uri="http://schemas.openxmlformats.org/drawingml/2006/table">
            <a:tbl>
              <a:tblPr/>
              <a:tblGrid>
                <a:gridCol w="225637"/>
                <a:gridCol w="225637"/>
                <a:gridCol w="225637"/>
              </a:tblGrid>
              <a:tr h="2119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r>
                        <a:rPr kumimoji="0" lang="en-US" sz="11500" b="0" i="0" u="none" strike="noStrike" cap="none" normalizeH="0" baseline="0" smtClean="0">
                          <a:ln>
                            <a:noFill/>
                          </a:ln>
                          <a:solidFill>
                            <a:schemeClr val="tx1"/>
                          </a:solidFill>
                          <a:effectLst/>
                          <a:latin typeface="Arial" charset="0"/>
                          <a:cs typeface="Arial" charset="0"/>
                        </a:rPr>
                        <a:t> </a:t>
                      </a:r>
                      <a:r>
                        <a:rPr kumimoji="0" lang="en-US" sz="1800" b="0" i="0" u="none" strike="noStrike" cap="none" normalizeH="0" baseline="0" smtClean="0">
                          <a:ln>
                            <a:noFill/>
                          </a:ln>
                          <a:solidFill>
                            <a:schemeClr val="tx1"/>
                          </a:solidFill>
                          <a:effectLst/>
                          <a:latin typeface="Arial" charset="0"/>
                          <a:cs typeface="Arial" charset="0"/>
                        </a:rPr>
                        <a:t>                                               </a:t>
                      </a: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2800" b="0" i="0" u="none" strike="noStrike" cap="none" normalizeH="0" baseline="0" smtClean="0">
                        <a:ln>
                          <a:noFill/>
                        </a:ln>
                        <a:solidFill>
                          <a:schemeClr val="tx1"/>
                        </a:solidFill>
                        <a:effectLst/>
                        <a:latin typeface="Arial Black" pitchFamily="34" charset="0"/>
                        <a:cs typeface="Arial" charset="0"/>
                      </a:endParaRPr>
                    </a:p>
                  </a:txBody>
                  <a:tcPr marL="99060" marR="9906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2800" b="0" i="0" u="none" strike="noStrike" cap="none" normalizeH="0" baseline="0" smtClean="0">
                        <a:ln>
                          <a:noFill/>
                        </a:ln>
                        <a:solidFill>
                          <a:schemeClr val="tx1"/>
                        </a:solidFill>
                        <a:effectLst/>
                        <a:latin typeface="Arial Black" pitchFamily="34" charset="0"/>
                        <a:cs typeface="Arial" charset="0"/>
                      </a:endParaRPr>
                    </a:p>
                  </a:txBody>
                  <a:tcPr marL="99060" marR="99060" horzOverflow="overflow">
                    <a:lnL>
                      <a:noFill/>
                    </a:lnL>
                    <a:lnR cap="flat">
                      <a:noFill/>
                    </a:lnR>
                    <a:lnT cap="flat">
                      <a:noFill/>
                    </a:lnT>
                    <a:lnB>
                      <a:noFill/>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Verdana" pitchFamily="34" charset="0"/>
                          <a:cs typeface="Arial" charset="0"/>
                        </a:rPr>
                        <a:t>loud</a:t>
                      </a:r>
                      <a:endParaRPr kumimoji="0" lang="en-US" sz="1800" b="0" i="0" u="none" strike="noStrike" cap="none" normalizeH="0" baseline="0" smtClean="0">
                        <a:ln>
                          <a:noFill/>
                        </a:ln>
                        <a:solidFill>
                          <a:schemeClr val="tx1"/>
                        </a:solidFill>
                        <a:effectLst/>
                        <a:latin typeface="Arial" charset="0"/>
                        <a:cs typeface="Arial" charset="0"/>
                      </a:endParaRP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Verdana" pitchFamily="34" charset="0"/>
                          <a:cs typeface="Arial" charset="0"/>
                        </a:rPr>
                        <a:t>louder</a:t>
                      </a:r>
                      <a:endParaRPr kumimoji="0" lang="en-US" sz="1800" b="0" i="0" u="none" strike="noStrike" cap="none" normalizeH="0" baseline="0" smtClean="0">
                        <a:ln>
                          <a:noFill/>
                        </a:ln>
                        <a:solidFill>
                          <a:schemeClr val="tx1"/>
                        </a:solidFill>
                        <a:effectLst/>
                        <a:latin typeface="Arial" charset="0"/>
                        <a:cs typeface="Arial" charset="0"/>
                      </a:endParaRP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Verdana" pitchFamily="34" charset="0"/>
                          <a:cs typeface="Arial" charset="0"/>
                        </a:rPr>
                        <a:t>loudest</a:t>
                      </a:r>
                      <a:endParaRPr kumimoji="0" lang="en-US" sz="1800" b="0" i="0" u="none" strike="noStrike" cap="none" normalizeH="0" baseline="0" smtClean="0">
                        <a:ln>
                          <a:noFill/>
                        </a:ln>
                        <a:solidFill>
                          <a:schemeClr val="tx1"/>
                        </a:solidFill>
                        <a:effectLst/>
                        <a:latin typeface="Arial" charset="0"/>
                        <a:cs typeface="Arial" charset="0"/>
                      </a:endParaRPr>
                    </a:p>
                  </a:txBody>
                  <a:tcPr marL="99060" marR="99060" anchor="ctr" horzOverflow="overflow">
                    <a:lnL>
                      <a:noFill/>
                    </a:lnL>
                    <a:lnR cap="flat">
                      <a:noFill/>
                    </a:lnR>
                    <a:lnT>
                      <a:noFill/>
                    </a:lnT>
                    <a:lnB cap="flat">
                      <a:noFill/>
                    </a:lnB>
                    <a:lnTlToBr>
                      <a:noFill/>
                    </a:lnTlToBr>
                    <a:lnBlToTr>
                      <a:noFill/>
                    </a:lnBlToTr>
                    <a:noFill/>
                  </a:tcPr>
                </a:tc>
              </a:tr>
            </a:tbl>
          </a:graphicData>
        </a:graphic>
      </p:graphicFrame>
      <p:pic>
        <p:nvPicPr>
          <p:cNvPr id="56410" name="Picture 90"/>
          <p:cNvPicPr>
            <a:picLocks noChangeAspect="1" noChangeArrowheads="1"/>
          </p:cNvPicPr>
          <p:nvPr/>
        </p:nvPicPr>
        <p:blipFill>
          <a:blip r:embed="rId4"/>
          <a:srcRect/>
          <a:stretch>
            <a:fillRect/>
          </a:stretch>
        </p:blipFill>
        <p:spPr bwMode="auto">
          <a:xfrm>
            <a:off x="7016750" y="1447800"/>
            <a:ext cx="2393950" cy="2209800"/>
          </a:xfrm>
          <a:prstGeom prst="rect">
            <a:avLst/>
          </a:prstGeom>
          <a:noFill/>
          <a:ln w="9525">
            <a:noFill/>
            <a:miter lim="800000"/>
            <a:headEnd/>
            <a:tailEnd/>
          </a:ln>
          <a:effectLst/>
        </p:spPr>
      </p:pic>
      <p:pic>
        <p:nvPicPr>
          <p:cNvPr id="56412" name="Picture 92" descr="loud3"/>
          <p:cNvPicPr>
            <a:picLocks noChangeAspect="1" noChangeArrowheads="1"/>
          </p:cNvPicPr>
          <p:nvPr/>
        </p:nvPicPr>
        <p:blipFill>
          <a:blip r:embed="rId5"/>
          <a:srcRect/>
          <a:stretch>
            <a:fillRect/>
          </a:stretch>
        </p:blipFill>
        <p:spPr bwMode="auto">
          <a:xfrm>
            <a:off x="6934201" y="1295400"/>
            <a:ext cx="2089547" cy="2286000"/>
          </a:xfrm>
          <a:prstGeom prst="rect">
            <a:avLst/>
          </a:prstGeom>
          <a:noFill/>
        </p:spPr>
      </p:pic>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a:r>
              <a:rPr lang="en-US" sz="4000" dirty="0"/>
              <a:t>List of Adverbs in Which -</a:t>
            </a:r>
            <a:r>
              <a:rPr lang="en-US" sz="4000" dirty="0" err="1"/>
              <a:t>er</a:t>
            </a:r>
            <a:r>
              <a:rPr lang="en-US" sz="4000" dirty="0"/>
              <a:t> and -</a:t>
            </a:r>
            <a:r>
              <a:rPr lang="en-US" sz="4000" dirty="0" err="1"/>
              <a:t>est</a:t>
            </a:r>
            <a:r>
              <a:rPr lang="en-US" sz="4000" dirty="0"/>
              <a:t> May Be Added </a:t>
            </a:r>
          </a:p>
        </p:txBody>
      </p:sp>
      <p:graphicFrame>
        <p:nvGraphicFramePr>
          <p:cNvPr id="57411" name="Group 67"/>
          <p:cNvGraphicFramePr>
            <a:graphicFrameLocks noGrp="1"/>
          </p:cNvGraphicFramePr>
          <p:nvPr>
            <p:ph type="tbl" idx="1"/>
          </p:nvPr>
        </p:nvGraphicFramePr>
        <p:xfrm>
          <a:off x="609600" y="1676400"/>
          <a:ext cx="8420100" cy="4114802"/>
        </p:xfrm>
        <a:graphic>
          <a:graphicData uri="http://schemas.openxmlformats.org/drawingml/2006/table">
            <a:tbl>
              <a:tblPr/>
              <a:tblGrid>
                <a:gridCol w="2806700"/>
                <a:gridCol w="2806700"/>
                <a:gridCol w="2806700"/>
              </a:tblGrid>
              <a:tr h="833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Verdana" pitchFamily="34" charset="0"/>
                          <a:cs typeface="Arial" charset="0"/>
                        </a:rPr>
                        <a:t>Adverb</a:t>
                      </a:r>
                      <a:r>
                        <a:rPr kumimoji="0" lang="en-US" sz="2000" b="0" i="0" u="none" strike="noStrike" cap="none" normalizeH="0" baseline="0" dirty="0" smtClean="0">
                          <a:ln>
                            <a:noFill/>
                          </a:ln>
                          <a:solidFill>
                            <a:schemeClr val="tx1"/>
                          </a:solidFill>
                          <a:effectLst/>
                          <a:latin typeface="Verdana" pitchFamily="34" charset="0"/>
                          <a:cs typeface="Arial" charset="0"/>
                        </a:rPr>
                        <a:t> </a:t>
                      </a: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Verdana" pitchFamily="34" charset="0"/>
                          <a:cs typeface="Arial" charset="0"/>
                        </a:rPr>
                        <a:t>Comparative</a:t>
                      </a:r>
                      <a:r>
                        <a:rPr kumimoji="0" lang="en-US" sz="20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Verdana" pitchFamily="34" charset="0"/>
                          <a:cs typeface="Arial" charset="0"/>
                        </a:rPr>
                        <a:t>Superlative</a:t>
                      </a:r>
                      <a:r>
                        <a:rPr kumimoji="0" lang="en-US" sz="20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cap="flat">
                      <a:noFill/>
                    </a:lnR>
                    <a:lnT cap="flat">
                      <a:noFill/>
                    </a:lnT>
                    <a:lnB>
                      <a:noFill/>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fast</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faster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fastest</a:t>
                      </a:r>
                    </a:p>
                  </a:txBody>
                  <a:tcPr marL="99060" marR="99060" anchor="ctr" horzOverflow="overflow">
                    <a:lnL>
                      <a:noFill/>
                    </a:lnL>
                    <a:lnR cap="flat">
                      <a:noFill/>
                    </a:lnR>
                    <a:lnT>
                      <a:noFill/>
                    </a:lnT>
                    <a:lnB>
                      <a:noFill/>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slow</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slower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slowest</a:t>
                      </a:r>
                    </a:p>
                  </a:txBody>
                  <a:tcPr marL="99060" marR="99060" anchor="ctr" horzOverflow="overflow">
                    <a:lnL>
                      <a:noFill/>
                    </a:lnL>
                    <a:lnR cap="flat">
                      <a:noFill/>
                    </a:lnR>
                    <a:lnT>
                      <a:noFill/>
                    </a:lnT>
                    <a:lnB>
                      <a:noFill/>
                    </a:lnB>
                    <a:lnTlToBr>
                      <a:noFill/>
                    </a:lnTlToBr>
                    <a:lnBlToTr>
                      <a:noFill/>
                    </a:lnBlToTr>
                    <a:noFill/>
                  </a:tcPr>
                </a:tc>
              </a:tr>
              <a:tr h="568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quick</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quicker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quickest</a:t>
                      </a:r>
                    </a:p>
                  </a:txBody>
                  <a:tcPr marL="99060" marR="99060" anchor="ctr" horzOverflow="overflow">
                    <a:lnL>
                      <a:noFill/>
                    </a:lnL>
                    <a:lnR cap="flat">
                      <a:noFill/>
                    </a:lnR>
                    <a:lnT>
                      <a:noFill/>
                    </a:lnT>
                    <a:lnB>
                      <a:noFill/>
                    </a:lnB>
                    <a:lnTlToBr>
                      <a:noFill/>
                    </a:lnTlToBr>
                    <a:lnBlToTr>
                      <a:noFill/>
                    </a:lnBlToTr>
                    <a:noFill/>
                  </a:tcPr>
                </a:tc>
              </a:tr>
              <a:tr h="568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Verdana" pitchFamily="34" charset="0"/>
                          <a:cs typeface="Arial" charset="0"/>
                        </a:rPr>
                        <a:t>early</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earlier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earliest</a:t>
                      </a:r>
                    </a:p>
                  </a:txBody>
                  <a:tcPr marL="99060" marR="99060" anchor="ctr" horzOverflow="overflow">
                    <a:lnL>
                      <a:noFill/>
                    </a:lnL>
                    <a:lnR cap="flat">
                      <a:noFill/>
                    </a:lnR>
                    <a:lnT>
                      <a:noFill/>
                    </a:lnT>
                    <a:lnB>
                      <a:noFill/>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bright</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brighter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brightest</a:t>
                      </a:r>
                    </a:p>
                  </a:txBody>
                  <a:tcPr marL="99060" marR="99060" anchor="ctr" horzOverflow="overflow">
                    <a:lnL>
                      <a:noFill/>
                    </a:lnL>
                    <a:lnR cap="flat">
                      <a:noFill/>
                    </a:lnR>
                    <a:lnT>
                      <a:noFill/>
                    </a:lnT>
                    <a:lnB>
                      <a:noFill/>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high</a:t>
                      </a: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higher</a:t>
                      </a: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Verdana" pitchFamily="34" charset="0"/>
                          <a:cs typeface="Arial" charset="0"/>
                        </a:rPr>
                        <a:t>highest</a:t>
                      </a: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5" name="Slide Number Placeholder 4"/>
          <p:cNvSpPr>
            <a:spLocks noGrp="1"/>
          </p:cNvSpPr>
          <p:nvPr>
            <p:ph type="sldNum" sz="quarter" idx="12"/>
          </p:nvPr>
        </p:nvSpPr>
        <p:spPr/>
        <p:txBody>
          <a:bodyPr/>
          <a:lstStyle/>
          <a:p>
            <a:fld id="{E9A1BB5E-70AD-42E3-A80B-F85B3EF12940}"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lgn="l"/>
            <a:r>
              <a:rPr lang="en-US" sz="2800" dirty="0"/>
              <a:t>However, the majority of adverbs do not take these endings. Instead, they form the comparative using </a:t>
            </a:r>
            <a:r>
              <a:rPr lang="en-US" sz="2800" i="1" dirty="0"/>
              <a:t>more </a:t>
            </a:r>
            <a:r>
              <a:rPr lang="en-US" sz="2800" dirty="0"/>
              <a:t>and the superlative using </a:t>
            </a:r>
            <a:r>
              <a:rPr lang="en-US" sz="2800" i="1" dirty="0"/>
              <a:t>most</a:t>
            </a:r>
            <a:r>
              <a:rPr lang="en-US" sz="2800" dirty="0"/>
              <a:t>:  </a:t>
            </a:r>
            <a:r>
              <a:rPr lang="en-US" sz="4000" dirty="0"/>
              <a:t> </a:t>
            </a:r>
          </a:p>
        </p:txBody>
      </p:sp>
      <p:graphicFrame>
        <p:nvGraphicFramePr>
          <p:cNvPr id="59440" name="Group 48"/>
          <p:cNvGraphicFramePr>
            <a:graphicFrameLocks noGrp="1"/>
          </p:cNvGraphicFramePr>
          <p:nvPr>
            <p:ph type="tbl" idx="1"/>
          </p:nvPr>
        </p:nvGraphicFramePr>
        <p:xfrm>
          <a:off x="762000" y="1981200"/>
          <a:ext cx="8420100" cy="4114800"/>
        </p:xfrm>
        <a:graphic>
          <a:graphicData uri="http://schemas.openxmlformats.org/drawingml/2006/table">
            <a:tbl>
              <a:tblPr/>
              <a:tblGrid>
                <a:gridCol w="2168658"/>
                <a:gridCol w="3142059"/>
                <a:gridCol w="3109383"/>
              </a:tblGrid>
              <a:tr h="1028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Verdana" pitchFamily="34" charset="0"/>
                          <a:cs typeface="Arial" charset="0"/>
                        </a:rPr>
                        <a:t>Adverb</a:t>
                      </a:r>
                      <a:r>
                        <a:rPr kumimoji="0" lang="en-US" sz="2400" b="0" i="0" u="none" strike="noStrike" cap="none" normalizeH="0" baseline="0" dirty="0" smtClean="0">
                          <a:ln>
                            <a:noFill/>
                          </a:ln>
                          <a:solidFill>
                            <a:schemeClr val="tx1"/>
                          </a:solidFill>
                          <a:effectLst/>
                          <a:latin typeface="Verdana" pitchFamily="34" charset="0"/>
                          <a:cs typeface="Arial" charset="0"/>
                        </a:rPr>
                        <a:t> </a:t>
                      </a: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Comparative</a:t>
                      </a:r>
                      <a:r>
                        <a:rPr kumimoji="0" lang="en-US" sz="2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Superlative</a:t>
                      </a:r>
                      <a:r>
                        <a:rPr kumimoji="0" lang="en-US" sz="2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cap="flat">
                      <a:noFill/>
                    </a:lnR>
                    <a:lnT cap="flat">
                      <a:noFill/>
                    </a:lnT>
                    <a:lnB>
                      <a:noFill/>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recently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Verdana" pitchFamily="34" charset="0"/>
                          <a:cs typeface="Arial" charset="0"/>
                        </a:rPr>
                        <a:t>more recently</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most recently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a:noFill/>
                    </a:lnT>
                    <a:lnB>
                      <a:noFill/>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effectively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more effectively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most effectively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a:noFill/>
                    </a:lnT>
                    <a:lnB>
                      <a:noFill/>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frequently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more frequently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Verdana" pitchFamily="34" charset="0"/>
                          <a:cs typeface="Arial" charset="0"/>
                        </a:rPr>
                        <a:t>most frequently</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5" name="Slide Number Placeholder 4"/>
          <p:cNvSpPr>
            <a:spLocks noGrp="1"/>
          </p:cNvSpPr>
          <p:nvPr>
            <p:ph type="sldNum" sz="quarter" idx="12"/>
          </p:nvPr>
        </p:nvSpPr>
        <p:spPr/>
        <p:txBody>
          <a:bodyPr/>
          <a:lstStyle/>
          <a:p>
            <a:fld id="{E9A1BB5E-70AD-42E3-A80B-F85B3EF1294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152400"/>
            <a:ext cx="8915400" cy="1143000"/>
          </a:xfrm>
        </p:spPr>
        <p:txBody>
          <a:bodyPr/>
          <a:lstStyle/>
          <a:p>
            <a:pPr algn="l"/>
            <a:r>
              <a:rPr lang="en-US" sz="4000" b="1" dirty="0"/>
              <a:t>Irregular Comparative and Superlative Adjectives and Adverbs</a:t>
            </a:r>
            <a:r>
              <a:rPr lang="en-US" sz="4000" dirty="0"/>
              <a:t> </a:t>
            </a:r>
          </a:p>
        </p:txBody>
      </p:sp>
      <p:sp>
        <p:nvSpPr>
          <p:cNvPr id="65539" name="Rectangle 3"/>
          <p:cNvSpPr>
            <a:spLocks noGrp="1" noChangeArrowheads="1"/>
          </p:cNvSpPr>
          <p:nvPr>
            <p:ph type="body" idx="1"/>
          </p:nvPr>
        </p:nvSpPr>
        <p:spPr>
          <a:xfrm>
            <a:off x="533400" y="2057400"/>
            <a:ext cx="8915400" cy="4525963"/>
          </a:xfrm>
        </p:spPr>
        <p:txBody>
          <a:bodyPr/>
          <a:lstStyle/>
          <a:p>
            <a:pPr algn="l">
              <a:buFontTx/>
              <a:buNone/>
            </a:pPr>
            <a:r>
              <a:rPr lang="en-US" dirty="0"/>
              <a:t>Some comparative and superlative forms are irregular and do not follow any rules or patterns. These must be memorized.</a:t>
            </a:r>
          </a:p>
        </p:txBody>
      </p:sp>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lgn="ctr"/>
            <a:r>
              <a:rPr lang="en-US" b="1" dirty="0"/>
              <a:t>Irregular Adverbs</a:t>
            </a:r>
            <a:r>
              <a:rPr lang="en-US" dirty="0"/>
              <a:t> </a:t>
            </a:r>
          </a:p>
        </p:txBody>
      </p:sp>
      <p:graphicFrame>
        <p:nvGraphicFramePr>
          <p:cNvPr id="66620" name="Group 60"/>
          <p:cNvGraphicFramePr>
            <a:graphicFrameLocks noGrp="1"/>
          </p:cNvGraphicFramePr>
          <p:nvPr>
            <p:ph type="tbl" idx="1"/>
          </p:nvPr>
        </p:nvGraphicFramePr>
        <p:xfrm>
          <a:off x="838200" y="1447800"/>
          <a:ext cx="8420101" cy="4114800"/>
        </p:xfrm>
        <a:graphic>
          <a:graphicData uri="http://schemas.openxmlformats.org/drawingml/2006/table">
            <a:tbl>
              <a:tblPr/>
              <a:tblGrid>
                <a:gridCol w="1802342"/>
                <a:gridCol w="3453342"/>
                <a:gridCol w="3164417"/>
              </a:tblGrid>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Verdana" pitchFamily="34" charset="0"/>
                          <a:cs typeface="Arial" charset="0"/>
                        </a:rPr>
                        <a:t>Word</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Comparative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Superlative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cap="fla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badly</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worse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worst</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much</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more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most</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little</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less</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least</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much</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more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most </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well </a:t>
                      </a: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better</a:t>
                      </a: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best </a:t>
                      </a: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5" name="Slide Number Placeholder 4"/>
          <p:cNvSpPr>
            <a:spLocks noGrp="1"/>
          </p:cNvSpPr>
          <p:nvPr>
            <p:ph type="sldNum" sz="quarter" idx="12"/>
          </p:nvPr>
        </p:nvSpPr>
        <p:spPr/>
        <p:txBody>
          <a:bodyPr/>
          <a:lstStyle/>
          <a:p>
            <a:fld id="{E9A1BB5E-70AD-42E3-A80B-F85B3EF12940}"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lgn="ctr"/>
            <a:r>
              <a:rPr lang="en-US" b="1" dirty="0"/>
              <a:t>Irregular Adjectives</a:t>
            </a:r>
            <a:r>
              <a:rPr lang="en-US" dirty="0"/>
              <a:t> </a:t>
            </a:r>
          </a:p>
        </p:txBody>
      </p:sp>
      <p:graphicFrame>
        <p:nvGraphicFramePr>
          <p:cNvPr id="68674" name="Group 66"/>
          <p:cNvGraphicFramePr>
            <a:graphicFrameLocks noGrp="1"/>
          </p:cNvGraphicFramePr>
          <p:nvPr>
            <p:ph type="tbl" idx="1"/>
          </p:nvPr>
        </p:nvGraphicFramePr>
        <p:xfrm>
          <a:off x="914400" y="1524000"/>
          <a:ext cx="8420101" cy="4114800"/>
        </p:xfrm>
        <a:graphic>
          <a:graphicData uri="http://schemas.openxmlformats.org/drawingml/2006/table">
            <a:tbl>
              <a:tblPr/>
              <a:tblGrid>
                <a:gridCol w="1802342"/>
                <a:gridCol w="3453342"/>
                <a:gridCol w="3164417"/>
              </a:tblGrid>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Verdana" pitchFamily="34" charset="0"/>
                          <a:cs typeface="Arial" charset="0"/>
                        </a:rPr>
                        <a:t>Word</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Comparative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Superlative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cap="fla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good</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better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best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bad</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worse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worst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much</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more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little</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less</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least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far</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farther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farthest</a:t>
                      </a:r>
                    </a:p>
                  </a:txBody>
                  <a:tcPr marL="99060" marR="99060" anchor="ctr" horzOverflow="overflow">
                    <a:lnL>
                      <a:noFill/>
                    </a:lnL>
                    <a:lnR cap="flat">
                      <a:noFill/>
                    </a:lnR>
                    <a:lnT>
                      <a:noFill/>
                    </a:lnT>
                    <a:lnB>
                      <a:noFill/>
                    </a:lnB>
                    <a:lnTlToBr>
                      <a:noFill/>
                    </a:lnTlToBr>
                    <a:lnBlToTr>
                      <a:noFill/>
                    </a:lnBlToTr>
                    <a:noFill/>
                  </a:tcPr>
                </a:tc>
              </a:tr>
              <a:tr h="876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old</a:t>
                      </a: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older</a:t>
                      </a:r>
                      <a:br>
                        <a:rPr kumimoji="0" lang="en-US" sz="2400" b="0" i="0" u="none" strike="noStrike" cap="none" normalizeH="0" baseline="0" smtClean="0">
                          <a:ln>
                            <a:noFill/>
                          </a:ln>
                          <a:solidFill>
                            <a:schemeClr val="tx1"/>
                          </a:solidFill>
                          <a:effectLst/>
                          <a:latin typeface="Verdana" pitchFamily="34" charset="0"/>
                          <a:cs typeface="Arial" charset="0"/>
                        </a:rPr>
                      </a:br>
                      <a:r>
                        <a:rPr kumimoji="0" lang="en-US" sz="2400" b="0" i="0" u="none" strike="noStrike" cap="none" normalizeH="0" baseline="0" smtClean="0">
                          <a:ln>
                            <a:noFill/>
                          </a:ln>
                          <a:solidFill>
                            <a:schemeClr val="tx1"/>
                          </a:solidFill>
                          <a:effectLst/>
                          <a:latin typeface="Verdana" pitchFamily="34" charset="0"/>
                          <a:cs typeface="Arial" charset="0"/>
                        </a:rPr>
                        <a:t>elder</a:t>
                      </a: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oldest</a:t>
                      </a:r>
                      <a:br>
                        <a:rPr kumimoji="0" lang="en-US" sz="2400" b="0" i="0" u="none" strike="noStrike" cap="none" normalizeH="0" baseline="0" dirty="0" smtClean="0">
                          <a:ln>
                            <a:noFill/>
                          </a:ln>
                          <a:solidFill>
                            <a:schemeClr val="tx1"/>
                          </a:solidFill>
                          <a:effectLst/>
                          <a:latin typeface="Verdana" pitchFamily="34" charset="0"/>
                          <a:cs typeface="Arial" charset="0"/>
                        </a:rPr>
                      </a:br>
                      <a:r>
                        <a:rPr kumimoji="0" lang="en-US" sz="2400" b="0" i="0" u="none" strike="noStrike" cap="none" normalizeH="0" baseline="0" dirty="0" smtClean="0">
                          <a:ln>
                            <a:noFill/>
                          </a:ln>
                          <a:solidFill>
                            <a:schemeClr val="tx1"/>
                          </a:solidFill>
                          <a:effectLst/>
                          <a:latin typeface="Verdana" pitchFamily="34" charset="0"/>
                          <a:cs typeface="Arial" charset="0"/>
                        </a:rPr>
                        <a:t>eldest </a:t>
                      </a: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5" name="Slide Number Placeholder 4"/>
          <p:cNvSpPr>
            <a:spLocks noGrp="1"/>
          </p:cNvSpPr>
          <p:nvPr>
            <p:ph type="sldNum" sz="quarter" idx="12"/>
          </p:nvPr>
        </p:nvSpPr>
        <p:spPr/>
        <p:txBody>
          <a:bodyPr/>
          <a:lstStyle/>
          <a:p>
            <a:fld id="{E9A1BB5E-70AD-42E3-A80B-F85B3EF12940}"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lgn="ctr"/>
            <a:r>
              <a:rPr lang="en-US" dirty="0"/>
              <a:t>Example:</a:t>
            </a:r>
            <a:br>
              <a:rPr lang="en-US" dirty="0"/>
            </a:br>
            <a:endParaRPr lang="en-US" dirty="0"/>
          </a:p>
        </p:txBody>
      </p:sp>
      <p:sp>
        <p:nvSpPr>
          <p:cNvPr id="70659" name="Rectangle 3"/>
          <p:cNvSpPr>
            <a:spLocks noGrp="1" noChangeArrowheads="1"/>
          </p:cNvSpPr>
          <p:nvPr>
            <p:ph type="body" idx="1"/>
          </p:nvPr>
        </p:nvSpPr>
        <p:spPr/>
        <p:txBody>
          <a:bodyPr/>
          <a:lstStyle/>
          <a:p>
            <a:pPr algn="l">
              <a:buFontTx/>
              <a:buNone/>
            </a:pPr>
            <a:r>
              <a:rPr lang="en-US" dirty="0"/>
              <a:t>Nathan made </a:t>
            </a:r>
            <a:r>
              <a:rPr lang="en-US" b="1" dirty="0"/>
              <a:t>good </a:t>
            </a:r>
            <a:r>
              <a:rPr lang="en-US" dirty="0"/>
              <a:t>stew.</a:t>
            </a:r>
          </a:p>
          <a:p>
            <a:pPr algn="l">
              <a:buFontTx/>
              <a:buNone/>
            </a:pPr>
            <a:r>
              <a:rPr lang="en-US" dirty="0"/>
              <a:t>Molly's stew was </a:t>
            </a:r>
            <a:r>
              <a:rPr lang="en-US" b="1" dirty="0"/>
              <a:t>better</a:t>
            </a:r>
            <a:r>
              <a:rPr lang="en-US" dirty="0"/>
              <a:t> than Nathan's.</a:t>
            </a:r>
          </a:p>
          <a:p>
            <a:pPr algn="l">
              <a:buFontTx/>
              <a:buNone/>
            </a:pPr>
            <a:r>
              <a:rPr lang="en-US" dirty="0"/>
              <a:t>Ezra made the </a:t>
            </a:r>
            <a:r>
              <a:rPr lang="en-US" b="1" dirty="0"/>
              <a:t>best </a:t>
            </a:r>
            <a:r>
              <a:rPr lang="en-US" dirty="0"/>
              <a:t>stew of all.</a:t>
            </a: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1587</TotalTime>
  <Words>1088</Words>
  <Application>Microsoft Office PowerPoint</Application>
  <PresentationFormat>A4 Paper (210x297 mm)</PresentationFormat>
  <Paragraphs>366</Paragraphs>
  <Slides>33</Slides>
  <Notes>1</Notes>
  <HiddenSlides>1</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Slide 2</vt:lpstr>
      <vt:lpstr>Elements of Class</vt:lpstr>
      <vt:lpstr>Contents</vt:lpstr>
      <vt:lpstr>What is a noun?</vt:lpstr>
      <vt:lpstr>What is an adjective?</vt:lpstr>
      <vt:lpstr>Examples  Adjectives</vt:lpstr>
      <vt:lpstr>Slide 8</vt:lpstr>
      <vt:lpstr>What is a syllable?</vt:lpstr>
      <vt:lpstr>Syllables – examples</vt:lpstr>
      <vt:lpstr>Slide 11</vt:lpstr>
      <vt:lpstr>What is a “comparative form”?</vt:lpstr>
      <vt:lpstr>“Comparative form”?</vt:lpstr>
      <vt:lpstr>Change of ‘y’ into ‘i’</vt:lpstr>
      <vt:lpstr>What is a “superlative form”?</vt:lpstr>
      <vt:lpstr>“Superlative form”?</vt:lpstr>
      <vt:lpstr>Summary comparison</vt:lpstr>
      <vt:lpstr>Slide 18</vt:lpstr>
      <vt:lpstr>Rule 1 </vt:lpstr>
      <vt:lpstr>Rule 2 </vt:lpstr>
      <vt:lpstr>Rule 3 </vt:lpstr>
      <vt:lpstr>Rule 4 </vt:lpstr>
      <vt:lpstr>Rule 5 </vt:lpstr>
      <vt:lpstr>Rules at a Glance </vt:lpstr>
      <vt:lpstr>NOTE: Like adjectives some adverbs can               take comparative and superlative            forms, with -er and -est:   </vt:lpstr>
      <vt:lpstr>Slide 26</vt:lpstr>
      <vt:lpstr>List of Adverbs in Which -er and -est May Be Added </vt:lpstr>
      <vt:lpstr>However, the majority of adverbs do not take these endings. Instead, they form the comparative using more and the superlative using most:   </vt:lpstr>
      <vt:lpstr>Irregular Comparative and Superlative Adjectives and Adverbs </vt:lpstr>
      <vt:lpstr>Irregular Adverbs </vt:lpstr>
      <vt:lpstr>Irregular Adjectives </vt:lpstr>
      <vt:lpstr>Example: </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134</cp:revision>
  <dcterms:created xsi:type="dcterms:W3CDTF">2009-10-14T19:14:34Z</dcterms:created>
  <dcterms:modified xsi:type="dcterms:W3CDTF">2011-11-12T07:42:58Z</dcterms:modified>
</cp:coreProperties>
</file>