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7" r:id="rId3"/>
    <p:sldId id="285" r:id="rId4"/>
    <p:sldId id="279" r:id="rId5"/>
    <p:sldId id="280" r:id="rId6"/>
    <p:sldId id="281" r:id="rId7"/>
    <p:sldId id="282" r:id="rId8"/>
    <p:sldId id="283" r:id="rId9"/>
    <p:sldId id="284" r:id="rId10"/>
    <p:sldId id="269" r:id="rId11"/>
    <p:sldId id="270" r:id="rId12"/>
    <p:sldId id="273" r:id="rId13"/>
    <p:sldId id="276" r:id="rId14"/>
    <p:sldId id="277" r:id="rId15"/>
    <p:sldId id="278" r:id="rId16"/>
    <p:sldId id="266" r:id="rId1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6334"/>
    <a:srgbClr val="D98061"/>
    <a:srgbClr val="313B4A"/>
    <a:srgbClr val="43A79C"/>
    <a:srgbClr val="EDBD1F"/>
    <a:srgbClr val="F04316"/>
    <a:srgbClr val="81AA52"/>
    <a:srgbClr val="0E478A"/>
    <a:srgbClr val="ECA02F"/>
    <a:srgbClr val="D52D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1110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2/24/2016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العنوان الرئيسي</a:t>
            </a:r>
            <a:endParaRPr lang="en-US" dirty="0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wmf"/><Relationship Id="rId4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200" b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200" b="1" i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General English Language</a:t>
            </a:r>
          </a:p>
          <a:p>
            <a:pPr algn="l">
              <a:lnSpc>
                <a:spcPct val="80000"/>
              </a:lnSpc>
            </a:pPr>
            <a:r>
              <a:rPr lang="ar-SA" sz="3200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r>
              <a:rPr lang="en-US" sz="3200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</a:t>
            </a:r>
          </a:p>
          <a:p>
            <a:pPr algn="ctr">
              <a:lnSpc>
                <a:spcPct val="80000"/>
              </a:lnSpc>
            </a:pPr>
            <a:r>
              <a:rPr lang="ar-SA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اللغة الانجليزية العامة </a:t>
            </a:r>
            <a:endParaRPr lang="en-US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600" b="1" dirty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28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Eng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121</a:t>
            </a:r>
          </a:p>
          <a:p>
            <a:pPr algn="l">
              <a:lnSpc>
                <a:spcPct val="80000"/>
              </a:lnSpc>
            </a:pPr>
            <a:endParaRPr lang="en-US" sz="1400" b="1" spc="-15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400" b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Instructor: </a:t>
            </a:r>
            <a:r>
              <a:rPr lang="en-US" sz="2800" b="1" spc="-150" dirty="0">
                <a:latin typeface="Calibri" pitchFamily="34" charset="0"/>
                <a:cs typeface="Times New Roman" pitchFamily="18" charset="0"/>
              </a:rPr>
              <a:t>Ahmed H. </a:t>
            </a:r>
            <a:r>
              <a:rPr lang="en-US" sz="2800" b="1" spc="-150" dirty="0" err="1">
                <a:latin typeface="Calibri" pitchFamily="34" charset="0"/>
                <a:cs typeface="Times New Roman" pitchFamily="18" charset="0"/>
              </a:rPr>
              <a:t>Alhuwayshil</a:t>
            </a:r>
            <a:endParaRPr lang="en-US" sz="2800" b="1" spc="-150" dirty="0"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E-mail:</a:t>
            </a:r>
            <a:r>
              <a:rPr lang="en-US" sz="2800" b="1" spc="-150" dirty="0">
                <a:latin typeface="Calibri" pitchFamily="34" charset="0"/>
                <a:cs typeface="Times New Roman" pitchFamily="18" charset="0"/>
              </a:rPr>
              <a:t> aalhuwayshil@kfu.edu.sa</a:t>
            </a:r>
            <a:endParaRPr lang="en-US" sz="2800" b="1" spc="-150" dirty="0"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8E63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8E633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1981200"/>
            <a:ext cx="8420100" cy="1622425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en-US" b="1" i="1" dirty="0" smtClean="0">
                <a:solidFill>
                  <a:srgbClr val="C00000"/>
                </a:solidFill>
                <a:cs typeface="Arial" pitchFamily="34" charset="0"/>
              </a:rPr>
              <a:t>Sixth Lecture 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cs typeface="Arial" pitchFamily="34" charset="0"/>
              </a:rPr>
            </a:b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657600"/>
            <a:ext cx="7429500" cy="19812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0070C0"/>
                </a:solidFill>
                <a:cs typeface="Arial" pitchFamily="34" charset="0"/>
              </a:rPr>
              <a:t>Grammar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– </a:t>
            </a:r>
            <a:r>
              <a:rPr lang="en-US" b="1" dirty="0" smtClean="0">
                <a:solidFill>
                  <a:srgbClr val="FF0066"/>
                </a:solidFill>
                <a:cs typeface="Arial" pitchFamily="34" charset="0"/>
              </a:rPr>
              <a:t>Vocabulary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–</a:t>
            </a:r>
            <a:r>
              <a:rPr lang="en-US" b="1" dirty="0" smtClean="0">
                <a:solidFill>
                  <a:srgbClr val="00B050"/>
                </a:solidFill>
                <a:cs typeface="Arial" pitchFamily="34" charset="0"/>
              </a:rPr>
              <a:t>Chapter 4-5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</a:p>
          <a:p>
            <a:pPr eaLnBrk="1" hangingPunct="1"/>
            <a:endParaRPr lang="en-US" sz="12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2367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Elements of Lecture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493837"/>
            <a:ext cx="8915400" cy="4678363"/>
          </a:xfrm>
        </p:spPr>
        <p:txBody>
          <a:bodyPr/>
          <a:lstStyle/>
          <a:p>
            <a:pPr algn="l" rtl="1" eaLnBrk="1" hangingPunct="1"/>
            <a:r>
              <a:rPr lang="ar-SA" sz="18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 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1. Negative Statements</a:t>
            </a:r>
          </a:p>
          <a:p>
            <a:pPr algn="l" rtl="1" eaLnBrk="1" hangingPunct="1"/>
            <a:r>
              <a:rPr lang="en-US" b="1" dirty="0" smtClean="0">
                <a:solidFill>
                  <a:srgbClr val="00B0F0"/>
                </a:solidFill>
                <a:cs typeface="Arial" pitchFamily="34" charset="0"/>
              </a:rPr>
              <a:t>2. Present Progressive Tense </a:t>
            </a:r>
          </a:p>
          <a:p>
            <a:pPr algn="l" rtl="1" eaLnBrk="1" hangingPunct="1"/>
            <a:r>
              <a:rPr lang="en-US" b="1" dirty="0" smtClean="0">
                <a:solidFill>
                  <a:srgbClr val="7030A0"/>
                </a:solidFill>
                <a:cs typeface="Arial" pitchFamily="34" charset="0"/>
              </a:rPr>
              <a:t>3. Comparison: </a:t>
            </a:r>
            <a:r>
              <a:rPr lang="en-US" sz="2800" b="1" dirty="0" smtClean="0">
                <a:solidFill>
                  <a:srgbClr val="7030A0"/>
                </a:solidFill>
                <a:cs typeface="Arial" pitchFamily="34" charset="0"/>
              </a:rPr>
              <a:t>Simple present vs. present </a:t>
            </a:r>
            <a:r>
              <a:rPr lang="en-US" b="1" dirty="0" smtClean="0">
                <a:solidFill>
                  <a:srgbClr val="7030A0"/>
                </a:solidFill>
                <a:cs typeface="Arial" pitchFamily="34" charset="0"/>
              </a:rPr>
              <a:t>progressive</a:t>
            </a:r>
          </a:p>
          <a:p>
            <a:pPr algn="l" rtl="1"/>
            <a:r>
              <a:rPr lang="en-US" b="1" dirty="0" smtClean="0">
                <a:solidFill>
                  <a:srgbClr val="00B050"/>
                </a:solidFill>
                <a:cs typeface="Arial" pitchFamily="34" charset="0"/>
              </a:rPr>
              <a:t>4. Spelling of </a:t>
            </a:r>
            <a:r>
              <a:rPr lang="en-US" b="1" dirty="0">
                <a:solidFill>
                  <a:srgbClr val="00B050"/>
                </a:solidFill>
                <a:cs typeface="Arial" pitchFamily="34" charset="0"/>
              </a:rPr>
              <a:t>Present Progressive Tense</a:t>
            </a:r>
            <a:r>
              <a:rPr lang="en-US" b="1" dirty="0" smtClean="0">
                <a:solidFill>
                  <a:srgbClr val="00B050"/>
                </a:solidFill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221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4"/>
    </mc:Choice>
    <mc:Fallback xmlns="">
      <p:transition spd="slow" advTm="234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8" name="Oval 14"/>
          <p:cNvSpPr>
            <a:spLocks noChangeArrowheads="1"/>
          </p:cNvSpPr>
          <p:nvPr/>
        </p:nvSpPr>
        <p:spPr bwMode="auto">
          <a:xfrm>
            <a:off x="3962400" y="5334000"/>
            <a:ext cx="660400" cy="609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1898650" y="381000"/>
            <a:ext cx="6026150" cy="914400"/>
          </a:xfrm>
          <a:prstGeom prst="rect">
            <a:avLst/>
          </a:prstGeom>
          <a:noFill/>
          <a:ln w="57150">
            <a:solidFill>
              <a:schemeClr val="tx1"/>
            </a:solidFill>
            <a:prstDash val="sysDot"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3. </a:t>
            </a:r>
            <a:r>
              <a:rPr lang="en-US" sz="4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Negative </a:t>
            </a:r>
            <a: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Statements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577850" y="2075646"/>
            <a:ext cx="5200650" cy="954107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800" b="1" dirty="0" smtClean="0">
                <a:latin typeface="Arial" charset="0"/>
              </a:rPr>
              <a:t>-Some women </a:t>
            </a:r>
            <a:r>
              <a:rPr lang="en-US" sz="2800" b="1" u="sng" dirty="0" smtClean="0">
                <a:solidFill>
                  <a:srgbClr val="FF0000"/>
                </a:solidFill>
                <a:latin typeface="Arial" charset="0"/>
              </a:rPr>
              <a:t>don’t</a:t>
            </a:r>
            <a:r>
              <a:rPr lang="en-US" sz="2800" b="1" dirty="0" smtClean="0">
                <a:latin typeface="Arial" charset="0"/>
              </a:rPr>
              <a:t> </a:t>
            </a:r>
            <a:r>
              <a:rPr lang="en-US" sz="2800" b="1" u="sng" dirty="0">
                <a:solidFill>
                  <a:schemeClr val="accent2"/>
                </a:solidFill>
                <a:latin typeface="Arial" charset="0"/>
              </a:rPr>
              <a:t>wear</a:t>
            </a:r>
            <a:r>
              <a:rPr lang="en-US" sz="2800" b="1" dirty="0">
                <a:latin typeface="Arial" charset="0"/>
              </a:rPr>
              <a:t> a lot of makeup.</a:t>
            </a:r>
            <a:endParaRPr lang="en-US" sz="2800" b="1" dirty="0"/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228600" y="4286250"/>
            <a:ext cx="5200650" cy="519113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 smtClean="0">
                <a:latin typeface="Arial" charset="0"/>
              </a:rPr>
              <a:t>-Maria </a:t>
            </a:r>
            <a:r>
              <a:rPr lang="en-US" sz="2800" b="1" u="sng" dirty="0">
                <a:solidFill>
                  <a:srgbClr val="FF0000"/>
                </a:solidFill>
                <a:latin typeface="Arial" charset="0"/>
              </a:rPr>
              <a:t>doesn’t</a:t>
            </a:r>
            <a:r>
              <a:rPr lang="en-US" sz="2800" b="1" dirty="0">
                <a:latin typeface="Arial" charset="0"/>
              </a:rPr>
              <a:t> </a:t>
            </a:r>
            <a:r>
              <a:rPr lang="en-US" sz="2800" b="1" u="sng" dirty="0">
                <a:solidFill>
                  <a:schemeClr val="accent2"/>
                </a:solidFill>
                <a:latin typeface="Arial" charset="0"/>
              </a:rPr>
              <a:t>eat</a:t>
            </a:r>
            <a:r>
              <a:rPr lang="en-US" sz="2800" b="1" dirty="0">
                <a:latin typeface="Arial" charset="0"/>
              </a:rPr>
              <a:t> pizza.</a:t>
            </a:r>
            <a:endParaRPr lang="en-US" sz="2800" b="1" dirty="0"/>
          </a:p>
        </p:txBody>
      </p:sp>
      <p:pic>
        <p:nvPicPr>
          <p:cNvPr id="6156" name="Picture 12" descr="C:\WINDOWS\Profiles\lumanr\Application Data\Microsoft\Media Catalog\Downloaded Clips\cl43\j0168118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24575" y="1696244"/>
            <a:ext cx="2228850" cy="171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7" name="Picture 13" descr="C:\WINDOWS\Profiles\lumanr\Application Data\Microsoft\Media Catalog\Downloaded Clips\cl0\fd01017_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43600" y="3662363"/>
            <a:ext cx="2228850" cy="167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45964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8" grpId="0" animBg="1"/>
      <p:bldP spid="6148" grpId="0" autoUpdateAnimBg="0"/>
      <p:bldP spid="6154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 Black" pitchFamily="34" charset="0"/>
              </a:rPr>
              <a:t>4. Simple Present –Forming Questions</a:t>
            </a:r>
            <a:endParaRPr lang="en-US" sz="32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57200" y="1447800"/>
            <a:ext cx="8915400" cy="4906963"/>
          </a:xfrm>
        </p:spPr>
        <p:txBody>
          <a:bodyPr/>
          <a:lstStyle/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We have two forms forms:-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Doesn’t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When the verb ends with s:-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     </a:t>
            </a:r>
            <a:r>
              <a:rPr lang="en-US" sz="2000" b="1" dirty="0" err="1" smtClean="0">
                <a:cs typeface="Arial" pitchFamily="34" charset="0"/>
              </a:rPr>
              <a:t>Kamal</a:t>
            </a:r>
            <a:r>
              <a:rPr lang="en-US" sz="2000" b="1" dirty="0" smtClean="0">
                <a:cs typeface="Arial" pitchFamily="34" charset="0"/>
              </a:rPr>
              <a:t> Live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s </a:t>
            </a:r>
            <a:r>
              <a:rPr lang="en-US" sz="2000" b="1" dirty="0" smtClean="0">
                <a:cs typeface="Arial" pitchFamily="34" charset="0"/>
              </a:rPr>
              <a:t>in an apartment.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 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Does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Kamal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live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in an apartment ?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 Where 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does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Kamal 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live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? – In an apartment </a:t>
            </a:r>
          </a:p>
          <a:p>
            <a:pPr algn="l" rtl="1" eaLnBrk="1" hangingPunct="1"/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GB" sz="2000" b="1" dirty="0" smtClean="0">
                <a:cs typeface="Arial" pitchFamily="34" charset="0"/>
              </a:rPr>
              <a:t> B.  </a:t>
            </a:r>
            <a:r>
              <a:rPr lang="en-GB" sz="2000" b="1" dirty="0" smtClean="0">
                <a:solidFill>
                  <a:srgbClr val="C00000"/>
                </a:solidFill>
                <a:cs typeface="Arial" pitchFamily="34" charset="0"/>
              </a:rPr>
              <a:t>Don’t</a:t>
            </a:r>
            <a:r>
              <a:rPr lang="en-GB" sz="2000" b="1" dirty="0" smtClean="0">
                <a:cs typeface="Arial" pitchFamily="34" charset="0"/>
              </a:rPr>
              <a:t> </a:t>
            </a:r>
            <a:r>
              <a:rPr lang="en-GB" sz="2000" b="1" dirty="0" smtClean="0">
                <a:solidFill>
                  <a:srgbClr val="0070C0"/>
                </a:solidFill>
                <a:cs typeface="Arial" pitchFamily="34" charset="0"/>
              </a:rPr>
              <a:t>when the verb is infinitive without to</a:t>
            </a:r>
          </a:p>
          <a:p>
            <a:pPr algn="l"/>
            <a:r>
              <a:rPr lang="en-GB" sz="2000" b="1" dirty="0" smtClean="0">
                <a:cs typeface="Arial" pitchFamily="34" charset="0"/>
              </a:rPr>
              <a:t>       We live in an apartment</a:t>
            </a:r>
          </a:p>
          <a:p>
            <a:pPr algn="l"/>
            <a:r>
              <a:rPr lang="en-GB" sz="2000" b="1" dirty="0" smtClean="0">
                <a:cs typeface="Arial" pitchFamily="34" charset="0"/>
              </a:rPr>
              <a:t>       </a:t>
            </a:r>
            <a:r>
              <a:rPr lang="en-GB" sz="2000" b="1" dirty="0" smtClean="0">
                <a:solidFill>
                  <a:srgbClr val="C00000"/>
                </a:solidFill>
                <a:cs typeface="Arial" pitchFamily="34" charset="0"/>
              </a:rPr>
              <a:t>Do</a:t>
            </a:r>
            <a:r>
              <a:rPr lang="en-GB" sz="2000" b="1" dirty="0" smtClean="0">
                <a:cs typeface="Arial" pitchFamily="34" charset="0"/>
              </a:rPr>
              <a:t> you </a:t>
            </a:r>
            <a:r>
              <a:rPr lang="en-GB" sz="2000" b="1" dirty="0" smtClean="0">
                <a:solidFill>
                  <a:srgbClr val="C00000"/>
                </a:solidFill>
                <a:cs typeface="Arial" pitchFamily="34" charset="0"/>
              </a:rPr>
              <a:t> live</a:t>
            </a:r>
            <a:r>
              <a:rPr lang="en-GB" sz="2000" b="1" dirty="0" smtClean="0">
                <a:cs typeface="Arial" pitchFamily="34" charset="0"/>
              </a:rPr>
              <a:t> in an apartment ?</a:t>
            </a:r>
          </a:p>
          <a:p>
            <a:pPr algn="l"/>
            <a:r>
              <a:rPr lang="en-GB" sz="2000" b="1" dirty="0" smtClean="0">
                <a:cs typeface="Arial" pitchFamily="34" charset="0"/>
              </a:rPr>
              <a:t>       Where </a:t>
            </a:r>
            <a:r>
              <a:rPr lang="en-GB" sz="2000" b="1" dirty="0" smtClean="0">
                <a:solidFill>
                  <a:srgbClr val="C00000"/>
                </a:solidFill>
                <a:cs typeface="Arial" pitchFamily="34" charset="0"/>
              </a:rPr>
              <a:t>do</a:t>
            </a:r>
            <a:r>
              <a:rPr lang="en-GB" sz="2000" b="1" dirty="0" smtClean="0">
                <a:cs typeface="Arial" pitchFamily="34" charset="0"/>
              </a:rPr>
              <a:t> you </a:t>
            </a:r>
            <a:r>
              <a:rPr lang="en-GB" sz="2000" b="1" dirty="0" smtClean="0">
                <a:solidFill>
                  <a:srgbClr val="C00000"/>
                </a:solidFill>
                <a:cs typeface="Arial" pitchFamily="34" charset="0"/>
              </a:rPr>
              <a:t>live</a:t>
            </a:r>
            <a:r>
              <a:rPr lang="en-GB" sz="2000" b="1" dirty="0" smtClean="0">
                <a:cs typeface="Arial" pitchFamily="34" charset="0"/>
              </a:rPr>
              <a:t>? We live in ----</a:t>
            </a:r>
          </a:p>
          <a:p>
            <a:pPr algn="l"/>
            <a:r>
              <a:rPr lang="en-GB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    </a:t>
            </a:r>
            <a:r>
              <a:rPr lang="en-GB" sz="2000" b="1" dirty="0" smtClean="0">
                <a:cs typeface="Arial" pitchFamily="34" charset="0"/>
              </a:rPr>
              <a:t>     </a:t>
            </a:r>
            <a:endParaRPr lang="ar-EG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solidFill>
                  <a:srgbClr val="C00000"/>
                </a:solidFill>
                <a:cs typeface="Arial" pitchFamily="34" charset="0"/>
              </a:rPr>
              <a:pPr/>
              <a:t>5</a:t>
            </a:fld>
            <a:endParaRPr lang="en-US" dirty="0" smtClean="0">
              <a:solidFill>
                <a:srgbClr val="C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7784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7"/>
          <p:cNvGrpSpPr>
            <a:grpSpLocks/>
          </p:cNvGrpSpPr>
          <p:nvPr/>
        </p:nvGrpSpPr>
        <p:grpSpPr bwMode="auto">
          <a:xfrm>
            <a:off x="762000" y="2286000"/>
            <a:ext cx="8454496" cy="3527425"/>
            <a:chOff x="-3" y="-3"/>
            <a:chExt cx="4916" cy="2222"/>
          </a:xfrm>
        </p:grpSpPr>
        <p:grpSp>
          <p:nvGrpSpPr>
            <p:cNvPr id="3" name="Group 95"/>
            <p:cNvGrpSpPr>
              <a:grpSpLocks/>
            </p:cNvGrpSpPr>
            <p:nvPr/>
          </p:nvGrpSpPr>
          <p:grpSpPr bwMode="auto">
            <a:xfrm>
              <a:off x="0" y="0"/>
              <a:ext cx="4910" cy="2216"/>
              <a:chOff x="0" y="0"/>
              <a:chExt cx="4910" cy="2216"/>
            </a:xfrm>
          </p:grpSpPr>
          <p:grpSp>
            <p:nvGrpSpPr>
              <p:cNvPr id="4" name="Group 26"/>
              <p:cNvGrpSpPr>
                <a:grpSpLocks/>
              </p:cNvGrpSpPr>
              <p:nvPr/>
            </p:nvGrpSpPr>
            <p:grpSpPr bwMode="auto">
              <a:xfrm>
                <a:off x="0" y="0"/>
                <a:ext cx="1327" cy="391"/>
                <a:chOff x="0" y="0"/>
                <a:chExt cx="1327" cy="391"/>
              </a:xfrm>
            </p:grpSpPr>
            <p:sp>
              <p:nvSpPr>
                <p:cNvPr id="19481" name="Rectangle 25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327" cy="391"/>
                </a:xfrm>
                <a:prstGeom prst="rect">
                  <a:avLst/>
                </a:prstGeom>
                <a:solidFill>
                  <a:srgbClr val="000066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5" name="Group 24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327" cy="319"/>
                  <a:chOff x="0" y="0"/>
                  <a:chExt cx="1327" cy="319"/>
                </a:xfrm>
              </p:grpSpPr>
              <p:sp>
                <p:nvSpPr>
                  <p:cNvPr id="19461" name="Rectangle 5"/>
                  <p:cNvSpPr>
                    <a:spLocks noChangeArrowheads="1"/>
                  </p:cNvSpPr>
                  <p:nvPr/>
                </p:nvSpPr>
                <p:spPr bwMode="auto">
                  <a:xfrm>
                    <a:off x="18" y="18"/>
                    <a:ext cx="1291" cy="283"/>
                  </a:xfrm>
                  <a:prstGeom prst="rect">
                    <a:avLst/>
                  </a:prstGeom>
                  <a:solidFill>
                    <a:srgbClr val="000066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ctr"/>
                    <a:r>
                      <a:rPr kumimoji="0" lang="arn-CL" sz="1800" b="1" dirty="0">
                        <a:solidFill>
                          <a:srgbClr val="FFFFFF"/>
                        </a:solidFill>
                        <a:cs typeface="Times New Roman" pitchFamily="26" charset="0"/>
                      </a:rPr>
                      <a:t>Affirmative </a:t>
                    </a:r>
                    <a:endParaRPr kumimoji="0" lang="ar-SA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479" name="Rectangle 23"/>
                  <p:cNvSpPr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1327" cy="31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6" name="Group 30"/>
              <p:cNvGrpSpPr>
                <a:grpSpLocks/>
              </p:cNvGrpSpPr>
              <p:nvPr/>
            </p:nvGrpSpPr>
            <p:grpSpPr bwMode="auto">
              <a:xfrm>
                <a:off x="1327" y="0"/>
                <a:ext cx="1718" cy="391"/>
                <a:chOff x="1327" y="0"/>
                <a:chExt cx="1718" cy="391"/>
              </a:xfrm>
            </p:grpSpPr>
            <p:sp>
              <p:nvSpPr>
                <p:cNvPr id="19485" name="Rectangle 29"/>
                <p:cNvSpPr>
                  <a:spLocks noChangeArrowheads="1"/>
                </p:cNvSpPr>
                <p:nvPr/>
              </p:nvSpPr>
              <p:spPr bwMode="auto">
                <a:xfrm>
                  <a:off x="1327" y="0"/>
                  <a:ext cx="1718" cy="391"/>
                </a:xfrm>
                <a:prstGeom prst="rect">
                  <a:avLst/>
                </a:prstGeom>
                <a:solidFill>
                  <a:srgbClr val="000066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7" name="Group 28"/>
                <p:cNvGrpSpPr>
                  <a:grpSpLocks/>
                </p:cNvGrpSpPr>
                <p:nvPr/>
              </p:nvGrpSpPr>
              <p:grpSpPr bwMode="auto">
                <a:xfrm>
                  <a:off x="1327" y="0"/>
                  <a:ext cx="1718" cy="319"/>
                  <a:chOff x="1327" y="0"/>
                  <a:chExt cx="1718" cy="319"/>
                </a:xfrm>
              </p:grpSpPr>
              <p:sp>
                <p:nvSpPr>
                  <p:cNvPr id="19462" name="Rectangle 6"/>
                  <p:cNvSpPr>
                    <a:spLocks noChangeArrowheads="1"/>
                  </p:cNvSpPr>
                  <p:nvPr/>
                </p:nvSpPr>
                <p:spPr bwMode="auto">
                  <a:xfrm>
                    <a:off x="1345" y="18"/>
                    <a:ext cx="1682" cy="283"/>
                  </a:xfrm>
                  <a:prstGeom prst="rect">
                    <a:avLst/>
                  </a:prstGeom>
                  <a:solidFill>
                    <a:srgbClr val="000066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ctr"/>
                    <a:r>
                      <a:rPr kumimoji="0" lang="arn-CL" sz="1800" b="1" dirty="0">
                        <a:solidFill>
                          <a:srgbClr val="FFFFFF"/>
                        </a:solidFill>
                        <a:cs typeface="Times New Roman" pitchFamily="26" charset="0"/>
                      </a:rPr>
                      <a:t>Interrogative </a:t>
                    </a:r>
                    <a:endParaRPr kumimoji="0" lang="ar-SA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483" name="Rectangle 27"/>
                  <p:cNvSpPr>
                    <a:spLocks noChangeArrowheads="1"/>
                  </p:cNvSpPr>
                  <p:nvPr/>
                </p:nvSpPr>
                <p:spPr bwMode="auto">
                  <a:xfrm>
                    <a:off x="1327" y="0"/>
                    <a:ext cx="1718" cy="31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8" name="Group 34"/>
              <p:cNvGrpSpPr>
                <a:grpSpLocks/>
              </p:cNvGrpSpPr>
              <p:nvPr/>
            </p:nvGrpSpPr>
            <p:grpSpPr bwMode="auto">
              <a:xfrm>
                <a:off x="3045" y="0"/>
                <a:ext cx="1865" cy="391"/>
                <a:chOff x="3045" y="0"/>
                <a:chExt cx="1865" cy="391"/>
              </a:xfrm>
            </p:grpSpPr>
            <p:sp>
              <p:nvSpPr>
                <p:cNvPr id="19489" name="Rectangle 33"/>
                <p:cNvSpPr>
                  <a:spLocks noChangeArrowheads="1"/>
                </p:cNvSpPr>
                <p:nvPr/>
              </p:nvSpPr>
              <p:spPr bwMode="auto">
                <a:xfrm>
                  <a:off x="3045" y="0"/>
                  <a:ext cx="1865" cy="391"/>
                </a:xfrm>
                <a:prstGeom prst="rect">
                  <a:avLst/>
                </a:prstGeom>
                <a:solidFill>
                  <a:srgbClr val="000066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9" name="Group 32"/>
                <p:cNvGrpSpPr>
                  <a:grpSpLocks/>
                </p:cNvGrpSpPr>
                <p:nvPr/>
              </p:nvGrpSpPr>
              <p:grpSpPr bwMode="auto">
                <a:xfrm>
                  <a:off x="3045" y="0"/>
                  <a:ext cx="1865" cy="319"/>
                  <a:chOff x="3045" y="0"/>
                  <a:chExt cx="1865" cy="319"/>
                </a:xfrm>
              </p:grpSpPr>
              <p:sp>
                <p:nvSpPr>
                  <p:cNvPr id="19463" name="Rectangle 7"/>
                  <p:cNvSpPr>
                    <a:spLocks noChangeArrowheads="1"/>
                  </p:cNvSpPr>
                  <p:nvPr/>
                </p:nvSpPr>
                <p:spPr bwMode="auto">
                  <a:xfrm>
                    <a:off x="3063" y="18"/>
                    <a:ext cx="1829" cy="283"/>
                  </a:xfrm>
                  <a:prstGeom prst="rect">
                    <a:avLst/>
                  </a:prstGeom>
                  <a:solidFill>
                    <a:srgbClr val="000066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ctr"/>
                    <a:r>
                      <a:rPr kumimoji="0" lang="arn-CL" sz="1800" b="1" dirty="0">
                        <a:solidFill>
                          <a:srgbClr val="FFFFFF"/>
                        </a:solidFill>
                        <a:cs typeface="Times New Roman" pitchFamily="26" charset="0"/>
                      </a:rPr>
                      <a:t>Negative </a:t>
                    </a:r>
                    <a:endParaRPr kumimoji="0" lang="ar-SA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487" name="Rectangle 31"/>
                  <p:cNvSpPr>
                    <a:spLocks noChangeArrowheads="1"/>
                  </p:cNvSpPr>
                  <p:nvPr/>
                </p:nvSpPr>
                <p:spPr bwMode="auto">
                  <a:xfrm>
                    <a:off x="3045" y="0"/>
                    <a:ext cx="1865" cy="31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0" name="Group 38"/>
              <p:cNvGrpSpPr>
                <a:grpSpLocks/>
              </p:cNvGrpSpPr>
              <p:nvPr/>
            </p:nvGrpSpPr>
            <p:grpSpPr bwMode="auto">
              <a:xfrm>
                <a:off x="0" y="355"/>
                <a:ext cx="1327" cy="401"/>
                <a:chOff x="0" y="355"/>
                <a:chExt cx="1327" cy="401"/>
              </a:xfrm>
            </p:grpSpPr>
            <p:sp>
              <p:nvSpPr>
                <p:cNvPr id="19493" name="Rectangle 37"/>
                <p:cNvSpPr>
                  <a:spLocks noChangeArrowheads="1"/>
                </p:cNvSpPr>
                <p:nvPr/>
              </p:nvSpPr>
              <p:spPr bwMode="auto">
                <a:xfrm>
                  <a:off x="0" y="355"/>
                  <a:ext cx="1327" cy="401"/>
                </a:xfrm>
                <a:prstGeom prst="rect">
                  <a:avLst/>
                </a:prstGeom>
                <a:solidFill>
                  <a:srgbClr val="E0F7FC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1" name="Group 36"/>
                <p:cNvGrpSpPr>
                  <a:grpSpLocks/>
                </p:cNvGrpSpPr>
                <p:nvPr/>
              </p:nvGrpSpPr>
              <p:grpSpPr bwMode="auto">
                <a:xfrm>
                  <a:off x="0" y="355"/>
                  <a:ext cx="1327" cy="329"/>
                  <a:chOff x="0" y="355"/>
                  <a:chExt cx="1327" cy="329"/>
                </a:xfrm>
              </p:grpSpPr>
              <p:sp>
                <p:nvSpPr>
                  <p:cNvPr id="19464" name="Rectangle 8"/>
                  <p:cNvSpPr>
                    <a:spLocks noChangeArrowheads="1"/>
                  </p:cNvSpPr>
                  <p:nvPr/>
                </p:nvSpPr>
                <p:spPr bwMode="auto">
                  <a:xfrm>
                    <a:off x="18" y="373"/>
                    <a:ext cx="1291" cy="293"/>
                  </a:xfrm>
                  <a:prstGeom prst="rect">
                    <a:avLst/>
                  </a:prstGeom>
                  <a:solidFill>
                    <a:srgbClr val="E0F7FC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lang="arn-CL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I</a:t>
                    </a:r>
                    <a:r>
                      <a:rPr lang="en-US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endParaRPr kumimoji="0" lang="ar-SA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491" name="Rectangle 35"/>
                  <p:cNvSpPr>
                    <a:spLocks noChangeArrowheads="1"/>
                  </p:cNvSpPr>
                  <p:nvPr/>
                </p:nvSpPr>
                <p:spPr bwMode="auto">
                  <a:xfrm>
                    <a:off x="0" y="355"/>
                    <a:ext cx="1327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2" name="Group 42"/>
              <p:cNvGrpSpPr>
                <a:grpSpLocks/>
              </p:cNvGrpSpPr>
              <p:nvPr/>
            </p:nvGrpSpPr>
            <p:grpSpPr bwMode="auto">
              <a:xfrm>
                <a:off x="1327" y="355"/>
                <a:ext cx="1718" cy="401"/>
                <a:chOff x="1327" y="355"/>
                <a:chExt cx="1718" cy="401"/>
              </a:xfrm>
            </p:grpSpPr>
            <p:sp>
              <p:nvSpPr>
                <p:cNvPr id="19497" name="Rectangle 41"/>
                <p:cNvSpPr>
                  <a:spLocks noChangeArrowheads="1"/>
                </p:cNvSpPr>
                <p:nvPr/>
              </p:nvSpPr>
              <p:spPr bwMode="auto">
                <a:xfrm>
                  <a:off x="1327" y="355"/>
                  <a:ext cx="1718" cy="401"/>
                </a:xfrm>
                <a:prstGeom prst="rect">
                  <a:avLst/>
                </a:prstGeom>
                <a:solidFill>
                  <a:srgbClr val="FDFEE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3" name="Group 40"/>
                <p:cNvGrpSpPr>
                  <a:grpSpLocks/>
                </p:cNvGrpSpPr>
                <p:nvPr/>
              </p:nvGrpSpPr>
              <p:grpSpPr bwMode="auto">
                <a:xfrm>
                  <a:off x="1327" y="355"/>
                  <a:ext cx="1718" cy="329"/>
                  <a:chOff x="1327" y="355"/>
                  <a:chExt cx="1718" cy="329"/>
                </a:xfrm>
              </p:grpSpPr>
              <p:sp>
                <p:nvSpPr>
                  <p:cNvPr id="19465" name="Rectangle 9"/>
                  <p:cNvSpPr>
                    <a:spLocks noChangeArrowheads="1"/>
                  </p:cNvSpPr>
                  <p:nvPr/>
                </p:nvSpPr>
                <p:spPr bwMode="auto">
                  <a:xfrm>
                    <a:off x="1345" y="373"/>
                    <a:ext cx="1682" cy="293"/>
                  </a:xfrm>
                  <a:prstGeom prst="rect">
                    <a:avLst/>
                  </a:prstGeom>
                  <a:solidFill>
                    <a:srgbClr val="FDFEE0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I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r>
                      <a:rPr lang="arn-CL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?</a:t>
                    </a:r>
                    <a:endParaRPr kumimoji="0" lang="arn-CL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495" name="Rectangle 39"/>
                  <p:cNvSpPr>
                    <a:spLocks noChangeArrowheads="1"/>
                  </p:cNvSpPr>
                  <p:nvPr/>
                </p:nvSpPr>
                <p:spPr bwMode="auto">
                  <a:xfrm>
                    <a:off x="1327" y="355"/>
                    <a:ext cx="1718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4" name="Group 46"/>
              <p:cNvGrpSpPr>
                <a:grpSpLocks/>
              </p:cNvGrpSpPr>
              <p:nvPr/>
            </p:nvGrpSpPr>
            <p:grpSpPr bwMode="auto">
              <a:xfrm>
                <a:off x="3045" y="355"/>
                <a:ext cx="1865" cy="401"/>
                <a:chOff x="3045" y="355"/>
                <a:chExt cx="1865" cy="401"/>
              </a:xfrm>
            </p:grpSpPr>
            <p:sp>
              <p:nvSpPr>
                <p:cNvPr id="19501" name="Rectangle 45"/>
                <p:cNvSpPr>
                  <a:spLocks noChangeArrowheads="1"/>
                </p:cNvSpPr>
                <p:nvPr/>
              </p:nvSpPr>
              <p:spPr bwMode="auto">
                <a:xfrm>
                  <a:off x="3045" y="355"/>
                  <a:ext cx="1865" cy="401"/>
                </a:xfrm>
                <a:prstGeom prst="rect">
                  <a:avLst/>
                </a:prstGeom>
                <a:solidFill>
                  <a:srgbClr val="EFFEE7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5" name="Group 44"/>
                <p:cNvGrpSpPr>
                  <a:grpSpLocks/>
                </p:cNvGrpSpPr>
                <p:nvPr/>
              </p:nvGrpSpPr>
              <p:grpSpPr bwMode="auto">
                <a:xfrm>
                  <a:off x="3045" y="355"/>
                  <a:ext cx="1865" cy="329"/>
                  <a:chOff x="3045" y="355"/>
                  <a:chExt cx="1865" cy="329"/>
                </a:xfrm>
              </p:grpSpPr>
              <p:sp>
                <p:nvSpPr>
                  <p:cNvPr id="19466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3063" y="373"/>
                    <a:ext cx="1829" cy="293"/>
                  </a:xfrm>
                  <a:prstGeom prst="rect">
                    <a:avLst/>
                  </a:prstGeom>
                  <a:solidFill>
                    <a:srgbClr val="EFFEE7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I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 not think</a:t>
                    </a: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499" name="Rectangle 43"/>
                  <p:cNvSpPr>
                    <a:spLocks noChangeArrowheads="1"/>
                  </p:cNvSpPr>
                  <p:nvPr/>
                </p:nvSpPr>
                <p:spPr bwMode="auto">
                  <a:xfrm>
                    <a:off x="3045" y="355"/>
                    <a:ext cx="1865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6" name="Group 50"/>
              <p:cNvGrpSpPr>
                <a:grpSpLocks/>
              </p:cNvGrpSpPr>
              <p:nvPr/>
            </p:nvGrpSpPr>
            <p:grpSpPr bwMode="auto">
              <a:xfrm>
                <a:off x="0" y="720"/>
                <a:ext cx="1327" cy="401"/>
                <a:chOff x="0" y="720"/>
                <a:chExt cx="1327" cy="401"/>
              </a:xfrm>
            </p:grpSpPr>
            <p:sp>
              <p:nvSpPr>
                <p:cNvPr id="19505" name="Rectangle 49"/>
                <p:cNvSpPr>
                  <a:spLocks noChangeArrowheads="1"/>
                </p:cNvSpPr>
                <p:nvPr/>
              </p:nvSpPr>
              <p:spPr bwMode="auto">
                <a:xfrm>
                  <a:off x="0" y="720"/>
                  <a:ext cx="1327" cy="401"/>
                </a:xfrm>
                <a:prstGeom prst="rect">
                  <a:avLst/>
                </a:prstGeom>
                <a:solidFill>
                  <a:srgbClr val="E0F7FC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7" name="Group 48"/>
                <p:cNvGrpSpPr>
                  <a:grpSpLocks/>
                </p:cNvGrpSpPr>
                <p:nvPr/>
              </p:nvGrpSpPr>
              <p:grpSpPr bwMode="auto">
                <a:xfrm>
                  <a:off x="0" y="720"/>
                  <a:ext cx="1327" cy="329"/>
                  <a:chOff x="0" y="720"/>
                  <a:chExt cx="1327" cy="329"/>
                </a:xfrm>
              </p:grpSpPr>
              <p:sp>
                <p:nvSpPr>
                  <p:cNvPr id="19467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18" y="738"/>
                    <a:ext cx="1291" cy="293"/>
                  </a:xfrm>
                  <a:prstGeom prst="rect">
                    <a:avLst/>
                  </a:prstGeom>
                  <a:solidFill>
                    <a:srgbClr val="E0F7FC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lang="arn-CL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 </a:t>
                    </a:r>
                    <a:r>
                      <a:rPr lang="arn-CL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You</a:t>
                    </a:r>
                    <a:r>
                      <a:rPr lang="en-US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endParaRPr kumimoji="0" lang="ar-SA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03" name="Rectangle 47"/>
                  <p:cNvSpPr>
                    <a:spLocks noChangeArrowheads="1"/>
                  </p:cNvSpPr>
                  <p:nvPr/>
                </p:nvSpPr>
                <p:spPr bwMode="auto">
                  <a:xfrm>
                    <a:off x="0" y="720"/>
                    <a:ext cx="1327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8" name="Group 54"/>
              <p:cNvGrpSpPr>
                <a:grpSpLocks/>
              </p:cNvGrpSpPr>
              <p:nvPr/>
            </p:nvGrpSpPr>
            <p:grpSpPr bwMode="auto">
              <a:xfrm>
                <a:off x="1327" y="720"/>
                <a:ext cx="1718" cy="401"/>
                <a:chOff x="1327" y="720"/>
                <a:chExt cx="1718" cy="401"/>
              </a:xfrm>
            </p:grpSpPr>
            <p:sp>
              <p:nvSpPr>
                <p:cNvPr id="19509" name="Rectangle 53"/>
                <p:cNvSpPr>
                  <a:spLocks noChangeArrowheads="1"/>
                </p:cNvSpPr>
                <p:nvPr/>
              </p:nvSpPr>
              <p:spPr bwMode="auto">
                <a:xfrm>
                  <a:off x="1327" y="720"/>
                  <a:ext cx="1718" cy="401"/>
                </a:xfrm>
                <a:prstGeom prst="rect">
                  <a:avLst/>
                </a:prstGeom>
                <a:solidFill>
                  <a:srgbClr val="FDFEE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9" name="Group 52"/>
                <p:cNvGrpSpPr>
                  <a:grpSpLocks/>
                </p:cNvGrpSpPr>
                <p:nvPr/>
              </p:nvGrpSpPr>
              <p:grpSpPr bwMode="auto">
                <a:xfrm>
                  <a:off x="1327" y="720"/>
                  <a:ext cx="1718" cy="329"/>
                  <a:chOff x="1327" y="720"/>
                  <a:chExt cx="1718" cy="329"/>
                </a:xfrm>
              </p:grpSpPr>
              <p:sp>
                <p:nvSpPr>
                  <p:cNvPr id="19468" name="Rectangle 12"/>
                  <p:cNvSpPr>
                    <a:spLocks noChangeArrowheads="1"/>
                  </p:cNvSpPr>
                  <p:nvPr/>
                </p:nvSpPr>
                <p:spPr bwMode="auto">
                  <a:xfrm>
                    <a:off x="1345" y="738"/>
                    <a:ext cx="1682" cy="293"/>
                  </a:xfrm>
                  <a:prstGeom prst="rect">
                    <a:avLst/>
                  </a:prstGeom>
                  <a:solidFill>
                    <a:srgbClr val="FDFEE0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you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r>
                      <a:rPr lang="arn-CL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? </a:t>
                    </a:r>
                    <a:endParaRPr kumimoji="0" lang="arn-CL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algn="l"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07" name="Rectangle 51"/>
                  <p:cNvSpPr>
                    <a:spLocks noChangeArrowheads="1"/>
                  </p:cNvSpPr>
                  <p:nvPr/>
                </p:nvSpPr>
                <p:spPr bwMode="auto">
                  <a:xfrm>
                    <a:off x="1327" y="720"/>
                    <a:ext cx="1718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0" name="Group 58"/>
              <p:cNvGrpSpPr>
                <a:grpSpLocks/>
              </p:cNvGrpSpPr>
              <p:nvPr/>
            </p:nvGrpSpPr>
            <p:grpSpPr bwMode="auto">
              <a:xfrm>
                <a:off x="3045" y="720"/>
                <a:ext cx="1865" cy="401"/>
                <a:chOff x="3045" y="720"/>
                <a:chExt cx="1865" cy="401"/>
              </a:xfrm>
            </p:grpSpPr>
            <p:sp>
              <p:nvSpPr>
                <p:cNvPr id="19513" name="Rectangle 57"/>
                <p:cNvSpPr>
                  <a:spLocks noChangeArrowheads="1"/>
                </p:cNvSpPr>
                <p:nvPr/>
              </p:nvSpPr>
              <p:spPr bwMode="auto">
                <a:xfrm>
                  <a:off x="3045" y="720"/>
                  <a:ext cx="1865" cy="401"/>
                </a:xfrm>
                <a:prstGeom prst="rect">
                  <a:avLst/>
                </a:prstGeom>
                <a:solidFill>
                  <a:srgbClr val="EFFEE7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21" name="Group 56"/>
                <p:cNvGrpSpPr>
                  <a:grpSpLocks/>
                </p:cNvGrpSpPr>
                <p:nvPr/>
              </p:nvGrpSpPr>
              <p:grpSpPr bwMode="auto">
                <a:xfrm>
                  <a:off x="3045" y="720"/>
                  <a:ext cx="1865" cy="329"/>
                  <a:chOff x="3045" y="720"/>
                  <a:chExt cx="1865" cy="329"/>
                </a:xfrm>
              </p:grpSpPr>
              <p:sp>
                <p:nvSpPr>
                  <p:cNvPr id="1946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3063" y="738"/>
                    <a:ext cx="1829" cy="293"/>
                  </a:xfrm>
                  <a:prstGeom prst="rect">
                    <a:avLst/>
                  </a:prstGeom>
                  <a:solidFill>
                    <a:srgbClr val="EFFEE7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You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don't think</a:t>
                    </a:r>
                  </a:p>
                  <a:p>
                    <a:pPr algn="l"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11" name="Rectangle 55"/>
                  <p:cNvSpPr>
                    <a:spLocks noChangeArrowheads="1"/>
                  </p:cNvSpPr>
                  <p:nvPr/>
                </p:nvSpPr>
                <p:spPr bwMode="auto">
                  <a:xfrm>
                    <a:off x="3045" y="720"/>
                    <a:ext cx="1865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2" name="Group 62"/>
              <p:cNvGrpSpPr>
                <a:grpSpLocks/>
              </p:cNvGrpSpPr>
              <p:nvPr/>
            </p:nvGrpSpPr>
            <p:grpSpPr bwMode="auto">
              <a:xfrm>
                <a:off x="0" y="1085"/>
                <a:ext cx="1327" cy="401"/>
                <a:chOff x="0" y="1085"/>
                <a:chExt cx="1327" cy="401"/>
              </a:xfrm>
            </p:grpSpPr>
            <p:sp>
              <p:nvSpPr>
                <p:cNvPr id="19517" name="Rectangle 61"/>
                <p:cNvSpPr>
                  <a:spLocks noChangeArrowheads="1"/>
                </p:cNvSpPr>
                <p:nvPr/>
              </p:nvSpPr>
              <p:spPr bwMode="auto">
                <a:xfrm>
                  <a:off x="0" y="1085"/>
                  <a:ext cx="1327" cy="401"/>
                </a:xfrm>
                <a:prstGeom prst="rect">
                  <a:avLst/>
                </a:prstGeom>
                <a:solidFill>
                  <a:srgbClr val="E0F7FC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23" name="Group 60"/>
                <p:cNvGrpSpPr>
                  <a:grpSpLocks/>
                </p:cNvGrpSpPr>
                <p:nvPr/>
              </p:nvGrpSpPr>
              <p:grpSpPr bwMode="auto">
                <a:xfrm>
                  <a:off x="0" y="1085"/>
                  <a:ext cx="1327" cy="329"/>
                  <a:chOff x="0" y="1085"/>
                  <a:chExt cx="1327" cy="329"/>
                </a:xfrm>
              </p:grpSpPr>
              <p:sp>
                <p:nvSpPr>
                  <p:cNvPr id="1947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18" y="1103"/>
                    <a:ext cx="1291" cy="293"/>
                  </a:xfrm>
                  <a:prstGeom prst="rect">
                    <a:avLst/>
                  </a:prstGeom>
                  <a:solidFill>
                    <a:srgbClr val="E0F7FC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kumimoji="0" lang="arn-CL" sz="1800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he</a:t>
                    </a:r>
                    <a:r>
                      <a:rPr kumimoji="0" lang="arn-CL" sz="1800" b="1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, she, it</a:t>
                    </a:r>
                    <a:r>
                      <a:rPr kumimoji="0" lang="ar-SA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 </a:t>
                    </a:r>
                    <a:r>
                      <a:rPr kumimoji="0" lang="en-US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thinks </a:t>
                    </a:r>
                    <a:endParaRPr kumimoji="0" lang="ar-SA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15" name="Rectangle 59"/>
                  <p:cNvSpPr>
                    <a:spLocks noChangeArrowheads="1"/>
                  </p:cNvSpPr>
                  <p:nvPr/>
                </p:nvSpPr>
                <p:spPr bwMode="auto">
                  <a:xfrm>
                    <a:off x="0" y="1085"/>
                    <a:ext cx="1327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4" name="Group 66"/>
              <p:cNvGrpSpPr>
                <a:grpSpLocks/>
              </p:cNvGrpSpPr>
              <p:nvPr/>
            </p:nvGrpSpPr>
            <p:grpSpPr bwMode="auto">
              <a:xfrm>
                <a:off x="1327" y="1085"/>
                <a:ext cx="1718" cy="401"/>
                <a:chOff x="1327" y="1085"/>
                <a:chExt cx="1718" cy="401"/>
              </a:xfrm>
            </p:grpSpPr>
            <p:sp>
              <p:nvSpPr>
                <p:cNvPr id="19521" name="Rectangle 65"/>
                <p:cNvSpPr>
                  <a:spLocks noChangeArrowheads="1"/>
                </p:cNvSpPr>
                <p:nvPr/>
              </p:nvSpPr>
              <p:spPr bwMode="auto">
                <a:xfrm>
                  <a:off x="1327" y="1085"/>
                  <a:ext cx="1718" cy="401"/>
                </a:xfrm>
                <a:prstGeom prst="rect">
                  <a:avLst/>
                </a:prstGeom>
                <a:solidFill>
                  <a:srgbClr val="FDFEE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25" name="Group 64"/>
                <p:cNvGrpSpPr>
                  <a:grpSpLocks/>
                </p:cNvGrpSpPr>
                <p:nvPr/>
              </p:nvGrpSpPr>
              <p:grpSpPr bwMode="auto">
                <a:xfrm>
                  <a:off x="1327" y="1085"/>
                  <a:ext cx="1718" cy="329"/>
                  <a:chOff x="1327" y="1085"/>
                  <a:chExt cx="1718" cy="329"/>
                </a:xfrm>
              </p:grpSpPr>
              <p:sp>
                <p:nvSpPr>
                  <p:cNvPr id="19471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1345" y="1103"/>
                    <a:ext cx="1682" cy="293"/>
                  </a:xfrm>
                  <a:prstGeom prst="rect">
                    <a:avLst/>
                  </a:prstGeom>
                  <a:solidFill>
                    <a:srgbClr val="FDFEE0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Does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he, she, it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r>
                      <a:rPr lang="arn-CL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?</a:t>
                    </a:r>
                    <a:endParaRPr kumimoji="0" lang="arn-CL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19" name="Rectangle 63"/>
                  <p:cNvSpPr>
                    <a:spLocks noChangeArrowheads="1"/>
                  </p:cNvSpPr>
                  <p:nvPr/>
                </p:nvSpPr>
                <p:spPr bwMode="auto">
                  <a:xfrm>
                    <a:off x="1327" y="1085"/>
                    <a:ext cx="1718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6" name="Group 70"/>
              <p:cNvGrpSpPr>
                <a:grpSpLocks/>
              </p:cNvGrpSpPr>
              <p:nvPr/>
            </p:nvGrpSpPr>
            <p:grpSpPr bwMode="auto">
              <a:xfrm>
                <a:off x="3045" y="1085"/>
                <a:ext cx="1865" cy="401"/>
                <a:chOff x="3045" y="1085"/>
                <a:chExt cx="1865" cy="401"/>
              </a:xfrm>
            </p:grpSpPr>
            <p:sp>
              <p:nvSpPr>
                <p:cNvPr id="19525" name="Rectangle 69"/>
                <p:cNvSpPr>
                  <a:spLocks noChangeArrowheads="1"/>
                </p:cNvSpPr>
                <p:nvPr/>
              </p:nvSpPr>
              <p:spPr bwMode="auto">
                <a:xfrm>
                  <a:off x="3045" y="1085"/>
                  <a:ext cx="1865" cy="401"/>
                </a:xfrm>
                <a:prstGeom prst="rect">
                  <a:avLst/>
                </a:prstGeom>
                <a:solidFill>
                  <a:srgbClr val="EFFEE7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27" name="Group 68"/>
                <p:cNvGrpSpPr>
                  <a:grpSpLocks/>
                </p:cNvGrpSpPr>
                <p:nvPr/>
              </p:nvGrpSpPr>
              <p:grpSpPr bwMode="auto">
                <a:xfrm>
                  <a:off x="3045" y="1085"/>
                  <a:ext cx="1865" cy="329"/>
                  <a:chOff x="3045" y="1085"/>
                  <a:chExt cx="1865" cy="329"/>
                </a:xfrm>
              </p:grpSpPr>
              <p:sp>
                <p:nvSpPr>
                  <p:cNvPr id="19472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3063" y="1103"/>
                    <a:ext cx="1829" cy="293"/>
                  </a:xfrm>
                  <a:prstGeom prst="rect">
                    <a:avLst/>
                  </a:prstGeom>
                  <a:solidFill>
                    <a:srgbClr val="EFFEE7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He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, she, it doesn't think</a:t>
                    </a: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23" name="Rectangle 67"/>
                  <p:cNvSpPr>
                    <a:spLocks noChangeArrowheads="1"/>
                  </p:cNvSpPr>
                  <p:nvPr/>
                </p:nvSpPr>
                <p:spPr bwMode="auto">
                  <a:xfrm>
                    <a:off x="3045" y="1085"/>
                    <a:ext cx="1865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8" name="Group 74"/>
              <p:cNvGrpSpPr>
                <a:grpSpLocks/>
              </p:cNvGrpSpPr>
              <p:nvPr/>
            </p:nvGrpSpPr>
            <p:grpSpPr bwMode="auto">
              <a:xfrm>
                <a:off x="0" y="1450"/>
                <a:ext cx="1340" cy="401"/>
                <a:chOff x="0" y="1450"/>
                <a:chExt cx="1340" cy="401"/>
              </a:xfrm>
            </p:grpSpPr>
            <p:sp>
              <p:nvSpPr>
                <p:cNvPr id="19529" name="Rectangle 73"/>
                <p:cNvSpPr>
                  <a:spLocks noChangeArrowheads="1"/>
                </p:cNvSpPr>
                <p:nvPr/>
              </p:nvSpPr>
              <p:spPr bwMode="auto">
                <a:xfrm>
                  <a:off x="0" y="1450"/>
                  <a:ext cx="1327" cy="401"/>
                </a:xfrm>
                <a:prstGeom prst="rect">
                  <a:avLst/>
                </a:prstGeom>
                <a:solidFill>
                  <a:srgbClr val="E0F7FC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29" name="Group 72"/>
                <p:cNvGrpSpPr>
                  <a:grpSpLocks/>
                </p:cNvGrpSpPr>
                <p:nvPr/>
              </p:nvGrpSpPr>
              <p:grpSpPr bwMode="auto">
                <a:xfrm>
                  <a:off x="0" y="1450"/>
                  <a:ext cx="1340" cy="329"/>
                  <a:chOff x="0" y="1450"/>
                  <a:chExt cx="1340" cy="329"/>
                </a:xfrm>
              </p:grpSpPr>
              <p:sp>
                <p:nvSpPr>
                  <p:cNvPr id="19473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49" y="1485"/>
                    <a:ext cx="1291" cy="293"/>
                  </a:xfrm>
                  <a:prstGeom prst="rect">
                    <a:avLst/>
                  </a:prstGeom>
                  <a:solidFill>
                    <a:srgbClr val="E0F7FC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lang="arn-CL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We</a:t>
                    </a:r>
                    <a:r>
                      <a:rPr lang="en-US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endParaRPr kumimoji="0" lang="ar-SA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27" name="Rectangle 7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1450"/>
                    <a:ext cx="1327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30" name="Group 78"/>
              <p:cNvGrpSpPr>
                <a:grpSpLocks/>
              </p:cNvGrpSpPr>
              <p:nvPr/>
            </p:nvGrpSpPr>
            <p:grpSpPr bwMode="auto">
              <a:xfrm>
                <a:off x="1327" y="1450"/>
                <a:ext cx="1718" cy="401"/>
                <a:chOff x="1327" y="1450"/>
                <a:chExt cx="1718" cy="401"/>
              </a:xfrm>
            </p:grpSpPr>
            <p:sp>
              <p:nvSpPr>
                <p:cNvPr id="19533" name="Rectangle 77"/>
                <p:cNvSpPr>
                  <a:spLocks noChangeArrowheads="1"/>
                </p:cNvSpPr>
                <p:nvPr/>
              </p:nvSpPr>
              <p:spPr bwMode="auto">
                <a:xfrm>
                  <a:off x="1327" y="1450"/>
                  <a:ext cx="1718" cy="401"/>
                </a:xfrm>
                <a:prstGeom prst="rect">
                  <a:avLst/>
                </a:prstGeom>
                <a:solidFill>
                  <a:srgbClr val="FDFEE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31" name="Group 76"/>
                <p:cNvGrpSpPr>
                  <a:grpSpLocks/>
                </p:cNvGrpSpPr>
                <p:nvPr/>
              </p:nvGrpSpPr>
              <p:grpSpPr bwMode="auto">
                <a:xfrm>
                  <a:off x="1327" y="1450"/>
                  <a:ext cx="1718" cy="329"/>
                  <a:chOff x="1327" y="1450"/>
                  <a:chExt cx="1718" cy="329"/>
                </a:xfrm>
              </p:grpSpPr>
              <p:sp>
                <p:nvSpPr>
                  <p:cNvPr id="19474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1345" y="1468"/>
                    <a:ext cx="1682" cy="293"/>
                  </a:xfrm>
                  <a:prstGeom prst="rect">
                    <a:avLst/>
                  </a:prstGeom>
                  <a:solidFill>
                    <a:srgbClr val="FDFEE0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we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r>
                      <a:rPr lang="arn-CL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?</a:t>
                    </a:r>
                    <a:endParaRPr kumimoji="0" lang="arn-CL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31" name="Rectangle 75"/>
                  <p:cNvSpPr>
                    <a:spLocks noChangeArrowheads="1"/>
                  </p:cNvSpPr>
                  <p:nvPr/>
                </p:nvSpPr>
                <p:spPr bwMode="auto">
                  <a:xfrm>
                    <a:off x="1327" y="1450"/>
                    <a:ext cx="1718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9488" name="Group 82"/>
              <p:cNvGrpSpPr>
                <a:grpSpLocks/>
              </p:cNvGrpSpPr>
              <p:nvPr/>
            </p:nvGrpSpPr>
            <p:grpSpPr bwMode="auto">
              <a:xfrm>
                <a:off x="3045" y="1450"/>
                <a:ext cx="1865" cy="401"/>
                <a:chOff x="3045" y="1450"/>
                <a:chExt cx="1865" cy="401"/>
              </a:xfrm>
            </p:grpSpPr>
            <p:sp>
              <p:nvSpPr>
                <p:cNvPr id="19537" name="Rectangle 81"/>
                <p:cNvSpPr>
                  <a:spLocks noChangeArrowheads="1"/>
                </p:cNvSpPr>
                <p:nvPr/>
              </p:nvSpPr>
              <p:spPr bwMode="auto">
                <a:xfrm>
                  <a:off x="3045" y="1450"/>
                  <a:ext cx="1865" cy="401"/>
                </a:xfrm>
                <a:prstGeom prst="rect">
                  <a:avLst/>
                </a:prstGeom>
                <a:solidFill>
                  <a:srgbClr val="EFFEE7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9490" name="Group 80"/>
                <p:cNvGrpSpPr>
                  <a:grpSpLocks/>
                </p:cNvGrpSpPr>
                <p:nvPr/>
              </p:nvGrpSpPr>
              <p:grpSpPr bwMode="auto">
                <a:xfrm>
                  <a:off x="3045" y="1450"/>
                  <a:ext cx="1865" cy="329"/>
                  <a:chOff x="3045" y="1450"/>
                  <a:chExt cx="1865" cy="329"/>
                </a:xfrm>
              </p:grpSpPr>
              <p:sp>
                <p:nvSpPr>
                  <p:cNvPr id="1947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3063" y="1468"/>
                    <a:ext cx="1829" cy="293"/>
                  </a:xfrm>
                  <a:prstGeom prst="rect">
                    <a:avLst/>
                  </a:prstGeom>
                  <a:solidFill>
                    <a:srgbClr val="EFFEE7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We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don't think</a:t>
                    </a: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35" name="Rectangle 79"/>
                  <p:cNvSpPr>
                    <a:spLocks noChangeArrowheads="1"/>
                  </p:cNvSpPr>
                  <p:nvPr/>
                </p:nvSpPr>
                <p:spPr bwMode="auto">
                  <a:xfrm>
                    <a:off x="3045" y="1450"/>
                    <a:ext cx="1865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9492" name="Group 86"/>
              <p:cNvGrpSpPr>
                <a:grpSpLocks/>
              </p:cNvGrpSpPr>
              <p:nvPr/>
            </p:nvGrpSpPr>
            <p:grpSpPr bwMode="auto">
              <a:xfrm>
                <a:off x="0" y="1815"/>
                <a:ext cx="1327" cy="401"/>
                <a:chOff x="0" y="1815"/>
                <a:chExt cx="1327" cy="401"/>
              </a:xfrm>
            </p:grpSpPr>
            <p:sp>
              <p:nvSpPr>
                <p:cNvPr id="19541" name="Rectangle 85"/>
                <p:cNvSpPr>
                  <a:spLocks noChangeArrowheads="1"/>
                </p:cNvSpPr>
                <p:nvPr/>
              </p:nvSpPr>
              <p:spPr bwMode="auto">
                <a:xfrm>
                  <a:off x="0" y="1815"/>
                  <a:ext cx="1327" cy="401"/>
                </a:xfrm>
                <a:prstGeom prst="rect">
                  <a:avLst/>
                </a:prstGeom>
                <a:solidFill>
                  <a:srgbClr val="E0F7FC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9494" name="Group 84"/>
                <p:cNvGrpSpPr>
                  <a:grpSpLocks/>
                </p:cNvGrpSpPr>
                <p:nvPr/>
              </p:nvGrpSpPr>
              <p:grpSpPr bwMode="auto">
                <a:xfrm>
                  <a:off x="0" y="1815"/>
                  <a:ext cx="1327" cy="329"/>
                  <a:chOff x="0" y="1815"/>
                  <a:chExt cx="1327" cy="329"/>
                </a:xfrm>
              </p:grpSpPr>
              <p:sp>
                <p:nvSpPr>
                  <p:cNvPr id="1947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18" y="1833"/>
                    <a:ext cx="1291" cy="293"/>
                  </a:xfrm>
                  <a:prstGeom prst="rect">
                    <a:avLst/>
                  </a:prstGeom>
                  <a:solidFill>
                    <a:srgbClr val="E0F7FC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lang="arn-CL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You</a:t>
                    </a:r>
                    <a:r>
                      <a:rPr lang="en-US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endParaRPr kumimoji="0" lang="ar-SA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39" name="Rectangle 83"/>
                  <p:cNvSpPr>
                    <a:spLocks noChangeArrowheads="1"/>
                  </p:cNvSpPr>
                  <p:nvPr/>
                </p:nvSpPr>
                <p:spPr bwMode="auto">
                  <a:xfrm>
                    <a:off x="0" y="1815"/>
                    <a:ext cx="1327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9496" name="Group 90"/>
              <p:cNvGrpSpPr>
                <a:grpSpLocks/>
              </p:cNvGrpSpPr>
              <p:nvPr/>
            </p:nvGrpSpPr>
            <p:grpSpPr bwMode="auto">
              <a:xfrm>
                <a:off x="1327" y="1815"/>
                <a:ext cx="1718" cy="401"/>
                <a:chOff x="1327" y="1815"/>
                <a:chExt cx="1718" cy="401"/>
              </a:xfrm>
            </p:grpSpPr>
            <p:sp>
              <p:nvSpPr>
                <p:cNvPr id="19545" name="Rectangle 89"/>
                <p:cNvSpPr>
                  <a:spLocks noChangeArrowheads="1"/>
                </p:cNvSpPr>
                <p:nvPr/>
              </p:nvSpPr>
              <p:spPr bwMode="auto">
                <a:xfrm>
                  <a:off x="1327" y="1815"/>
                  <a:ext cx="1718" cy="401"/>
                </a:xfrm>
                <a:prstGeom prst="rect">
                  <a:avLst/>
                </a:prstGeom>
                <a:solidFill>
                  <a:srgbClr val="FDFEE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9498" name="Group 88"/>
                <p:cNvGrpSpPr>
                  <a:grpSpLocks/>
                </p:cNvGrpSpPr>
                <p:nvPr/>
              </p:nvGrpSpPr>
              <p:grpSpPr bwMode="auto">
                <a:xfrm>
                  <a:off x="1327" y="1815"/>
                  <a:ext cx="1718" cy="329"/>
                  <a:chOff x="1327" y="1815"/>
                  <a:chExt cx="1718" cy="329"/>
                </a:xfrm>
              </p:grpSpPr>
              <p:sp>
                <p:nvSpPr>
                  <p:cNvPr id="19477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1345" y="1833"/>
                    <a:ext cx="1682" cy="293"/>
                  </a:xfrm>
                  <a:prstGeom prst="rect">
                    <a:avLst/>
                  </a:prstGeom>
                  <a:solidFill>
                    <a:srgbClr val="FDFEE0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you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r>
                      <a:rPr lang="arn-CL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?</a:t>
                    </a:r>
                    <a:endParaRPr kumimoji="0" lang="arn-CL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43" name="Rectangle 87"/>
                  <p:cNvSpPr>
                    <a:spLocks noChangeArrowheads="1"/>
                  </p:cNvSpPr>
                  <p:nvPr/>
                </p:nvSpPr>
                <p:spPr bwMode="auto">
                  <a:xfrm>
                    <a:off x="1327" y="1815"/>
                    <a:ext cx="1718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9500" name="Group 94"/>
              <p:cNvGrpSpPr>
                <a:grpSpLocks/>
              </p:cNvGrpSpPr>
              <p:nvPr/>
            </p:nvGrpSpPr>
            <p:grpSpPr bwMode="auto">
              <a:xfrm>
                <a:off x="3045" y="1815"/>
                <a:ext cx="1865" cy="401"/>
                <a:chOff x="3045" y="1815"/>
                <a:chExt cx="1865" cy="401"/>
              </a:xfrm>
            </p:grpSpPr>
            <p:sp>
              <p:nvSpPr>
                <p:cNvPr id="19549" name="Rectangle 93"/>
                <p:cNvSpPr>
                  <a:spLocks noChangeArrowheads="1"/>
                </p:cNvSpPr>
                <p:nvPr/>
              </p:nvSpPr>
              <p:spPr bwMode="auto">
                <a:xfrm>
                  <a:off x="3045" y="1815"/>
                  <a:ext cx="1865" cy="401"/>
                </a:xfrm>
                <a:prstGeom prst="rect">
                  <a:avLst/>
                </a:prstGeom>
                <a:solidFill>
                  <a:srgbClr val="EFFEE7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9502" name="Group 92"/>
                <p:cNvGrpSpPr>
                  <a:grpSpLocks/>
                </p:cNvGrpSpPr>
                <p:nvPr/>
              </p:nvGrpSpPr>
              <p:grpSpPr bwMode="auto">
                <a:xfrm>
                  <a:off x="3045" y="1815"/>
                  <a:ext cx="1865" cy="329"/>
                  <a:chOff x="3045" y="1815"/>
                  <a:chExt cx="1865" cy="329"/>
                </a:xfrm>
              </p:grpSpPr>
              <p:sp>
                <p:nvSpPr>
                  <p:cNvPr id="19478" name="Rectangle 22"/>
                  <p:cNvSpPr>
                    <a:spLocks noChangeArrowheads="1"/>
                  </p:cNvSpPr>
                  <p:nvPr/>
                </p:nvSpPr>
                <p:spPr bwMode="auto">
                  <a:xfrm>
                    <a:off x="3063" y="1833"/>
                    <a:ext cx="1829" cy="293"/>
                  </a:xfrm>
                  <a:prstGeom prst="rect">
                    <a:avLst/>
                  </a:prstGeom>
                  <a:solidFill>
                    <a:srgbClr val="EFFEE7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You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don't think</a:t>
                    </a: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47" name="Rectangle 91"/>
                  <p:cNvSpPr>
                    <a:spLocks noChangeArrowheads="1"/>
                  </p:cNvSpPr>
                  <p:nvPr/>
                </p:nvSpPr>
                <p:spPr bwMode="auto">
                  <a:xfrm>
                    <a:off x="3045" y="1815"/>
                    <a:ext cx="1865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</p:grpSp>
        <p:sp>
          <p:nvSpPr>
            <p:cNvPr id="19552" name="Rectangle 96"/>
            <p:cNvSpPr>
              <a:spLocks noChangeArrowheads="1"/>
            </p:cNvSpPr>
            <p:nvPr/>
          </p:nvSpPr>
          <p:spPr bwMode="auto">
            <a:xfrm>
              <a:off x="-3" y="-3"/>
              <a:ext cx="4916" cy="2222"/>
            </a:xfrm>
            <a:prstGeom prst="rect">
              <a:avLst/>
            </a:prstGeom>
            <a:noFill/>
            <a:ln w="11112">
              <a:solidFill>
                <a:srgbClr val="A0A0A0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9554" name="Text Box 98"/>
          <p:cNvSpPr txBox="1">
            <a:spLocks noChangeArrowheads="1"/>
          </p:cNvSpPr>
          <p:nvPr/>
        </p:nvSpPr>
        <p:spPr bwMode="auto">
          <a:xfrm>
            <a:off x="908050" y="914401"/>
            <a:ext cx="6026150" cy="1615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solidFill>
                  <a:srgbClr val="FF0066"/>
                </a:solidFill>
                <a:cs typeface="Times New Roman" pitchFamily="26" charset="0"/>
              </a:rPr>
              <a:t>Present </a:t>
            </a:r>
            <a:r>
              <a:rPr lang="en-US" b="1" dirty="0">
                <a:solidFill>
                  <a:srgbClr val="FF0066"/>
                </a:solidFill>
                <a:cs typeface="Times New Roman" pitchFamily="26" charset="0"/>
              </a:rPr>
              <a:t>Simple, form:</a:t>
            </a:r>
            <a:endParaRPr lang="ar-SA" dirty="0">
              <a:solidFill>
                <a:srgbClr val="FF0066"/>
              </a:solidFill>
              <a:cs typeface="Times New Roman" pitchFamily="26" charset="0"/>
            </a:endParaRPr>
          </a:p>
          <a:p>
            <a:pPr>
              <a:spcBef>
                <a:spcPct val="50000"/>
              </a:spcBef>
            </a:pPr>
            <a:endParaRPr lang="en-US" dirty="0" smtClean="0">
              <a:solidFill>
                <a:srgbClr val="000080"/>
              </a:solidFill>
              <a:cs typeface="Times New Roman" pitchFamily="26" charset="0"/>
            </a:endParaRPr>
          </a:p>
          <a:p>
            <a:pPr>
              <a:spcBef>
                <a:spcPct val="50000"/>
              </a:spcBef>
            </a:pPr>
            <a:r>
              <a:rPr lang="en-US" dirty="0" smtClean="0">
                <a:solidFill>
                  <a:srgbClr val="000080"/>
                </a:solidFill>
                <a:cs typeface="Times New Roman" pitchFamily="26" charset="0"/>
              </a:rPr>
              <a:t>Example</a:t>
            </a:r>
            <a:r>
              <a:rPr lang="en-US" dirty="0">
                <a:solidFill>
                  <a:srgbClr val="000080"/>
                </a:solidFill>
                <a:cs typeface="Times New Roman" pitchFamily="26" charset="0"/>
              </a:rPr>
              <a:t>: </a:t>
            </a:r>
            <a:r>
              <a:rPr lang="en-US" b="1" i="1" u="sng" dirty="0">
                <a:solidFill>
                  <a:srgbClr val="000080"/>
                </a:solidFill>
                <a:cs typeface="Times New Roman" pitchFamily="26" charset="0"/>
              </a:rPr>
              <a:t>to think</a:t>
            </a:r>
            <a:r>
              <a:rPr lang="en-US" b="1" u="sng" dirty="0">
                <a:solidFill>
                  <a:srgbClr val="000080"/>
                </a:solidFill>
                <a:cs typeface="Times New Roman" pitchFamily="26" charset="0"/>
              </a:rPr>
              <a:t>,</a:t>
            </a:r>
            <a:r>
              <a:rPr lang="en-US" b="1" dirty="0">
                <a:solidFill>
                  <a:srgbClr val="000080"/>
                </a:solidFill>
                <a:cs typeface="Times New Roman" pitchFamily="26" charset="0"/>
              </a:rPr>
              <a:t> present simple</a:t>
            </a:r>
            <a:endParaRPr lang="ar-SA" dirty="0">
              <a:solidFill>
                <a:srgbClr val="000080"/>
              </a:solidFill>
              <a:cs typeface="Times New Roman" pitchFamily="26" charset="0"/>
            </a:endParaRPr>
          </a:p>
          <a:p>
            <a:pPr>
              <a:spcBef>
                <a:spcPct val="50000"/>
              </a:spcBef>
            </a:pPr>
            <a:endParaRPr lang="en-US" dirty="0">
              <a:cs typeface="Times New Roman" pitchFamily="2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9084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6" name="Oval 18"/>
          <p:cNvSpPr>
            <a:spLocks noChangeArrowheads="1"/>
          </p:cNvSpPr>
          <p:nvPr/>
        </p:nvSpPr>
        <p:spPr bwMode="auto">
          <a:xfrm>
            <a:off x="3136900" y="5486400"/>
            <a:ext cx="495300" cy="609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5" name="Oval 17"/>
          <p:cNvSpPr>
            <a:spLocks noChangeArrowheads="1"/>
          </p:cNvSpPr>
          <p:nvPr/>
        </p:nvSpPr>
        <p:spPr bwMode="auto">
          <a:xfrm>
            <a:off x="3219450" y="4343400"/>
            <a:ext cx="330200" cy="609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0" name="Oval 2"/>
          <p:cNvSpPr>
            <a:spLocks noChangeArrowheads="1"/>
          </p:cNvSpPr>
          <p:nvPr/>
        </p:nvSpPr>
        <p:spPr bwMode="auto">
          <a:xfrm>
            <a:off x="3467100" y="3276600"/>
            <a:ext cx="330200" cy="609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2950" y="1524000"/>
            <a:ext cx="8667750" cy="14478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dirty="0" smtClean="0">
                <a:solidFill>
                  <a:schemeClr val="accent2"/>
                </a:solidFill>
                <a:latin typeface="Tahoma" pitchFamily="34" charset="0"/>
              </a:rPr>
              <a:t>Put an </a:t>
            </a:r>
            <a:r>
              <a:rPr lang="en-US" b="1" dirty="0" smtClean="0">
                <a:solidFill>
                  <a:srgbClr val="FF0000"/>
                </a:solidFill>
                <a:latin typeface="Tahoma" pitchFamily="34" charset="0"/>
              </a:rPr>
              <a:t>–s</a:t>
            </a:r>
            <a:r>
              <a:rPr lang="en-US" dirty="0" smtClean="0">
                <a:solidFill>
                  <a:schemeClr val="accent2"/>
                </a:solidFill>
                <a:latin typeface="Tahoma" pitchFamily="34" charset="0"/>
              </a:rPr>
              <a:t> or </a:t>
            </a:r>
            <a:r>
              <a:rPr lang="en-US" b="1" dirty="0" smtClean="0">
                <a:solidFill>
                  <a:srgbClr val="FF0000"/>
                </a:solidFill>
                <a:latin typeface="Tahoma" pitchFamily="34" charset="0"/>
              </a:rPr>
              <a:t>–</a:t>
            </a:r>
            <a:r>
              <a:rPr lang="en-US" b="1" dirty="0" err="1" smtClean="0">
                <a:solidFill>
                  <a:srgbClr val="FF0000"/>
                </a:solidFill>
                <a:latin typeface="Tahoma" pitchFamily="34" charset="0"/>
              </a:rPr>
              <a:t>es</a:t>
            </a:r>
            <a:r>
              <a:rPr lang="en-US" dirty="0" smtClean="0">
                <a:solidFill>
                  <a:schemeClr val="accent2"/>
                </a:solidFill>
                <a:latin typeface="Tahoma" pitchFamily="34" charset="0"/>
              </a:rPr>
              <a:t> ending on third-person singular</a:t>
            </a:r>
            <a:r>
              <a:rPr lang="en-US" b="1" dirty="0" smtClean="0">
                <a:solidFill>
                  <a:schemeClr val="accent2"/>
                </a:solidFill>
                <a:latin typeface="Tahoma" pitchFamily="34" charset="0"/>
              </a:rPr>
              <a:t> </a:t>
            </a:r>
            <a:r>
              <a:rPr lang="en-US" b="1" i="1" dirty="0" smtClean="0">
                <a:solidFill>
                  <a:schemeClr val="accent2"/>
                </a:solidFill>
                <a:latin typeface="Tahoma" pitchFamily="34" charset="0"/>
              </a:rPr>
              <a:t>(he, she, it).</a:t>
            </a:r>
            <a:endParaRPr lang="en-US" b="1" u="sng" dirty="0" smtClean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0" y="457200"/>
            <a:ext cx="7924800" cy="914400"/>
          </a:xfrm>
          <a:prstGeom prst="rect">
            <a:avLst/>
          </a:prstGeom>
          <a:noFill/>
          <a:ln w="57150">
            <a:solidFill>
              <a:schemeClr val="tx1"/>
            </a:solidFill>
            <a:prstDash val="sysDot"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3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5. </a:t>
            </a:r>
            <a:r>
              <a:rPr lang="en-US" sz="3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Third-Person Singular (</a:t>
            </a:r>
            <a:r>
              <a:rPr lang="en-US" sz="3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Spelling)</a:t>
            </a:r>
            <a:endParaRPr lang="en-US" sz="3000" dirty="0">
              <a:solidFill>
                <a:schemeClr val="tx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</a:endParaRPr>
          </a:p>
        </p:txBody>
      </p:sp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1238250" y="3276601"/>
            <a:ext cx="5200650" cy="519113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latin typeface="Arial" charset="0"/>
              </a:rPr>
              <a:t>He need        a shirt.</a:t>
            </a:r>
            <a:endParaRPr lang="en-US" sz="2800" b="1" dirty="0"/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1073150" y="4343401"/>
            <a:ext cx="5200650" cy="519113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latin typeface="Arial" charset="0"/>
              </a:rPr>
              <a:t>She want        an apple.</a:t>
            </a:r>
            <a:endParaRPr lang="en-US" sz="2800" b="1" dirty="0"/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1155700" y="5486401"/>
            <a:ext cx="5200650" cy="519113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latin typeface="Arial" charset="0"/>
              </a:rPr>
              <a:t>It catch        the stick.</a:t>
            </a:r>
            <a:endParaRPr lang="en-US" sz="2800" b="1"/>
          </a:p>
        </p:txBody>
      </p:sp>
      <p:pic>
        <p:nvPicPr>
          <p:cNvPr id="7178" name="Picture 10" descr="C:\WINDOWS\Profiles\lumanr\Application Data\Microsoft\Media Catalog\Downloaded Clips\cl0\bs00248_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16750" y="2819400"/>
            <a:ext cx="140335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9" name="Picture 11" descr="C:\WINDOWS\Profiles\lumanr\Application Data\Microsoft\Media Catalog\Downloaded Clips\cl0\an00375_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1200" y="4876800"/>
            <a:ext cx="106971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0" name="Picture 12" descr="C:\WINDOWS\Profiles\lumanr\Application Data\Microsoft\Media Catalog\Downloaded Clips\cl74\j0290222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04000" y="4038600"/>
            <a:ext cx="1485900" cy="100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82" name="Text Box 14"/>
          <p:cNvSpPr txBox="1">
            <a:spLocks noChangeArrowheads="1"/>
          </p:cNvSpPr>
          <p:nvPr/>
        </p:nvSpPr>
        <p:spPr bwMode="auto">
          <a:xfrm>
            <a:off x="3219450" y="4419600"/>
            <a:ext cx="5778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b="1" dirty="0">
                <a:solidFill>
                  <a:srgbClr val="FF0000"/>
                </a:solidFill>
                <a:latin typeface="Tahoma" pitchFamily="34" charset="0"/>
              </a:rPr>
              <a:t>s</a:t>
            </a:r>
          </a:p>
        </p:txBody>
      </p:sp>
      <p:sp>
        <p:nvSpPr>
          <p:cNvPr id="7183" name="Text Box 15"/>
          <p:cNvSpPr txBox="1">
            <a:spLocks noChangeArrowheads="1"/>
          </p:cNvSpPr>
          <p:nvPr/>
        </p:nvSpPr>
        <p:spPr bwMode="auto">
          <a:xfrm>
            <a:off x="3467100" y="3352800"/>
            <a:ext cx="7429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b="1" dirty="0">
                <a:solidFill>
                  <a:srgbClr val="FF0000"/>
                </a:solidFill>
                <a:latin typeface="Tahoma" pitchFamily="34" charset="0"/>
              </a:rPr>
              <a:t>s</a:t>
            </a:r>
          </a:p>
        </p:txBody>
      </p:sp>
      <p:sp>
        <p:nvSpPr>
          <p:cNvPr id="7184" name="Text Box 16"/>
          <p:cNvSpPr txBox="1">
            <a:spLocks noChangeArrowheads="1"/>
          </p:cNvSpPr>
          <p:nvPr/>
        </p:nvSpPr>
        <p:spPr bwMode="auto">
          <a:xfrm>
            <a:off x="3054350" y="5562600"/>
            <a:ext cx="5778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>
                <a:solidFill>
                  <a:srgbClr val="FF0000"/>
                </a:solidFill>
                <a:latin typeface="Tahoma" pitchFamily="34" charset="0"/>
              </a:rPr>
              <a:t>es</a:t>
            </a:r>
            <a:endParaRPr lang="en-US" b="1" dirty="0">
              <a:solidFill>
                <a:srgbClr val="FF0000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991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Exercise  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8915400" cy="4906963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1. My uncle _________ us every week.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visit              b. visits             c. visiting               d. has visited</a:t>
            </a:r>
          </a:p>
          <a:p>
            <a:pPr algn="l" rtl="1" eaLnBrk="1" hangingPunct="1"/>
            <a:endParaRPr lang="en-US" sz="4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2. Water  __________ at 100 degree centigrade.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boiled            b. boiling          c. boil                     d. boils</a:t>
            </a:r>
          </a:p>
          <a:p>
            <a:pPr algn="l" rtl="1" eaLnBrk="1" hangingPunct="1"/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3. They _______________ the work at 7 every morning.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begins              b. have begun               c. begin               d. beginning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4.  ____  drinks milk  before sleeping.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The child         b. The children               c. The boys       d. You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5. I usually  ____  carefully when it rains.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drove                b. drives                         c. driving           d. drive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6. My mother cooks rice and meat  _____________________.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now                  b. yesterday             c. once a week     d. last month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</a:t>
            </a:r>
            <a:endParaRPr lang="ar-SA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2540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Exercise  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8915400" cy="4906963"/>
          </a:xfrm>
        </p:spPr>
        <p:txBody>
          <a:bodyPr/>
          <a:lstStyle/>
          <a:p>
            <a:pPr algn="l" rtl="1" eaLnBrk="1" hangingPunct="1"/>
            <a:r>
              <a:rPr lang="ar-SA" sz="2800" b="1" dirty="0" smtClean="0">
                <a:cs typeface="Arial" pitchFamily="34" charset="0"/>
              </a:rPr>
              <a:t> </a:t>
            </a:r>
            <a:r>
              <a:rPr lang="en-US" sz="28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1. The underlined letter /s/ in the word ‘ leaks” has the same 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pronunciation of the letter /s/ in the word: ____________ 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hats                      b. toys             c. windows                        d. rains</a:t>
            </a:r>
          </a:p>
          <a:p>
            <a:pPr algn="l" rtl="1" eaLnBrk="1" hangingPunct="1"/>
            <a:endParaRPr lang="en-US" sz="4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2. The underlined letter /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es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 in the word ‘ fixes” has the same 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pronunciation of the letter /s/ in the word: ____________ 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employs              b. rooms               c. matches                  d. helps</a:t>
            </a:r>
          </a:p>
          <a:p>
            <a:pPr algn="l" rtl="1" eaLnBrk="1" hangingPunct="1"/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 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3. The underlined letter /s/ in the word ‘ goes” has the same 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pronunciation of the letter /s/ in the word: ____________ 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heats                       b. repairs                c. breaks                d. catches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</a:t>
            </a:r>
            <a:endParaRPr lang="ar-SA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0416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165100" y="76200"/>
            <a:ext cx="95758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>
            <a:spAutoFit/>
          </a:bodyPr>
          <a:lstStyle/>
          <a:p>
            <a:pPr algn="ctr">
              <a:defRPr/>
            </a:pPr>
            <a:r>
              <a:rPr lang="en-US" sz="44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2.</a:t>
            </a:r>
            <a:r>
              <a:rPr lang="en-US" sz="4400" b="1" u="sng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</a:t>
            </a:r>
            <a:r>
              <a:rPr lang="en-US" sz="4400" b="1" u="sng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Present </a:t>
            </a:r>
            <a:r>
              <a:rPr lang="en-US" sz="4400" b="1" u="sng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Progressive (page 92)</a:t>
            </a:r>
            <a:endParaRPr lang="en-US" sz="4400" b="1" u="sng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165100" y="914400"/>
            <a:ext cx="941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sz="2000" dirty="0">
                <a:solidFill>
                  <a:srgbClr val="0070C0"/>
                </a:solidFill>
              </a:rPr>
              <a:t>    	</a:t>
            </a:r>
            <a:endParaRPr lang="en-US" sz="2000" dirty="0" smtClean="0">
              <a:solidFill>
                <a:srgbClr val="0070C0"/>
              </a:solidFill>
            </a:endParaRPr>
          </a:p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endParaRPr lang="en-US" sz="2000" b="1" dirty="0" smtClean="0">
              <a:solidFill>
                <a:srgbClr val="0070C0"/>
              </a:solidFill>
            </a:endParaRPr>
          </a:p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b="1" dirty="0" smtClean="0">
                <a:solidFill>
                  <a:srgbClr val="0070C0"/>
                </a:solidFill>
              </a:rPr>
              <a:t>This </a:t>
            </a:r>
            <a:r>
              <a:rPr lang="en-US" b="1" dirty="0">
                <a:solidFill>
                  <a:srgbClr val="0070C0"/>
                </a:solidFill>
              </a:rPr>
              <a:t>tense is used to describe an action that is occurring right now (at this moment, today, this year, etc.).  The action has begun and is still in progress.</a:t>
            </a:r>
          </a:p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742950" y="4876800"/>
            <a:ext cx="87503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b="1" dirty="0">
                <a:solidFill>
                  <a:srgbClr val="00B050"/>
                </a:solidFill>
              </a:rPr>
              <a:t>She </a:t>
            </a:r>
            <a:r>
              <a:rPr lang="en-US" b="1" u="sng" dirty="0">
                <a:solidFill>
                  <a:srgbClr val="00B0F0"/>
                </a:solidFill>
              </a:rPr>
              <a:t>is typing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b="1" dirty="0">
                <a:solidFill>
                  <a:srgbClr val="00B050"/>
                </a:solidFill>
              </a:rPr>
              <a:t>a paper for her </a:t>
            </a:r>
            <a:r>
              <a:rPr lang="en-US" b="1" dirty="0" smtClean="0">
                <a:solidFill>
                  <a:srgbClr val="00B050"/>
                </a:solidFill>
              </a:rPr>
              <a:t>class at the moment.</a:t>
            </a:r>
            <a:endParaRPr lang="en-US" b="1" dirty="0">
              <a:solidFill>
                <a:srgbClr val="00B050"/>
              </a:solidFill>
            </a:endParaRPr>
          </a:p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They </a:t>
            </a:r>
            <a:r>
              <a:rPr lang="en-US" b="1" dirty="0" smtClean="0">
                <a:solidFill>
                  <a:srgbClr val="0070C0"/>
                </a:solidFill>
              </a:rPr>
              <a:t>are working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right now.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2559050" y="3200400"/>
            <a:ext cx="577850" cy="685800"/>
            <a:chOff x="768" y="2592"/>
            <a:chExt cx="336" cy="432"/>
          </a:xfrm>
        </p:grpSpPr>
        <p:sp>
          <p:nvSpPr>
            <p:cNvPr id="7184" name="Line 18"/>
            <p:cNvSpPr>
              <a:spLocks noChangeShapeType="1"/>
            </p:cNvSpPr>
            <p:nvPr/>
          </p:nvSpPr>
          <p:spPr bwMode="auto">
            <a:xfrm>
              <a:off x="768" y="2592"/>
              <a:ext cx="336" cy="384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7185" name="Line 19"/>
            <p:cNvSpPr>
              <a:spLocks noChangeShapeType="1"/>
            </p:cNvSpPr>
            <p:nvPr/>
          </p:nvSpPr>
          <p:spPr bwMode="auto">
            <a:xfrm flipH="1">
              <a:off x="768" y="2592"/>
              <a:ext cx="336" cy="432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4457700" y="3124200"/>
            <a:ext cx="577850" cy="685800"/>
            <a:chOff x="768" y="2592"/>
            <a:chExt cx="336" cy="432"/>
          </a:xfrm>
        </p:grpSpPr>
        <p:sp>
          <p:nvSpPr>
            <p:cNvPr id="7182" name="Line 21"/>
            <p:cNvSpPr>
              <a:spLocks noChangeShapeType="1"/>
            </p:cNvSpPr>
            <p:nvPr/>
          </p:nvSpPr>
          <p:spPr bwMode="auto">
            <a:xfrm>
              <a:off x="768" y="2592"/>
              <a:ext cx="336" cy="384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7183" name="Line 22"/>
            <p:cNvSpPr>
              <a:spLocks noChangeShapeType="1"/>
            </p:cNvSpPr>
            <p:nvPr/>
          </p:nvSpPr>
          <p:spPr bwMode="auto">
            <a:xfrm flipH="1">
              <a:off x="768" y="2592"/>
              <a:ext cx="336" cy="432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4" name="Group 32"/>
          <p:cNvGrpSpPr>
            <a:grpSpLocks/>
          </p:cNvGrpSpPr>
          <p:nvPr/>
        </p:nvGrpSpPr>
        <p:grpSpPr bwMode="auto">
          <a:xfrm>
            <a:off x="412750" y="2362200"/>
            <a:ext cx="8750300" cy="2133600"/>
            <a:chOff x="288" y="1824"/>
            <a:chExt cx="5088" cy="1344"/>
          </a:xfrm>
        </p:grpSpPr>
        <p:sp>
          <p:nvSpPr>
            <p:cNvPr id="7180" name="Line 33"/>
            <p:cNvSpPr>
              <a:spLocks noChangeShapeType="1"/>
            </p:cNvSpPr>
            <p:nvPr/>
          </p:nvSpPr>
          <p:spPr bwMode="auto">
            <a:xfrm>
              <a:off x="288" y="2592"/>
              <a:ext cx="508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7181" name="Line 34"/>
            <p:cNvSpPr>
              <a:spLocks noChangeShapeType="1"/>
            </p:cNvSpPr>
            <p:nvPr/>
          </p:nvSpPr>
          <p:spPr bwMode="auto">
            <a:xfrm>
              <a:off x="2832" y="1824"/>
              <a:ext cx="0" cy="134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8232" name="Arc 40"/>
          <p:cNvSpPr>
            <a:spLocks/>
          </p:cNvSpPr>
          <p:nvPr/>
        </p:nvSpPr>
        <p:spPr bwMode="auto">
          <a:xfrm flipV="1">
            <a:off x="4799940" y="3581400"/>
            <a:ext cx="1970881" cy="990600"/>
          </a:xfrm>
          <a:custGeom>
            <a:avLst/>
            <a:gdLst>
              <a:gd name="T0" fmla="*/ 0 w 22421"/>
              <a:gd name="T1" fmla="*/ 734 h 21600"/>
              <a:gd name="T2" fmla="*/ 1819275 w 22421"/>
              <a:gd name="T3" fmla="*/ 990600 h 21600"/>
              <a:gd name="T4" fmla="*/ 66617 w 22421"/>
              <a:gd name="T5" fmla="*/ 990600 h 21600"/>
              <a:gd name="T6" fmla="*/ 0 60000 65536"/>
              <a:gd name="T7" fmla="*/ 0 60000 65536"/>
              <a:gd name="T8" fmla="*/ 0 60000 65536"/>
              <a:gd name="T9" fmla="*/ 0 w 22421"/>
              <a:gd name="T10" fmla="*/ 0 h 21600"/>
              <a:gd name="T11" fmla="*/ 22421 w 22421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421" h="21600" fill="none" extrusionOk="0">
                <a:moveTo>
                  <a:pt x="-1" y="15"/>
                </a:moveTo>
                <a:cubicBezTo>
                  <a:pt x="273" y="5"/>
                  <a:pt x="547" y="-1"/>
                  <a:pt x="821" y="0"/>
                </a:cubicBezTo>
                <a:cubicBezTo>
                  <a:pt x="12750" y="0"/>
                  <a:pt x="22421" y="9670"/>
                  <a:pt x="22421" y="21600"/>
                </a:cubicBezTo>
              </a:path>
              <a:path w="22421" h="21600" stroke="0" extrusionOk="0">
                <a:moveTo>
                  <a:pt x="-1" y="15"/>
                </a:moveTo>
                <a:cubicBezTo>
                  <a:pt x="273" y="5"/>
                  <a:pt x="547" y="-1"/>
                  <a:pt x="821" y="0"/>
                </a:cubicBezTo>
                <a:cubicBezTo>
                  <a:pt x="12750" y="0"/>
                  <a:pt x="22421" y="9670"/>
                  <a:pt x="22421" y="21600"/>
                </a:cubicBezTo>
                <a:lnTo>
                  <a:pt x="821" y="21600"/>
                </a:lnTo>
                <a:close/>
              </a:path>
            </a:pathLst>
          </a:custGeom>
          <a:noFill/>
          <a:ln w="57150">
            <a:solidFill>
              <a:schemeClr val="folHlink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33" name="Arc 41"/>
          <p:cNvSpPr>
            <a:spLocks/>
          </p:cNvSpPr>
          <p:nvPr/>
        </p:nvSpPr>
        <p:spPr bwMode="auto">
          <a:xfrm flipH="1" flipV="1">
            <a:off x="2889250" y="3581400"/>
            <a:ext cx="1816100" cy="990600"/>
          </a:xfrm>
          <a:custGeom>
            <a:avLst/>
            <a:gdLst>
              <a:gd name="T0" fmla="*/ 0 w 21600"/>
              <a:gd name="T1" fmla="*/ 0 h 21600"/>
              <a:gd name="T2" fmla="*/ 1676400 w 21600"/>
              <a:gd name="T3" fmla="*/ 990600 h 21600"/>
              <a:gd name="T4" fmla="*/ 0 w 21600"/>
              <a:gd name="T5" fmla="*/ 99060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57150">
            <a:solidFill>
              <a:schemeClr val="fol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382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500"/>
                            </p:stCondLst>
                            <p:childTnLst>
                              <p:par>
                                <p:cTn id="19" presetID="3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23" presetID="3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0"/>
                            </p:stCondLst>
                            <p:childTnLst>
                              <p:par>
                                <p:cTn id="2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8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3000"/>
                            </p:stCondLst>
                            <p:childTnLst>
                              <p:par>
                                <p:cTn id="31" presetID="17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7" grpId="0" autoUpdateAnimBg="0"/>
      <p:bldP spid="8198" grpId="0" autoUpdateAnimBg="0"/>
      <p:bldP spid="8232" grpId="0" animBg="1"/>
      <p:bldP spid="823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165100" y="76200"/>
            <a:ext cx="9575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>
            <a:spAutoFit/>
          </a:bodyPr>
          <a:lstStyle/>
          <a:p>
            <a:pPr algn="ctr">
              <a:defRPr/>
            </a:pPr>
            <a:r>
              <a:rPr lang="en-US" sz="4400" b="1" u="sng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Present </a:t>
            </a:r>
            <a:r>
              <a:rPr lang="en-US" sz="4400" b="1" u="sng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Progressive (page 92)</a:t>
            </a:r>
            <a:endParaRPr lang="en-US" sz="4400" b="1" u="sng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165100" y="914400"/>
            <a:ext cx="941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 rtl="0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endParaRPr lang="en-US" sz="2000" dirty="0" smtClean="0">
              <a:solidFill>
                <a:srgbClr val="0070C0"/>
              </a:solidFill>
            </a:endParaRPr>
          </a:p>
          <a:p>
            <a:pPr marL="342900" indent="-342900" algn="l" rtl="0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endParaRPr lang="en-US" sz="2000" dirty="0" smtClean="0">
              <a:solidFill>
                <a:srgbClr val="0070C0"/>
              </a:solidFill>
            </a:endParaRPr>
          </a:p>
          <a:p>
            <a:pPr marL="342900" indent="-342900" algn="l" rtl="0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sz="2000" dirty="0" smtClean="0">
                <a:solidFill>
                  <a:srgbClr val="0070C0"/>
                </a:solidFill>
              </a:rPr>
              <a:t>    </a:t>
            </a:r>
            <a:r>
              <a:rPr lang="en-US" sz="2000" dirty="0">
                <a:solidFill>
                  <a:srgbClr val="0070C0"/>
                </a:solidFill>
              </a:rPr>
              <a:t>	</a:t>
            </a:r>
            <a:r>
              <a:rPr lang="en-US" b="1" dirty="0">
                <a:solidFill>
                  <a:srgbClr val="0070C0"/>
                </a:solidFill>
              </a:rPr>
              <a:t>The present progressive can also be used to describe an action that is occurring in the present, but is temporary.</a:t>
            </a:r>
          </a:p>
          <a:p>
            <a:pPr marL="342900" indent="-342900" algn="l" rtl="0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742950" y="4876800"/>
            <a:ext cx="87503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b="1" dirty="0">
                <a:solidFill>
                  <a:schemeClr val="hlink"/>
                </a:solidFill>
              </a:rPr>
              <a:t>John </a:t>
            </a:r>
            <a:r>
              <a:rPr lang="en-US" b="1" u="sng" dirty="0">
                <a:solidFill>
                  <a:schemeClr val="folHlink"/>
                </a:solidFill>
              </a:rPr>
              <a:t>is living</a:t>
            </a:r>
            <a:r>
              <a:rPr lang="en-US" b="1" dirty="0">
                <a:solidFill>
                  <a:schemeClr val="hlink"/>
                </a:solidFill>
              </a:rPr>
              <a:t> in Modesto, but he might move soon.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2559050" y="3200400"/>
            <a:ext cx="577850" cy="685800"/>
            <a:chOff x="768" y="2592"/>
            <a:chExt cx="336" cy="432"/>
          </a:xfrm>
        </p:grpSpPr>
        <p:sp>
          <p:nvSpPr>
            <p:cNvPr id="8208" name="Line 8"/>
            <p:cNvSpPr>
              <a:spLocks noChangeShapeType="1"/>
            </p:cNvSpPr>
            <p:nvPr/>
          </p:nvSpPr>
          <p:spPr bwMode="auto">
            <a:xfrm>
              <a:off x="768" y="2592"/>
              <a:ext cx="336" cy="384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8209" name="Line 9"/>
            <p:cNvSpPr>
              <a:spLocks noChangeShapeType="1"/>
            </p:cNvSpPr>
            <p:nvPr/>
          </p:nvSpPr>
          <p:spPr bwMode="auto">
            <a:xfrm flipH="1">
              <a:off x="768" y="2592"/>
              <a:ext cx="336" cy="432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4457700" y="3124200"/>
            <a:ext cx="577850" cy="685800"/>
            <a:chOff x="768" y="2592"/>
            <a:chExt cx="336" cy="432"/>
          </a:xfrm>
        </p:grpSpPr>
        <p:sp>
          <p:nvSpPr>
            <p:cNvPr id="8206" name="Line 11"/>
            <p:cNvSpPr>
              <a:spLocks noChangeShapeType="1"/>
            </p:cNvSpPr>
            <p:nvPr/>
          </p:nvSpPr>
          <p:spPr bwMode="auto">
            <a:xfrm>
              <a:off x="768" y="2592"/>
              <a:ext cx="336" cy="384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8207" name="Line 12"/>
            <p:cNvSpPr>
              <a:spLocks noChangeShapeType="1"/>
            </p:cNvSpPr>
            <p:nvPr/>
          </p:nvSpPr>
          <p:spPr bwMode="auto">
            <a:xfrm flipH="1">
              <a:off x="768" y="2592"/>
              <a:ext cx="336" cy="432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412750" y="2362200"/>
            <a:ext cx="8750300" cy="2133600"/>
            <a:chOff x="288" y="1824"/>
            <a:chExt cx="5088" cy="1344"/>
          </a:xfrm>
        </p:grpSpPr>
        <p:sp>
          <p:nvSpPr>
            <p:cNvPr id="8204" name="Line 14"/>
            <p:cNvSpPr>
              <a:spLocks noChangeShapeType="1"/>
            </p:cNvSpPr>
            <p:nvPr/>
          </p:nvSpPr>
          <p:spPr bwMode="auto">
            <a:xfrm>
              <a:off x="288" y="2592"/>
              <a:ext cx="508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8205" name="Line 15"/>
            <p:cNvSpPr>
              <a:spLocks noChangeShapeType="1"/>
            </p:cNvSpPr>
            <p:nvPr/>
          </p:nvSpPr>
          <p:spPr bwMode="auto">
            <a:xfrm>
              <a:off x="2832" y="1824"/>
              <a:ext cx="0" cy="134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9232" name="Arc 16"/>
          <p:cNvSpPr>
            <a:spLocks/>
          </p:cNvSpPr>
          <p:nvPr/>
        </p:nvSpPr>
        <p:spPr bwMode="auto">
          <a:xfrm flipV="1">
            <a:off x="4799940" y="3581400"/>
            <a:ext cx="1970881" cy="990600"/>
          </a:xfrm>
          <a:custGeom>
            <a:avLst/>
            <a:gdLst>
              <a:gd name="T0" fmla="*/ 0 w 22421"/>
              <a:gd name="T1" fmla="*/ 734 h 21600"/>
              <a:gd name="T2" fmla="*/ 1819275 w 22421"/>
              <a:gd name="T3" fmla="*/ 990600 h 21600"/>
              <a:gd name="T4" fmla="*/ 66617 w 22421"/>
              <a:gd name="T5" fmla="*/ 990600 h 21600"/>
              <a:gd name="T6" fmla="*/ 0 60000 65536"/>
              <a:gd name="T7" fmla="*/ 0 60000 65536"/>
              <a:gd name="T8" fmla="*/ 0 60000 65536"/>
              <a:gd name="T9" fmla="*/ 0 w 22421"/>
              <a:gd name="T10" fmla="*/ 0 h 21600"/>
              <a:gd name="T11" fmla="*/ 22421 w 22421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421" h="21600" fill="none" extrusionOk="0">
                <a:moveTo>
                  <a:pt x="-1" y="15"/>
                </a:moveTo>
                <a:cubicBezTo>
                  <a:pt x="273" y="5"/>
                  <a:pt x="547" y="-1"/>
                  <a:pt x="821" y="0"/>
                </a:cubicBezTo>
                <a:cubicBezTo>
                  <a:pt x="12750" y="0"/>
                  <a:pt x="22421" y="9670"/>
                  <a:pt x="22421" y="21600"/>
                </a:cubicBezTo>
              </a:path>
              <a:path w="22421" h="21600" stroke="0" extrusionOk="0">
                <a:moveTo>
                  <a:pt x="-1" y="15"/>
                </a:moveTo>
                <a:cubicBezTo>
                  <a:pt x="273" y="5"/>
                  <a:pt x="547" y="-1"/>
                  <a:pt x="821" y="0"/>
                </a:cubicBezTo>
                <a:cubicBezTo>
                  <a:pt x="12750" y="0"/>
                  <a:pt x="22421" y="9670"/>
                  <a:pt x="22421" y="21600"/>
                </a:cubicBezTo>
                <a:lnTo>
                  <a:pt x="821" y="21600"/>
                </a:lnTo>
                <a:close/>
              </a:path>
            </a:pathLst>
          </a:custGeom>
          <a:noFill/>
          <a:ln w="57150">
            <a:solidFill>
              <a:schemeClr val="folHlink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3" name="Arc 17"/>
          <p:cNvSpPr>
            <a:spLocks/>
          </p:cNvSpPr>
          <p:nvPr/>
        </p:nvSpPr>
        <p:spPr bwMode="auto">
          <a:xfrm flipH="1" flipV="1">
            <a:off x="2889250" y="3581400"/>
            <a:ext cx="1816100" cy="990600"/>
          </a:xfrm>
          <a:custGeom>
            <a:avLst/>
            <a:gdLst>
              <a:gd name="T0" fmla="*/ 0 w 21600"/>
              <a:gd name="T1" fmla="*/ 0 h 21600"/>
              <a:gd name="T2" fmla="*/ 1676400 w 21600"/>
              <a:gd name="T3" fmla="*/ 990600 h 21600"/>
              <a:gd name="T4" fmla="*/ 0 w 21600"/>
              <a:gd name="T5" fmla="*/ 99060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57150">
            <a:solidFill>
              <a:schemeClr val="fol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508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5" presetID="3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9" presetID="3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0"/>
                            </p:stCondLst>
                            <p:childTnLst>
                              <p:par>
                                <p:cTn id="23" presetID="3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5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80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 autoUpdateAnimBg="0"/>
      <p:bldP spid="9222" grpId="0" autoUpdateAnimBg="0"/>
      <p:bldP spid="9232" grpId="0" animBg="1"/>
      <p:bldP spid="923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026"/>
          <p:cNvSpPr>
            <a:spLocks noChangeArrowheads="1"/>
          </p:cNvSpPr>
          <p:nvPr/>
        </p:nvSpPr>
        <p:spPr bwMode="auto">
          <a:xfrm>
            <a:off x="742950" y="685800"/>
            <a:ext cx="8420100" cy="838200"/>
          </a:xfrm>
          <a:prstGeom prst="rect">
            <a:avLst/>
          </a:prstGeom>
          <a:gradFill rotWithShape="0">
            <a:gsLst>
              <a:gs pos="0">
                <a:srgbClr val="CCFF66"/>
              </a:gs>
              <a:gs pos="100000">
                <a:srgbClr val="CCFF66">
                  <a:gamma/>
                  <a:shade val="46275"/>
                  <a:invGamma/>
                </a:srgbClr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sz="2600" dirty="0" smtClean="0">
                <a:solidFill>
                  <a:srgbClr val="0000CC"/>
                </a:solidFill>
              </a:rPr>
              <a:t>6.The table shows how we form the –</a:t>
            </a:r>
            <a:r>
              <a:rPr lang="en-US" altLang="zh-TW" sz="2600" dirty="0" err="1" smtClean="0">
                <a:solidFill>
                  <a:srgbClr val="0000CC"/>
                </a:solidFill>
              </a:rPr>
              <a:t>ing</a:t>
            </a:r>
            <a:r>
              <a:rPr lang="en-US" altLang="zh-TW" sz="2600" dirty="0" smtClean="0">
                <a:solidFill>
                  <a:srgbClr val="0000CC"/>
                </a:solidFill>
              </a:rPr>
              <a:t> form of a verb.</a:t>
            </a:r>
            <a:endParaRPr lang="en-US" altLang="zh-TW" sz="2600" dirty="0">
              <a:solidFill>
                <a:srgbClr val="0000CC"/>
              </a:solidFill>
            </a:endParaRPr>
          </a:p>
        </p:txBody>
      </p:sp>
      <p:graphicFrame>
        <p:nvGraphicFramePr>
          <p:cNvPr id="11328" name="Group 1088"/>
          <p:cNvGraphicFramePr>
            <a:graphicFrameLocks noGrp="1"/>
          </p:cNvGraphicFramePr>
          <p:nvPr/>
        </p:nvGraphicFramePr>
        <p:xfrm>
          <a:off x="330200" y="1828800"/>
          <a:ext cx="9245600" cy="4724400"/>
        </p:xfrm>
        <a:graphic>
          <a:graphicData uri="http://schemas.openxmlformats.org/drawingml/2006/table">
            <a:tbl>
              <a:tblPr/>
              <a:tblGrid>
                <a:gridCol w="3136900"/>
                <a:gridCol w="3026833"/>
                <a:gridCol w="3081867"/>
              </a:tblGrid>
              <a:tr h="1181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2" charset="-120"/>
                      </a:endParaRP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2" charset="-12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2" charset="-12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81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2" charset="-120"/>
                      </a:endParaRP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2" charset="-12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2" charset="-12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81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2" charset="-120"/>
                      </a:endParaRP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2" charset="-12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2" charset="-12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81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2" charset="-120"/>
                      </a:endParaRP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2" charset="-12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2" charset="-12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297" name="Text Box 1057"/>
          <p:cNvSpPr txBox="1">
            <a:spLocks noChangeArrowheads="1"/>
          </p:cNvSpPr>
          <p:nvPr/>
        </p:nvSpPr>
        <p:spPr bwMode="auto">
          <a:xfrm>
            <a:off x="660400" y="2362200"/>
            <a:ext cx="2641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TW" dirty="0">
                <a:solidFill>
                  <a:srgbClr val="0000FF"/>
                </a:solidFill>
              </a:rPr>
              <a:t>Most verbs</a:t>
            </a:r>
          </a:p>
        </p:txBody>
      </p:sp>
      <p:sp>
        <p:nvSpPr>
          <p:cNvPr id="11299" name="Text Box 1059"/>
          <p:cNvSpPr txBox="1">
            <a:spLocks noChangeArrowheads="1"/>
          </p:cNvSpPr>
          <p:nvPr/>
        </p:nvSpPr>
        <p:spPr bwMode="auto">
          <a:xfrm>
            <a:off x="675166" y="335280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1300" name="Text Box 1060"/>
          <p:cNvSpPr txBox="1">
            <a:spLocks noChangeArrowheads="1"/>
          </p:cNvSpPr>
          <p:nvPr/>
        </p:nvSpPr>
        <p:spPr bwMode="auto">
          <a:xfrm>
            <a:off x="660400" y="3276601"/>
            <a:ext cx="22288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TW" dirty="0">
                <a:solidFill>
                  <a:srgbClr val="008000"/>
                </a:solidFill>
              </a:rPr>
              <a:t>Verbs ending in </a:t>
            </a:r>
            <a:r>
              <a:rPr lang="en-US" altLang="zh-TW" b="1" dirty="0">
                <a:solidFill>
                  <a:srgbClr val="008000"/>
                </a:solidFill>
              </a:rPr>
              <a:t>e</a:t>
            </a:r>
          </a:p>
        </p:txBody>
      </p:sp>
      <p:sp>
        <p:nvSpPr>
          <p:cNvPr id="11301" name="Text Box 1061"/>
          <p:cNvSpPr txBox="1">
            <a:spLocks noChangeArrowheads="1"/>
          </p:cNvSpPr>
          <p:nvPr/>
        </p:nvSpPr>
        <p:spPr bwMode="auto">
          <a:xfrm>
            <a:off x="412750" y="4419600"/>
            <a:ext cx="2971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TW" dirty="0">
                <a:solidFill>
                  <a:srgbClr val="996633"/>
                </a:solidFill>
              </a:rPr>
              <a:t>Verbs ending in </a:t>
            </a:r>
            <a:r>
              <a:rPr lang="en-US" altLang="zh-TW" b="1" dirty="0" err="1">
                <a:solidFill>
                  <a:srgbClr val="996633"/>
                </a:solidFill>
              </a:rPr>
              <a:t>ie</a:t>
            </a:r>
            <a:endParaRPr lang="en-US" altLang="zh-TW" b="1" dirty="0">
              <a:solidFill>
                <a:srgbClr val="996633"/>
              </a:solidFill>
            </a:endParaRPr>
          </a:p>
        </p:txBody>
      </p:sp>
      <p:sp>
        <p:nvSpPr>
          <p:cNvPr id="11302" name="Text Box 1062"/>
          <p:cNvSpPr txBox="1">
            <a:spLocks noChangeArrowheads="1"/>
          </p:cNvSpPr>
          <p:nvPr/>
        </p:nvSpPr>
        <p:spPr bwMode="auto">
          <a:xfrm flipH="1" flipV="1">
            <a:off x="660400" y="5562600"/>
            <a:ext cx="9080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rot="10800000"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1303" name="Text Box 1063"/>
          <p:cNvSpPr txBox="1">
            <a:spLocks noChangeArrowheads="1"/>
          </p:cNvSpPr>
          <p:nvPr/>
        </p:nvSpPr>
        <p:spPr bwMode="auto">
          <a:xfrm>
            <a:off x="412750" y="5334000"/>
            <a:ext cx="28067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TW" dirty="0">
                <a:solidFill>
                  <a:srgbClr val="0000CC"/>
                </a:solidFill>
              </a:rPr>
              <a:t>Short verbs ending in a vowel + a consonant</a:t>
            </a:r>
          </a:p>
        </p:txBody>
      </p:sp>
      <p:sp>
        <p:nvSpPr>
          <p:cNvPr id="11304" name="Text Box 1064"/>
          <p:cNvSpPr txBox="1">
            <a:spLocks noChangeArrowheads="1"/>
          </p:cNvSpPr>
          <p:nvPr/>
        </p:nvSpPr>
        <p:spPr bwMode="auto">
          <a:xfrm>
            <a:off x="3632200" y="2286000"/>
            <a:ext cx="24765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altLang="zh-TW" dirty="0">
                <a:solidFill>
                  <a:srgbClr val="00CC00"/>
                </a:solidFill>
              </a:rPr>
              <a:t>+ </a:t>
            </a:r>
            <a:r>
              <a:rPr lang="en-US" altLang="zh-TW" b="1" dirty="0" err="1">
                <a:solidFill>
                  <a:srgbClr val="00CC00"/>
                </a:solidFill>
              </a:rPr>
              <a:t>ing</a:t>
            </a:r>
            <a:endParaRPr lang="en-US" altLang="zh-TW" b="1" dirty="0">
              <a:solidFill>
                <a:srgbClr val="00CC00"/>
              </a:solidFill>
            </a:endParaRPr>
          </a:p>
        </p:txBody>
      </p:sp>
      <p:sp>
        <p:nvSpPr>
          <p:cNvPr id="11305" name="Text Box 1065"/>
          <p:cNvSpPr txBox="1">
            <a:spLocks noChangeArrowheads="1"/>
          </p:cNvSpPr>
          <p:nvPr/>
        </p:nvSpPr>
        <p:spPr bwMode="auto">
          <a:xfrm>
            <a:off x="3632200" y="3352800"/>
            <a:ext cx="2724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altLang="zh-TW" b="1" dirty="0">
                <a:solidFill>
                  <a:srgbClr val="FF0066"/>
                </a:solidFill>
              </a:rPr>
              <a:t>-e +</a:t>
            </a:r>
            <a:r>
              <a:rPr lang="en-US" altLang="zh-TW" dirty="0">
                <a:solidFill>
                  <a:srgbClr val="FF0066"/>
                </a:solidFill>
              </a:rPr>
              <a:t> </a:t>
            </a:r>
            <a:r>
              <a:rPr lang="en-US" altLang="zh-TW" b="1" dirty="0" err="1">
                <a:solidFill>
                  <a:srgbClr val="FF0066"/>
                </a:solidFill>
              </a:rPr>
              <a:t>ing</a:t>
            </a:r>
            <a:endParaRPr lang="en-US" altLang="zh-TW" b="1" dirty="0">
              <a:solidFill>
                <a:srgbClr val="FF0066"/>
              </a:solidFill>
            </a:endParaRPr>
          </a:p>
        </p:txBody>
      </p:sp>
      <p:sp>
        <p:nvSpPr>
          <p:cNvPr id="11307" name="Text Box 1067"/>
          <p:cNvSpPr txBox="1">
            <a:spLocks noChangeArrowheads="1"/>
          </p:cNvSpPr>
          <p:nvPr/>
        </p:nvSpPr>
        <p:spPr bwMode="auto">
          <a:xfrm>
            <a:off x="3549650" y="4572000"/>
            <a:ext cx="2724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altLang="zh-TW" dirty="0"/>
              <a:t>-</a:t>
            </a:r>
            <a:r>
              <a:rPr lang="en-US" altLang="zh-TW" b="1" dirty="0" err="1">
                <a:solidFill>
                  <a:srgbClr val="006600"/>
                </a:solidFill>
              </a:rPr>
              <a:t>ie</a:t>
            </a:r>
            <a:r>
              <a:rPr lang="en-US" altLang="zh-TW" dirty="0">
                <a:solidFill>
                  <a:srgbClr val="006600"/>
                </a:solidFill>
              </a:rPr>
              <a:t> + </a:t>
            </a:r>
            <a:r>
              <a:rPr lang="en-US" altLang="zh-TW" b="1" dirty="0">
                <a:solidFill>
                  <a:srgbClr val="006600"/>
                </a:solidFill>
              </a:rPr>
              <a:t>y</a:t>
            </a:r>
            <a:r>
              <a:rPr lang="en-US" altLang="zh-TW" dirty="0">
                <a:solidFill>
                  <a:srgbClr val="006600"/>
                </a:solidFill>
              </a:rPr>
              <a:t> + </a:t>
            </a:r>
            <a:r>
              <a:rPr lang="en-US" altLang="zh-TW" b="1" dirty="0" err="1">
                <a:solidFill>
                  <a:srgbClr val="006600"/>
                </a:solidFill>
              </a:rPr>
              <a:t>ing</a:t>
            </a:r>
            <a:endParaRPr lang="en-US" altLang="zh-TW" b="1" dirty="0">
              <a:solidFill>
                <a:srgbClr val="006600"/>
              </a:solidFill>
            </a:endParaRPr>
          </a:p>
        </p:txBody>
      </p:sp>
      <p:sp>
        <p:nvSpPr>
          <p:cNvPr id="11310" name="Text Box 1070"/>
          <p:cNvSpPr txBox="1">
            <a:spLocks noChangeArrowheads="1"/>
          </p:cNvSpPr>
          <p:nvPr/>
        </p:nvSpPr>
        <p:spPr bwMode="auto">
          <a:xfrm>
            <a:off x="3549650" y="5638801"/>
            <a:ext cx="28067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altLang="zh-TW" b="1" dirty="0">
                <a:solidFill>
                  <a:srgbClr val="0066FF"/>
                </a:solidFill>
              </a:rPr>
              <a:t>Double the consonant + </a:t>
            </a:r>
            <a:r>
              <a:rPr lang="en-US" altLang="zh-TW" b="1" dirty="0" err="1">
                <a:solidFill>
                  <a:srgbClr val="0066FF"/>
                </a:solidFill>
              </a:rPr>
              <a:t>ing</a:t>
            </a:r>
            <a:endParaRPr lang="en-US" altLang="zh-TW" b="1" dirty="0">
              <a:solidFill>
                <a:srgbClr val="0066FF"/>
              </a:solidFill>
            </a:endParaRPr>
          </a:p>
        </p:txBody>
      </p:sp>
      <p:sp>
        <p:nvSpPr>
          <p:cNvPr id="11311" name="Text Box 1071"/>
          <p:cNvSpPr txBox="1">
            <a:spLocks noChangeArrowheads="1"/>
          </p:cNvSpPr>
          <p:nvPr/>
        </p:nvSpPr>
        <p:spPr bwMode="auto">
          <a:xfrm>
            <a:off x="4724400" y="2286000"/>
            <a:ext cx="2724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dirty="0">
                <a:solidFill>
                  <a:srgbClr val="D60093"/>
                </a:solidFill>
              </a:rPr>
              <a:t>walk</a:t>
            </a:r>
          </a:p>
        </p:txBody>
      </p:sp>
      <p:sp>
        <p:nvSpPr>
          <p:cNvPr id="11312" name="AutoShape 1072"/>
          <p:cNvSpPr>
            <a:spLocks noChangeArrowheads="1"/>
          </p:cNvSpPr>
          <p:nvPr/>
        </p:nvSpPr>
        <p:spPr bwMode="auto">
          <a:xfrm>
            <a:off x="7512050" y="2514600"/>
            <a:ext cx="330200" cy="152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13" name="AutoShape 1073"/>
          <p:cNvSpPr>
            <a:spLocks noChangeArrowheads="1"/>
          </p:cNvSpPr>
          <p:nvPr/>
        </p:nvSpPr>
        <p:spPr bwMode="auto">
          <a:xfrm>
            <a:off x="7594600" y="3581400"/>
            <a:ext cx="330200" cy="152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14" name="AutoShape 1074"/>
          <p:cNvSpPr>
            <a:spLocks noChangeArrowheads="1"/>
          </p:cNvSpPr>
          <p:nvPr/>
        </p:nvSpPr>
        <p:spPr bwMode="auto">
          <a:xfrm>
            <a:off x="7594600" y="4648200"/>
            <a:ext cx="330200" cy="152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15" name="AutoShape 1075"/>
          <p:cNvSpPr>
            <a:spLocks noChangeArrowheads="1"/>
          </p:cNvSpPr>
          <p:nvPr/>
        </p:nvSpPr>
        <p:spPr bwMode="auto">
          <a:xfrm>
            <a:off x="7543800" y="5715000"/>
            <a:ext cx="330200" cy="152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18" name="Text Box 1078"/>
          <p:cNvSpPr txBox="1">
            <a:spLocks noChangeArrowheads="1"/>
          </p:cNvSpPr>
          <p:nvPr/>
        </p:nvSpPr>
        <p:spPr bwMode="auto">
          <a:xfrm>
            <a:off x="8001000" y="2362200"/>
            <a:ext cx="15684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dirty="0">
                <a:solidFill>
                  <a:srgbClr val="FF00FF"/>
                </a:solidFill>
              </a:rPr>
              <a:t>walk</a:t>
            </a:r>
            <a:r>
              <a:rPr lang="en-US" altLang="zh-TW" b="1" dirty="0">
                <a:solidFill>
                  <a:srgbClr val="FF00FF"/>
                </a:solidFill>
              </a:rPr>
              <a:t>ing</a:t>
            </a:r>
          </a:p>
        </p:txBody>
      </p:sp>
      <p:sp>
        <p:nvSpPr>
          <p:cNvPr id="11319" name="Text Box 1079"/>
          <p:cNvSpPr txBox="1">
            <a:spLocks noChangeArrowheads="1"/>
          </p:cNvSpPr>
          <p:nvPr/>
        </p:nvSpPr>
        <p:spPr bwMode="auto">
          <a:xfrm>
            <a:off x="10814050" y="914401"/>
            <a:ext cx="660400" cy="369332"/>
          </a:xfrm>
          <a:prstGeom prst="rect">
            <a:avLst/>
          </a:prstGeom>
          <a:noFill/>
          <a:ln w="9525">
            <a:solidFill>
              <a:schemeClr val="tx1"/>
            </a:solidFill>
            <a:prstDash val="lgDashDot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>
              <a:solidFill>
                <a:srgbClr val="010000"/>
              </a:solidFill>
            </a:endParaRPr>
          </a:p>
        </p:txBody>
      </p:sp>
      <p:sp>
        <p:nvSpPr>
          <p:cNvPr id="11320" name="Text Box 1080"/>
          <p:cNvSpPr txBox="1">
            <a:spLocks noChangeArrowheads="1"/>
          </p:cNvSpPr>
          <p:nvPr/>
        </p:nvSpPr>
        <p:spPr bwMode="auto">
          <a:xfrm>
            <a:off x="6477000" y="3429000"/>
            <a:ext cx="1073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dirty="0">
                <a:solidFill>
                  <a:srgbClr val="008000"/>
                </a:solidFill>
              </a:rPr>
              <a:t>come</a:t>
            </a:r>
          </a:p>
        </p:txBody>
      </p:sp>
      <p:sp>
        <p:nvSpPr>
          <p:cNvPr id="11321" name="Text Box 1081"/>
          <p:cNvSpPr txBox="1">
            <a:spLocks noChangeArrowheads="1"/>
          </p:cNvSpPr>
          <p:nvPr/>
        </p:nvSpPr>
        <p:spPr bwMode="auto">
          <a:xfrm>
            <a:off x="7924800" y="3429000"/>
            <a:ext cx="15684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olidFill>
                  <a:srgbClr val="006600"/>
                </a:solidFill>
              </a:rPr>
              <a:t>com</a:t>
            </a:r>
            <a:r>
              <a:rPr lang="en-US" altLang="zh-TW" b="1">
                <a:solidFill>
                  <a:srgbClr val="006600"/>
                </a:solidFill>
              </a:rPr>
              <a:t>ing</a:t>
            </a:r>
          </a:p>
        </p:txBody>
      </p:sp>
      <p:sp>
        <p:nvSpPr>
          <p:cNvPr id="11322" name="Text Box 1082"/>
          <p:cNvSpPr txBox="1">
            <a:spLocks noChangeArrowheads="1"/>
          </p:cNvSpPr>
          <p:nvPr/>
        </p:nvSpPr>
        <p:spPr bwMode="auto">
          <a:xfrm>
            <a:off x="6553200" y="4495800"/>
            <a:ext cx="8255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dirty="0">
                <a:solidFill>
                  <a:srgbClr val="333399"/>
                </a:solidFill>
              </a:rPr>
              <a:t>lie</a:t>
            </a:r>
          </a:p>
        </p:txBody>
      </p:sp>
      <p:sp>
        <p:nvSpPr>
          <p:cNvPr id="11324" name="Text Box 1084"/>
          <p:cNvSpPr txBox="1">
            <a:spLocks noChangeArrowheads="1"/>
          </p:cNvSpPr>
          <p:nvPr/>
        </p:nvSpPr>
        <p:spPr bwMode="auto">
          <a:xfrm>
            <a:off x="8007350" y="4479138"/>
            <a:ext cx="1320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b="1">
                <a:solidFill>
                  <a:srgbClr val="333399"/>
                </a:solidFill>
              </a:rPr>
              <a:t>lying</a:t>
            </a:r>
          </a:p>
        </p:txBody>
      </p:sp>
      <p:sp>
        <p:nvSpPr>
          <p:cNvPr id="11325" name="Text Box 1085"/>
          <p:cNvSpPr txBox="1">
            <a:spLocks noChangeArrowheads="1"/>
          </p:cNvSpPr>
          <p:nvPr/>
        </p:nvSpPr>
        <p:spPr bwMode="auto">
          <a:xfrm>
            <a:off x="6705600" y="5638800"/>
            <a:ext cx="7429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dirty="0">
                <a:solidFill>
                  <a:srgbClr val="FF0066"/>
                </a:solidFill>
              </a:rPr>
              <a:t>run</a:t>
            </a:r>
          </a:p>
        </p:txBody>
      </p:sp>
      <p:sp>
        <p:nvSpPr>
          <p:cNvPr id="11326" name="Text Box 1086"/>
          <p:cNvSpPr txBox="1">
            <a:spLocks noChangeArrowheads="1"/>
          </p:cNvSpPr>
          <p:nvPr/>
        </p:nvSpPr>
        <p:spPr bwMode="auto">
          <a:xfrm>
            <a:off x="7239000" y="5638800"/>
            <a:ext cx="1651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dirty="0">
                <a:solidFill>
                  <a:srgbClr val="FF3399"/>
                </a:solidFill>
              </a:rPr>
              <a:t>run</a:t>
            </a:r>
            <a:r>
              <a:rPr lang="en-US" altLang="zh-TW" b="1" dirty="0">
                <a:solidFill>
                  <a:srgbClr val="FF3399"/>
                </a:solidFill>
              </a:rPr>
              <a:t>ning</a:t>
            </a:r>
          </a:p>
        </p:txBody>
      </p:sp>
    </p:spTree>
    <p:extLst>
      <p:ext uri="{BB962C8B-B14F-4D97-AF65-F5344CB8AC3E}">
        <p14:creationId xmlns:p14="http://schemas.microsoft.com/office/powerpoint/2010/main" val="2744918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742950" y="228600"/>
            <a:ext cx="8420100" cy="1143000"/>
          </a:xfrm>
        </p:spPr>
        <p:txBody>
          <a:bodyPr/>
          <a:lstStyle/>
          <a:p>
            <a:pPr algn="l"/>
            <a:r>
              <a:rPr lang="en-GB" sz="2000" dirty="0" smtClean="0">
                <a:solidFill>
                  <a:schemeClr val="tx1"/>
                </a:solidFill>
              </a:rPr>
              <a:t>Exercise:  Spelling Rules for Present Progressive (or continuous) </a:t>
            </a:r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2950" y="1371600"/>
            <a:ext cx="2971800" cy="5105400"/>
          </a:xfrm>
        </p:spPr>
        <p:txBody>
          <a:bodyPr/>
          <a:lstStyle/>
          <a:p>
            <a:pPr algn="l"/>
            <a:r>
              <a:rPr lang="en-GB" sz="2000" dirty="0"/>
              <a:t>begin</a:t>
            </a:r>
          </a:p>
          <a:p>
            <a:pPr algn="l"/>
            <a:r>
              <a:rPr lang="en-GB" sz="2000" dirty="0"/>
              <a:t>hop</a:t>
            </a:r>
          </a:p>
          <a:p>
            <a:pPr algn="l"/>
            <a:r>
              <a:rPr lang="en-GB" sz="2000" dirty="0"/>
              <a:t>swim</a:t>
            </a:r>
          </a:p>
          <a:p>
            <a:pPr algn="l"/>
            <a:r>
              <a:rPr lang="en-GB" sz="2000" dirty="0"/>
              <a:t>run</a:t>
            </a:r>
          </a:p>
          <a:p>
            <a:pPr algn="l"/>
            <a:r>
              <a:rPr lang="en-GB" sz="2000" dirty="0"/>
              <a:t>create</a:t>
            </a:r>
          </a:p>
          <a:p>
            <a:pPr algn="l"/>
            <a:r>
              <a:rPr lang="en-GB" sz="2000" dirty="0"/>
              <a:t>write</a:t>
            </a:r>
          </a:p>
          <a:p>
            <a:pPr algn="l"/>
            <a:r>
              <a:rPr lang="en-GB" sz="2000" dirty="0"/>
              <a:t>fill</a:t>
            </a:r>
          </a:p>
        </p:txBody>
      </p:sp>
      <p:pic>
        <p:nvPicPr>
          <p:cNvPr id="13316" name="Picture 4" descr="C:\Program Files\Common Files\Microsoft Shared\Clipart\cagcat50\bd00028_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57700" y="1828801"/>
            <a:ext cx="4512733" cy="4081463"/>
          </a:xfrm>
          <a:prstGeom prst="rect">
            <a:avLst/>
          </a:prstGeom>
          <a:noFill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23850"/>
            <a:ext cx="10391775" cy="621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4724400" y="4572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</a:rPr>
              <a:t>Pay Attention: Non-Action Verbs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9881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err="1" smtClean="0">
                <a:solidFill>
                  <a:srgbClr val="FF0000"/>
                </a:solidFill>
                <a:latin typeface="Arial Black" pitchFamily="34" charset="0"/>
              </a:rPr>
              <a:t>Excercise</a:t>
            </a:r>
            <a:endParaRPr lang="en-US" sz="32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9144000" cy="4906963"/>
          </a:xfrm>
        </p:spPr>
        <p:txBody>
          <a:bodyPr/>
          <a:lstStyle/>
          <a:p>
            <a:pPr algn="l" rtl="1" eaLnBrk="1" hangingPunct="1"/>
            <a:r>
              <a:rPr lang="ar-SA" sz="2800" b="1" dirty="0" smtClean="0">
                <a:cs typeface="Arial" pitchFamily="34" charset="0"/>
              </a:rPr>
              <a:t> </a:t>
            </a:r>
            <a:r>
              <a:rPr lang="en-US" sz="28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1. The men ____________  in the building now.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worked               b. works             c. are working         d. working</a:t>
            </a:r>
          </a:p>
          <a:p>
            <a:pPr algn="l" rtl="1" eaLnBrk="1" hangingPunct="1"/>
            <a:endParaRPr lang="en-US" sz="4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2. ___________________ waiting me at the moment? – near the pharmacy.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Where he is                                                b. Where does he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c. Where did he                                              d. Where is he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3. The boys __________________________ football now  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are play                                                       b. play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c. is playing                                                    d. aren’t playing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4. Listen! The baby  ________________ in the next room.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will cry                                                        b. crying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b. are crying                                                  d. is crying 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5. I can’t go with you. I ______________ my homework now.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a. did                 b. have don             c. am doing          d. do    </a:t>
            </a:r>
            <a:endParaRPr lang="ar-SA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14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8008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4"/>
    </mc:Choice>
    <mc:Fallback xmlns="">
      <p:transition spd="slow" advTm="234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err="1" smtClean="0">
                <a:solidFill>
                  <a:srgbClr val="FF0000"/>
                </a:solidFill>
                <a:latin typeface="Arial Black" pitchFamily="34" charset="0"/>
              </a:rPr>
              <a:t>Excercise</a:t>
            </a:r>
            <a:endParaRPr lang="en-US" sz="32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9144000" cy="4906963"/>
          </a:xfrm>
        </p:spPr>
        <p:txBody>
          <a:bodyPr/>
          <a:lstStyle/>
          <a:p>
            <a:pPr algn="l" rtl="1" eaLnBrk="1" hangingPunct="1"/>
            <a:r>
              <a:rPr lang="ar-SA" sz="2800" b="1" dirty="0" smtClean="0">
                <a:cs typeface="Arial" pitchFamily="34" charset="0"/>
              </a:rPr>
              <a:t> </a:t>
            </a:r>
            <a:r>
              <a:rPr lang="en-US" sz="28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6. She  ____________  meat with rice now.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isn’t liking               b. doesn’t like      c. is liking         d. like</a:t>
            </a:r>
          </a:p>
          <a:p>
            <a:pPr algn="l" rtl="1" eaLnBrk="1" hangingPunct="1"/>
            <a:endParaRPr lang="en-US" sz="4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7. She___________________  meat with rice at the moment.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eats                          b. doesn’t eats     c. is eating        d. eat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8. The boys __________________________ football now  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are play                                                       b. play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c. is playing                                                    d. aren’t playing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9. look! The car________________ coming toward us.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will come                                                        b. coming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b. are coming                                                    d. is coming 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10. My mother is in the kitchen. She ______________  now.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cooked                 b. have cooked             c. is  cooking          d. </a:t>
            </a:r>
            <a:r>
              <a:rPr lang="en-US" sz="2000" b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cook    </a:t>
            </a:r>
            <a:endParaRPr lang="ar-SA" sz="20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15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254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4"/>
    </mc:Choice>
    <mc:Fallback xmlns="">
      <p:transition spd="slow" advTm="234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.pptx" id="{0DB676BE-95CC-40C6-85AF-7FC634710288}" vid="{C55E0FB7-C7F4-4BBE-82DE-4603F7F43EF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كلية الاداب</Template>
  <TotalTime>83</TotalTime>
  <Words>1005</Words>
  <Application>Microsoft Office PowerPoint</Application>
  <PresentationFormat>A4 Paper (210x297 mm)</PresentationFormat>
  <Paragraphs>187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新細明體</vt:lpstr>
      <vt:lpstr>Arial</vt:lpstr>
      <vt:lpstr>Arial Black</vt:lpstr>
      <vt:lpstr>AYM Wadiy S_U normal.</vt:lpstr>
      <vt:lpstr>Calibri</vt:lpstr>
      <vt:lpstr>Tahoma</vt:lpstr>
      <vt:lpstr>Times New Roman</vt:lpstr>
      <vt:lpstr>Wingdings</vt:lpstr>
      <vt:lpstr>Office Theme</vt:lpstr>
      <vt:lpstr>PowerPoint Presentation</vt:lpstr>
      <vt:lpstr> Sixth Lecture  </vt:lpstr>
      <vt:lpstr>Elements of Lecture</vt:lpstr>
      <vt:lpstr>PowerPoint Presentation</vt:lpstr>
      <vt:lpstr>4. Simple Present –Forming Questions</vt:lpstr>
      <vt:lpstr>PowerPoint Presentation</vt:lpstr>
      <vt:lpstr>PowerPoint Presentation</vt:lpstr>
      <vt:lpstr>Exercise  </vt:lpstr>
      <vt:lpstr>Exercise  </vt:lpstr>
      <vt:lpstr>PowerPoint Presentation</vt:lpstr>
      <vt:lpstr>PowerPoint Presentation</vt:lpstr>
      <vt:lpstr>PowerPoint Presentation</vt:lpstr>
      <vt:lpstr>Exercise:  Spelling Rules for Present Progressive (or continuous) </vt:lpstr>
      <vt:lpstr>Excercise</vt:lpstr>
      <vt:lpstr>Excercise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2</dc:creator>
  <cp:lastModifiedBy>studio 3</cp:lastModifiedBy>
  <cp:revision>9</cp:revision>
  <dcterms:created xsi:type="dcterms:W3CDTF">2016-02-08T08:46:21Z</dcterms:created>
  <dcterms:modified xsi:type="dcterms:W3CDTF">2016-02-24T07:40:11Z</dcterms:modified>
</cp:coreProperties>
</file>