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1" r:id="rId3"/>
    <p:sldId id="273" r:id="rId4"/>
    <p:sldId id="272" r:id="rId5"/>
    <p:sldId id="274" r:id="rId6"/>
    <p:sldId id="268" r:id="rId7"/>
    <p:sldId id="267" r:id="rId8"/>
    <p:sldId id="269" r:id="rId9"/>
    <p:sldId id="270" r:id="rId10"/>
    <p:sldId id="275" r:id="rId11"/>
    <p:sldId id="276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D98061"/>
    <a:srgbClr val="313B4A"/>
    <a:srgbClr val="43A79C"/>
    <a:srgbClr val="EDBD1F"/>
    <a:srgbClr val="F04316"/>
    <a:srgbClr val="81AA52"/>
    <a:srgbClr val="0E478A"/>
    <a:srgbClr val="ECA02F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4" autoAdjust="0"/>
  </p:normalViewPr>
  <p:slideViewPr>
    <p:cSldViewPr>
      <p:cViewPr varScale="1">
        <p:scale>
          <a:sx n="99" d="100"/>
          <a:sy n="99" d="100"/>
        </p:scale>
        <p:origin x="-114" y="-3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wson.edu/ows/nouns.htm" TargetMode="External"/><Relationship Id="rId2" Type="http://schemas.openxmlformats.org/officeDocument/2006/relationships/hyperlink" Target="http://www.towson.edu/ows/pronouns.ht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العامة 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121</a:t>
            </a:r>
          </a:p>
          <a:p>
            <a:pPr algn="l">
              <a:lnSpc>
                <a:spcPct val="80000"/>
              </a:lnSpc>
            </a:pPr>
            <a:endParaRPr lang="en-US" sz="1400" b="1" spc="-15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Ahmed H. </a:t>
            </a:r>
            <a:r>
              <a:rPr lang="en-US" sz="2800" b="1" spc="-150" dirty="0" err="1">
                <a:latin typeface="Calibri" pitchFamily="34" charset="0"/>
                <a:cs typeface="Times New Roman" pitchFamily="18" charset="0"/>
              </a:rPr>
              <a:t>Alhuwayshil</a:t>
            </a:r>
            <a:endParaRPr lang="en-US" sz="2800" b="1" spc="-150" dirty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E-mail: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 aalhuwayshil@kfu.edu.sa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971800"/>
            <a:ext cx="8420100" cy="14700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376092"/>
                </a:solidFill>
                <a:cs typeface="Arial" pitchFamily="34" charset="0"/>
              </a:rPr>
              <a:t>Lecture 8</a:t>
            </a:r>
            <a:br>
              <a:rPr lang="en-US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en-US" b="1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429000"/>
            <a:ext cx="7429500" cy="2514600"/>
          </a:xfrm>
        </p:spPr>
        <p:txBody>
          <a:bodyPr/>
          <a:lstStyle/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rgbClr val="FF0000"/>
                </a:solidFill>
                <a:cs typeface="Arial" pitchFamily="34" charset="0"/>
              </a:rPr>
              <a:t>Understanding pronoun Reference</a:t>
            </a:r>
            <a:endParaRPr lang="en-US" sz="28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 Exercises</a:t>
            </a:r>
          </a:p>
          <a:p>
            <a:pPr algn="l"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algn="l" eaLnBrk="1" hangingPunct="1">
              <a:buFont typeface="Wingdings" pitchFamily="2" charset="2"/>
              <a:buChar char="§"/>
            </a:pP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68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 smtClean="0"/>
              <a:t>4- Understanding </a:t>
            </a:r>
            <a:r>
              <a:rPr lang="en-US" dirty="0"/>
              <a:t>P</a:t>
            </a:r>
            <a:r>
              <a:rPr lang="en-US" dirty="0" smtClean="0"/>
              <a:t>ronoun Reference</a:t>
            </a:r>
            <a:endParaRPr lang="en-US" dirty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525963"/>
          </a:xfrm>
        </p:spPr>
        <p:txBody>
          <a:bodyPr/>
          <a:lstStyle/>
          <a:p>
            <a:pPr marL="171450" indent="-514350" algn="l">
              <a:buFont typeface="Arial" charset="0"/>
              <a:buNone/>
            </a:pPr>
            <a:r>
              <a:rPr lang="en-US" altLang="en-US" sz="3600" smtClean="0">
                <a:solidFill>
                  <a:srgbClr val="BB6405"/>
                </a:solidFill>
              </a:rPr>
              <a:t>What is a pronoun?</a:t>
            </a:r>
          </a:p>
          <a:p>
            <a:pPr marL="171450" indent="-514350" algn="l">
              <a:buFont typeface="Arial" charset="0"/>
              <a:buNone/>
            </a:pPr>
            <a:r>
              <a:rPr lang="en-US" altLang="en-US" sz="2800" smtClean="0"/>
              <a:t>A </a:t>
            </a:r>
            <a:r>
              <a:rPr lang="en-US" altLang="en-US" sz="2800" smtClean="0">
                <a:hlinkClick r:id="rId2"/>
              </a:rPr>
              <a:t>pronoun</a:t>
            </a:r>
            <a:r>
              <a:rPr lang="en-US" altLang="en-US" sz="2800" smtClean="0"/>
              <a:t> is a word used to stand for (or take the place of) a </a:t>
            </a:r>
            <a:r>
              <a:rPr lang="en-US" altLang="en-US" sz="2800" smtClean="0">
                <a:hlinkClick r:id="rId3"/>
              </a:rPr>
              <a:t>noun</a:t>
            </a:r>
            <a:r>
              <a:rPr lang="en-US" altLang="en-US" sz="2800" smtClean="0"/>
              <a:t>.</a:t>
            </a:r>
          </a:p>
          <a:p>
            <a:pPr marL="171450" indent="-514350" algn="l">
              <a:buFont typeface="Arial" charset="0"/>
              <a:buNone/>
            </a:pPr>
            <a:endParaRPr lang="en-US" altLang="en-US" sz="1400" smtClean="0"/>
          </a:p>
          <a:p>
            <a:pPr marL="171450" indent="-514350" algn="l">
              <a:buFont typeface="Arial" charset="0"/>
              <a:buNone/>
            </a:pPr>
            <a:r>
              <a:rPr lang="en-US" altLang="en-US" smtClean="0"/>
              <a:t>The pronoun must agree with its antecedent in:</a:t>
            </a:r>
          </a:p>
          <a:p>
            <a:pPr marL="171450" indent="-514350" algn="l">
              <a:buFont typeface="Arial" charset="0"/>
              <a:buNone/>
            </a:pPr>
            <a:endParaRPr lang="en-US" altLang="en-US" sz="800" smtClean="0"/>
          </a:p>
          <a:p>
            <a:pPr marL="171450" indent="-514350" algn="l">
              <a:buFont typeface="Arial" charset="0"/>
              <a:buNone/>
            </a:pPr>
            <a:r>
              <a:rPr lang="en-US" altLang="en-US" smtClean="0">
                <a:solidFill>
                  <a:srgbClr val="002060"/>
                </a:solidFill>
              </a:rPr>
              <a:t>1-Person.</a:t>
            </a:r>
            <a:r>
              <a:rPr lang="en-US" altLang="en-US" smtClean="0">
                <a:solidFill>
                  <a:srgbClr val="00B050"/>
                </a:solidFill>
              </a:rPr>
              <a:t>     </a:t>
            </a:r>
          </a:p>
          <a:p>
            <a:pPr marL="171450" indent="-514350" algn="l">
              <a:buFont typeface="Arial" charset="0"/>
              <a:buNone/>
            </a:pPr>
            <a:r>
              <a:rPr lang="en-US" altLang="en-US" smtClean="0">
                <a:solidFill>
                  <a:srgbClr val="002060"/>
                </a:solidFill>
              </a:rPr>
              <a:t>2-Gender.</a:t>
            </a:r>
            <a:endParaRPr lang="en-US" altLang="en-US" smtClean="0"/>
          </a:p>
          <a:p>
            <a:pPr marL="171450" indent="-514350" algn="l">
              <a:buFont typeface="Arial" charset="0"/>
              <a:buNone/>
            </a:pPr>
            <a:r>
              <a:rPr lang="en-US" altLang="en-US" smtClean="0">
                <a:solidFill>
                  <a:srgbClr val="002060"/>
                </a:solidFill>
              </a:rPr>
              <a:t>3- Number.</a:t>
            </a:r>
          </a:p>
          <a:p>
            <a:pPr marL="171450" indent="-514350" algn="l">
              <a:buFont typeface="Arial" charset="0"/>
              <a:buNone/>
            </a:pPr>
            <a:endParaRPr lang="en-US" altLang="en-US" sz="100" smtClean="0"/>
          </a:p>
        </p:txBody>
      </p:sp>
    </p:spTree>
    <p:extLst>
      <p:ext uri="{BB962C8B-B14F-4D97-AF65-F5344CB8AC3E}">
        <p14:creationId xmlns:p14="http://schemas.microsoft.com/office/powerpoint/2010/main" val="91459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2. Word &amp; Pronoun Reference</a:t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en-US" sz="2800" b="1" dirty="0" smtClean="0">
                <a:solidFill>
                  <a:srgbClr val="7030A0"/>
                </a:solidFill>
              </a:rPr>
              <a:t>A. Personal Pronouns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06963"/>
          </a:xfrm>
        </p:spPr>
        <p:txBody>
          <a:bodyPr/>
          <a:lstStyle/>
          <a:p>
            <a:pPr algn="ctr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573558"/>
              </p:ext>
            </p:extLst>
          </p:nvPr>
        </p:nvGraphicFramePr>
        <p:xfrm>
          <a:off x="2667000" y="1676400"/>
          <a:ext cx="3899034" cy="3657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803292"/>
                <a:gridCol w="2095742"/>
              </a:tblGrid>
              <a:tr h="45720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Object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Subject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Me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I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Him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He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Her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She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It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It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You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You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Us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We</a:t>
                      </a:r>
                      <a:endParaRPr lang="ar-SA" sz="2400" dirty="0"/>
                    </a:p>
                  </a:txBody>
                  <a:tcPr/>
                </a:tc>
              </a:tr>
              <a:tr h="37204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them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 They</a:t>
                      </a:r>
                      <a:r>
                        <a:rPr lang="ar-SA" sz="2400" dirty="0" smtClean="0"/>
                        <a:t> </a:t>
                      </a:r>
                      <a:endParaRPr lang="ar-SA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7277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/>
              <a:t>Understanding Pronoun 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en-US" dirty="0" smtClean="0">
                <a:solidFill>
                  <a:srgbClr val="BB6405"/>
                </a:solidFill>
              </a:rPr>
              <a:t>Person</a:t>
            </a:r>
          </a:p>
          <a:p>
            <a:pPr marL="0" indent="0" algn="l">
              <a:buClr>
                <a:srgbClr val="FF0000"/>
              </a:buClr>
              <a:defRPr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for example:</a:t>
            </a:r>
          </a:p>
          <a:p>
            <a:pPr marL="0" indent="0" algn="l">
              <a:buClr>
                <a:srgbClr val="FF0000"/>
              </a:buClr>
              <a:defRPr/>
            </a:pPr>
            <a:endParaRPr lang="en-US" sz="1200" dirty="0" smtClean="0">
              <a:solidFill>
                <a:srgbClr val="002060"/>
              </a:solidFill>
            </a:endParaRPr>
          </a:p>
          <a:p>
            <a:pPr marL="457200" indent="-457200" algn="l">
              <a:buClr>
                <a:srgbClr val="FF0000"/>
              </a:buClr>
              <a:buFontTx/>
              <a:buChar char="-"/>
              <a:defRPr/>
            </a:pPr>
            <a:r>
              <a:rPr lang="en-US" dirty="0" smtClean="0">
                <a:solidFill>
                  <a:srgbClr val="002060"/>
                </a:solidFill>
              </a:rPr>
              <a:t>I gave the car to Layla, </a:t>
            </a:r>
            <a:r>
              <a:rPr lang="en-US" dirty="0" smtClean="0">
                <a:solidFill>
                  <a:srgbClr val="00B050"/>
                </a:solidFill>
              </a:rPr>
              <a:t>she</a:t>
            </a:r>
            <a:r>
              <a:rPr lang="en-US" dirty="0" smtClean="0">
                <a:solidFill>
                  <a:srgbClr val="00B050"/>
                </a:solidFill>
              </a:rPr>
              <a:t>/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I  </a:t>
            </a:r>
            <a:r>
              <a:rPr lang="en-US" dirty="0" smtClean="0">
                <a:solidFill>
                  <a:srgbClr val="002060"/>
                </a:solidFill>
              </a:rPr>
              <a:t>liked it.</a:t>
            </a:r>
            <a:endParaRPr lang="en-US" dirty="0" smtClean="0">
              <a:solidFill>
                <a:srgbClr val="002060"/>
              </a:solidFill>
            </a:endParaRPr>
          </a:p>
          <a:p>
            <a:pPr marL="0" indent="0" algn="l">
              <a:buClr>
                <a:srgbClr val="FF0000"/>
              </a:buClr>
              <a:defRPr/>
            </a:pP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5533725" y="2694272"/>
            <a:ext cx="3048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9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/>
              <a:t>Understanding Pronoun 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75" y="1417638"/>
            <a:ext cx="8915400" cy="4525962"/>
          </a:xfrm>
        </p:spPr>
        <p:txBody>
          <a:bodyPr/>
          <a:lstStyle/>
          <a:p>
            <a:pPr marL="228600" indent="-571500" algn="l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en-US" dirty="0" smtClean="0">
                <a:solidFill>
                  <a:srgbClr val="BB6405"/>
                </a:solidFill>
              </a:rPr>
              <a:t>Number</a:t>
            </a:r>
          </a:p>
          <a:p>
            <a:pPr marL="0" indent="0" algn="l">
              <a:defRPr/>
            </a:pPr>
            <a:endParaRPr lang="en-US" sz="900" dirty="0">
              <a:solidFill>
                <a:srgbClr val="BB6405"/>
              </a:solidFill>
            </a:endParaRPr>
          </a:p>
          <a:p>
            <a:pPr marL="171450" indent="-514350" algn="l">
              <a:defRPr/>
            </a:pPr>
            <a:r>
              <a:rPr lang="en-US" altLang="en-US" sz="2400" dirty="0" smtClean="0">
                <a:cs typeface="Arial" panose="020B0604020202020204" pitchFamily="34" charset="0"/>
              </a:rPr>
              <a:t>If the noun-s the pronoun refers to is singular then, this pronoun must be singular; otherwise it must be plural.</a:t>
            </a:r>
          </a:p>
          <a:p>
            <a:pPr marL="171450" indent="-514350" algn="l">
              <a:defRPr/>
            </a:pPr>
            <a:endParaRPr lang="en-US" altLang="en-US" sz="2400" dirty="0" smtClean="0">
              <a:cs typeface="Arial" panose="020B0604020202020204" pitchFamily="34" charset="0"/>
            </a:endParaRPr>
          </a:p>
          <a:p>
            <a:pPr marL="457200" indent="-457200" algn="l">
              <a:buFont typeface="Arial" pitchFamily="34" charset="0"/>
              <a:buChar char="•"/>
              <a:defRPr/>
            </a:pPr>
            <a:r>
              <a:rPr lang="en-US" altLang="en-US" dirty="0" smtClean="0">
                <a:solidFill>
                  <a:srgbClr val="BB6405"/>
                </a:solidFill>
                <a:cs typeface="Arial" panose="020B0604020202020204" pitchFamily="34" charset="0"/>
              </a:rPr>
              <a:t>e.g.: </a:t>
            </a:r>
            <a:r>
              <a:rPr lang="en-US" altLang="en-US" dirty="0" smtClean="0">
                <a:cs typeface="Arial" panose="020B0604020202020204" pitchFamily="34" charset="0"/>
              </a:rPr>
              <a:t>Khalid and Ali are good </a:t>
            </a:r>
            <a:r>
              <a:rPr lang="en-US" altLang="en-US" dirty="0">
                <a:cs typeface="Arial" panose="020B0604020202020204" pitchFamily="34" charset="0"/>
              </a:rPr>
              <a:t>student. </a:t>
            </a:r>
            <a:r>
              <a:rPr lang="en-US" altLang="en-US" dirty="0">
                <a:solidFill>
                  <a:srgbClr val="00B050"/>
                </a:solidFill>
                <a:cs typeface="Arial" panose="020B0604020202020204" pitchFamily="34" charset="0"/>
              </a:rPr>
              <a:t>They</a:t>
            </a:r>
            <a:r>
              <a:rPr lang="en-US" altLang="en-US" dirty="0">
                <a:cs typeface="Arial" panose="020B0604020202020204" pitchFamily="34" charset="0"/>
              </a:rPr>
              <a:t>/ 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</a:rPr>
              <a:t>He</a:t>
            </a:r>
            <a:r>
              <a:rPr lang="en-US" altLang="en-US" dirty="0"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cs typeface="Arial" panose="020B0604020202020204" pitchFamily="34" charset="0"/>
              </a:rPr>
              <a:t>never come </a:t>
            </a:r>
            <a:r>
              <a:rPr lang="en-US" altLang="en-US" dirty="0">
                <a:cs typeface="Arial" panose="020B0604020202020204" pitchFamily="34" charset="0"/>
              </a:rPr>
              <a:t>late.</a:t>
            </a:r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5" name="Multiply 5"/>
          <p:cNvSpPr/>
          <p:nvPr/>
        </p:nvSpPr>
        <p:spPr>
          <a:xfrm>
            <a:off x="8153400" y="3124200"/>
            <a:ext cx="3048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48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 smtClean="0"/>
              <a:t>Understanding </a:t>
            </a:r>
            <a:r>
              <a:rPr lang="en-US" dirty="0"/>
              <a:t>Pronoun 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49375"/>
            <a:ext cx="8915400" cy="4525963"/>
          </a:xfrm>
        </p:spPr>
        <p:txBody>
          <a:bodyPr/>
          <a:lstStyle/>
          <a:p>
            <a:pPr marL="514350" indent="-514350" algn="l">
              <a:buClr>
                <a:srgbClr val="FF3300"/>
              </a:buClr>
              <a:buFont typeface="Wingdings" panose="05000000000000000000" pitchFamily="2" charset="2"/>
              <a:buChar char="v"/>
              <a:defRPr/>
            </a:pPr>
            <a:r>
              <a:rPr lang="en-US" dirty="0" smtClean="0">
                <a:solidFill>
                  <a:srgbClr val="BB6405"/>
                </a:solidFill>
              </a:rPr>
              <a:t>Gender</a:t>
            </a:r>
          </a:p>
          <a:p>
            <a:pPr marL="0" indent="0" algn="l">
              <a:buClr>
                <a:srgbClr val="FF3300"/>
              </a:buClr>
              <a:defRPr/>
            </a:pPr>
            <a:endParaRPr lang="en-US" sz="1400" dirty="0" smtClean="0">
              <a:solidFill>
                <a:srgbClr val="BB6405"/>
              </a:solidFill>
            </a:endParaRPr>
          </a:p>
          <a:p>
            <a:pPr marL="171450" indent="-514350" algn="l">
              <a:buFont typeface="Arial" pitchFamily="34" charset="0"/>
              <a:buChar char="•"/>
              <a:defRPr/>
            </a:pPr>
            <a:r>
              <a:rPr lang="en-US" altLang="en-US" dirty="0" smtClean="0">
                <a:cs typeface="Arial" panose="020B0604020202020204" pitchFamily="34" charset="0"/>
              </a:rPr>
              <a:t> Ali </a:t>
            </a:r>
            <a:r>
              <a:rPr lang="en-US" altLang="en-US" dirty="0">
                <a:cs typeface="Arial" panose="020B0604020202020204" pitchFamily="34" charset="0"/>
              </a:rPr>
              <a:t>=</a:t>
            </a:r>
            <a:r>
              <a:rPr lang="en-US" altLang="en-US" dirty="0" smtClean="0">
                <a:cs typeface="Arial" panose="020B0604020202020204" pitchFamily="34" charset="0"/>
              </a:rPr>
              <a:t>He (masculine)      </a:t>
            </a:r>
            <a:r>
              <a:rPr lang="en-US" altLang="en-US" dirty="0">
                <a:cs typeface="Arial" panose="020B0604020202020204" pitchFamily="34" charset="0"/>
              </a:rPr>
              <a:t>-      Layla = </a:t>
            </a:r>
            <a:r>
              <a:rPr lang="en-US" altLang="en-US" dirty="0" smtClean="0">
                <a:cs typeface="Arial" panose="020B0604020202020204" pitchFamily="34" charset="0"/>
              </a:rPr>
              <a:t>She (feminine)</a:t>
            </a:r>
          </a:p>
          <a:p>
            <a:pPr marL="171450" indent="-514350" algn="l">
              <a:buFont typeface="Arial" pitchFamily="34" charset="0"/>
              <a:buChar char="•"/>
              <a:defRPr/>
            </a:pPr>
            <a:endParaRPr lang="en-US" altLang="en-US" dirty="0" smtClean="0">
              <a:cs typeface="Arial" panose="020B0604020202020204" pitchFamily="34" charset="0"/>
            </a:endParaRPr>
          </a:p>
          <a:p>
            <a:pPr marL="171450" indent="-514350" algn="l">
              <a:defRPr/>
            </a:pPr>
            <a:r>
              <a:rPr lang="en-US" altLang="en-US" dirty="0" smtClean="0">
                <a:cs typeface="Arial" panose="020B0604020202020204" pitchFamily="34" charset="0"/>
              </a:rPr>
              <a:t> </a:t>
            </a:r>
            <a:r>
              <a:rPr lang="en-US" altLang="en-US" sz="200" dirty="0" smtClean="0">
                <a:cs typeface="Arial" panose="020B0604020202020204" pitchFamily="34" charset="0"/>
              </a:rPr>
              <a:t>]</a:t>
            </a:r>
            <a:r>
              <a:rPr lang="en-US" altLang="en-US" sz="2000" dirty="0" smtClean="0"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rgbClr val="BB6405"/>
                </a:solidFill>
                <a:cs typeface="Arial" panose="020B0604020202020204" pitchFamily="34" charset="0"/>
              </a:rPr>
              <a:t>e.g</a:t>
            </a:r>
            <a:r>
              <a:rPr lang="en-US" altLang="en-US" dirty="0">
                <a:solidFill>
                  <a:srgbClr val="BB6405"/>
                </a:solidFill>
                <a:cs typeface="Arial" panose="020B0604020202020204" pitchFamily="34" charset="0"/>
              </a:rPr>
              <a:t>.: </a:t>
            </a:r>
            <a:r>
              <a:rPr lang="en-US" altLang="en-US" dirty="0">
                <a:solidFill>
                  <a:srgbClr val="002060"/>
                </a:solidFill>
                <a:cs typeface="Arial" panose="020B0604020202020204" pitchFamily="34" charset="0"/>
              </a:rPr>
              <a:t>Layla is a good student. 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</a:rPr>
              <a:t>He</a:t>
            </a:r>
            <a:r>
              <a:rPr lang="en-US" altLang="en-US" dirty="0">
                <a:solidFill>
                  <a:srgbClr val="002060"/>
                </a:solidFill>
                <a:cs typeface="Arial" panose="020B0604020202020204" pitchFamily="34" charset="0"/>
              </a:rPr>
              <a:t>/</a:t>
            </a:r>
            <a:r>
              <a:rPr lang="en-US" altLang="en-US" dirty="0">
                <a:solidFill>
                  <a:srgbClr val="009900"/>
                </a:solidFill>
                <a:cs typeface="Arial" panose="020B0604020202020204" pitchFamily="34" charset="0"/>
              </a:rPr>
              <a:t>she</a:t>
            </a:r>
            <a:r>
              <a:rPr lang="en-US" altLang="en-US" dirty="0">
                <a:solidFill>
                  <a:srgbClr val="002060"/>
                </a:solidFill>
                <a:cs typeface="Arial" panose="020B0604020202020204" pitchFamily="34" charset="0"/>
              </a:rPr>
              <a:t> always comes to class prepared</a:t>
            </a:r>
            <a:r>
              <a:rPr lang="en-US" altLang="en-US" dirty="0" smtClean="0">
                <a:solidFill>
                  <a:srgbClr val="002060"/>
                </a:solidFill>
                <a:cs typeface="Arial" panose="020B0604020202020204" pitchFamily="34" charset="0"/>
              </a:rPr>
              <a:t>.</a:t>
            </a:r>
          </a:p>
          <a:p>
            <a:pPr marL="171450" indent="-514350" algn="l">
              <a:defRPr/>
            </a:pPr>
            <a:endParaRPr lang="en-US" altLang="en-US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171450" indent="-514350" algn="l">
              <a:defRPr/>
            </a:pPr>
            <a:endParaRPr lang="en-US" altLang="en-US" sz="900" dirty="0" smtClean="0">
              <a:cs typeface="Arial" panose="020B0604020202020204" pitchFamily="34" charset="0"/>
            </a:endParaRPr>
          </a:p>
          <a:p>
            <a:pPr marL="171450" indent="-514350" algn="l">
              <a:defRPr/>
            </a:pPr>
            <a:endParaRPr lang="en-US" altLang="en-US" dirty="0" smtClean="0">
              <a:cs typeface="Arial" panose="020B0604020202020204" pitchFamily="34" charset="0"/>
            </a:endParaRPr>
          </a:p>
          <a:p>
            <a:pPr marL="0" indent="0" algn="l">
              <a:buClr>
                <a:srgbClr val="FF3300"/>
              </a:buClr>
              <a:defRPr/>
            </a:pPr>
            <a:endParaRPr lang="en-US" dirty="0" smtClean="0">
              <a:solidFill>
                <a:srgbClr val="BB6405"/>
              </a:solidFill>
            </a:endParaRPr>
          </a:p>
          <a:p>
            <a:pPr algn="l">
              <a:defRPr/>
            </a:pPr>
            <a:endParaRPr lang="en-US" dirty="0"/>
          </a:p>
        </p:txBody>
      </p:sp>
      <p:sp>
        <p:nvSpPr>
          <p:cNvPr id="6" name="Multiply 5"/>
          <p:cNvSpPr/>
          <p:nvPr/>
        </p:nvSpPr>
        <p:spPr>
          <a:xfrm>
            <a:off x="5486400" y="3048000"/>
            <a:ext cx="304800" cy="457200"/>
          </a:xfrm>
          <a:prstGeom prst="mathMultiply">
            <a:avLst/>
          </a:prstGeom>
          <a:solidFill>
            <a:srgbClr val="FF0000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7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/>
              <a:t>Understanding Pronoun 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 smtClean="0">
                <a:solidFill>
                  <a:srgbClr val="BB6405"/>
                </a:solidFill>
              </a:rPr>
              <a:t>More examples: </a:t>
            </a:r>
          </a:p>
          <a:p>
            <a:pPr algn="l">
              <a:defRPr/>
            </a:pPr>
            <a:endParaRPr lang="en-US" sz="1400" dirty="0">
              <a:solidFill>
                <a:srgbClr val="FF0000"/>
              </a:solidFill>
            </a:endParaRPr>
          </a:p>
          <a:p>
            <a:pPr marL="0" indent="0" algn="l">
              <a:defRPr/>
            </a:pPr>
            <a:r>
              <a:rPr lang="en-US" dirty="0" smtClean="0">
                <a:solidFill>
                  <a:srgbClr val="FF0000"/>
                </a:solidFill>
              </a:rPr>
              <a:t>- Ali </a:t>
            </a:r>
            <a:r>
              <a:rPr lang="en-US" dirty="0"/>
              <a:t>is a good student. </a:t>
            </a:r>
            <a:r>
              <a:rPr lang="en-US" dirty="0">
                <a:solidFill>
                  <a:srgbClr val="FF0000"/>
                </a:solidFill>
              </a:rPr>
              <a:t>He</a:t>
            </a:r>
            <a:r>
              <a:rPr lang="en-US" dirty="0"/>
              <a:t> never come late </a:t>
            </a:r>
            <a:r>
              <a:rPr lang="en-US" dirty="0" smtClean="0"/>
              <a:t>to class.</a:t>
            </a:r>
          </a:p>
          <a:p>
            <a:pPr marL="0" indent="0" algn="l">
              <a:defRPr/>
            </a:pPr>
            <a:endParaRPr lang="en-US" sz="1200" dirty="0" smtClean="0"/>
          </a:p>
          <a:p>
            <a:pPr marL="171450" indent="-514350" algn="l">
              <a:defRPr/>
            </a:pPr>
            <a:r>
              <a:rPr lang="en-US" dirty="0" smtClean="0"/>
              <a:t>- </a:t>
            </a:r>
            <a:r>
              <a:rPr lang="en-US" dirty="0" smtClean="0">
                <a:solidFill>
                  <a:srgbClr val="FF0000"/>
                </a:solidFill>
              </a:rPr>
              <a:t>Sara</a:t>
            </a:r>
            <a:r>
              <a:rPr lang="en-US" dirty="0" smtClean="0"/>
              <a:t> is a smart girl because </a:t>
            </a:r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he</a:t>
            </a:r>
            <a:r>
              <a:rPr lang="en-US" dirty="0" smtClean="0"/>
              <a:t> scored 100 in Math.</a:t>
            </a:r>
            <a:endParaRPr lang="en-US" dirty="0"/>
          </a:p>
          <a:p>
            <a:pPr algn="l">
              <a:defRPr/>
            </a:pPr>
            <a:endParaRPr lang="en-US" sz="1050" dirty="0"/>
          </a:p>
          <a:p>
            <a:pPr algn="l">
              <a:defRPr/>
            </a:pPr>
            <a:r>
              <a:rPr lang="en-US" dirty="0" smtClean="0"/>
              <a:t>- </a:t>
            </a:r>
            <a:r>
              <a:rPr lang="en-US" dirty="0">
                <a:solidFill>
                  <a:srgbClr val="FF0000"/>
                </a:solidFill>
              </a:rPr>
              <a:t>Omar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Sami</a:t>
            </a:r>
            <a:r>
              <a:rPr lang="en-US" dirty="0"/>
              <a:t> are eating quickly because </a:t>
            </a:r>
            <a:r>
              <a:rPr lang="en-US" dirty="0">
                <a:solidFill>
                  <a:srgbClr val="FF0000"/>
                </a:solidFill>
              </a:rPr>
              <a:t>they</a:t>
            </a:r>
            <a:r>
              <a:rPr lang="en-US" dirty="0"/>
              <a:t> are late for school.</a:t>
            </a:r>
          </a:p>
          <a:p>
            <a:pPr algn="l">
              <a:defRPr/>
            </a:pPr>
            <a:endParaRPr lang="en-US" dirty="0"/>
          </a:p>
          <a:p>
            <a:pPr algn="l">
              <a:defRPr/>
            </a:pPr>
            <a:endParaRPr lang="en-US" dirty="0"/>
          </a:p>
          <a:p>
            <a:pPr algn="l"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31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>
              <a:buFont typeface="Arial" charset="0"/>
              <a:buNone/>
            </a:pPr>
            <a:r>
              <a:rPr lang="en-US" altLang="en-US" smtClean="0"/>
              <a:t>“in Finland, </a:t>
            </a:r>
            <a:r>
              <a:rPr lang="en-US" altLang="en-US" smtClean="0">
                <a:solidFill>
                  <a:srgbClr val="FF0000"/>
                </a:solidFill>
              </a:rPr>
              <a:t>children </a:t>
            </a:r>
            <a:r>
              <a:rPr lang="en-US" altLang="en-US" smtClean="0"/>
              <a:t>do not start school until the age of seven. </a:t>
            </a:r>
            <a:r>
              <a:rPr lang="en-US" altLang="en-US" smtClean="0">
                <a:solidFill>
                  <a:srgbClr val="FF0000"/>
                </a:solidFill>
              </a:rPr>
              <a:t>They</a:t>
            </a:r>
            <a:r>
              <a:rPr lang="en-US" altLang="en-US" smtClean="0"/>
              <a:t> don’t have to worry about grades because teachers don’t give grades until high school.”</a:t>
            </a:r>
          </a:p>
          <a:p>
            <a:pPr marL="514350" indent="-514350" algn="l">
              <a:buFont typeface="Arial" charset="0"/>
              <a:buNone/>
            </a:pPr>
            <a:endParaRPr lang="en-US" altLang="en-US" sz="1800" smtClean="0"/>
          </a:p>
          <a:p>
            <a:pPr marL="514350" indent="-514350" algn="l">
              <a:buFont typeface="Arial" charset="0"/>
              <a:buNone/>
            </a:pPr>
            <a:r>
              <a:rPr lang="en-US" altLang="en-US" smtClean="0">
                <a:solidFill>
                  <a:srgbClr val="BB6405"/>
                </a:solidFill>
              </a:rPr>
              <a:t>The pronoun: </a:t>
            </a:r>
            <a:r>
              <a:rPr lang="en-US" altLang="en-US" smtClean="0">
                <a:solidFill>
                  <a:srgbClr val="002060"/>
                </a:solidFill>
              </a:rPr>
              <a:t>they.</a:t>
            </a:r>
          </a:p>
          <a:p>
            <a:pPr marL="514350" indent="-514350" algn="l">
              <a:buFont typeface="Arial" charset="0"/>
              <a:buNone/>
            </a:pPr>
            <a:endParaRPr lang="en-US" altLang="en-US" sz="1200" smtClean="0"/>
          </a:p>
          <a:p>
            <a:pPr marL="514350" indent="-514350" algn="l">
              <a:buFont typeface="Arial" charset="0"/>
              <a:buNone/>
            </a:pPr>
            <a:r>
              <a:rPr lang="en-US" altLang="en-US" smtClean="0">
                <a:solidFill>
                  <a:srgbClr val="BB6405"/>
                </a:solidFill>
              </a:rPr>
              <a:t>The antecedent:  </a:t>
            </a:r>
            <a:r>
              <a:rPr lang="en-US" altLang="en-US" smtClean="0">
                <a:solidFill>
                  <a:srgbClr val="002060"/>
                </a:solidFill>
              </a:rPr>
              <a:t>children.</a:t>
            </a:r>
          </a:p>
        </p:txBody>
      </p:sp>
    </p:spTree>
    <p:extLst>
      <p:ext uri="{BB962C8B-B14F-4D97-AF65-F5344CB8AC3E}">
        <p14:creationId xmlns:p14="http://schemas.microsoft.com/office/powerpoint/2010/main" val="418139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. Exercise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en-US" sz="2400" dirty="0" smtClean="0"/>
              <a:t>1. The doctor gave__________ a lecture about pronouns.</a:t>
            </a:r>
          </a:p>
          <a:p>
            <a:pPr algn="l" rtl="1" eaLnBrk="1" hangingPunct="1"/>
            <a:r>
              <a:rPr lang="en-US" sz="2400" dirty="0" smtClean="0"/>
              <a:t> a. we</a:t>
            </a:r>
          </a:p>
          <a:p>
            <a:pPr algn="l" rtl="1" eaLnBrk="1" hangingPunct="1"/>
            <a:r>
              <a:rPr lang="en-US" sz="2400" dirty="0" smtClean="0"/>
              <a:t> b. us</a:t>
            </a:r>
          </a:p>
          <a:p>
            <a:pPr algn="l" rtl="1" eaLnBrk="1" hangingPunct="1"/>
            <a:r>
              <a:rPr lang="en-US" sz="2400" dirty="0" smtClean="0"/>
              <a:t> c. our</a:t>
            </a:r>
          </a:p>
          <a:p>
            <a:pPr algn="l" rtl="1" eaLnBrk="1" hangingPunct="1"/>
            <a:r>
              <a:rPr lang="en-US" sz="2400" dirty="0" smtClean="0"/>
              <a:t> d. ours</a:t>
            </a:r>
          </a:p>
          <a:p>
            <a:pPr algn="l" rtl="1" eaLnBrk="1" hangingPunct="1"/>
            <a:r>
              <a:rPr lang="en-US" sz="2400" dirty="0" smtClean="0"/>
              <a:t>2. ______ friend sent an email to the doctor regarding the homework.</a:t>
            </a:r>
          </a:p>
          <a:p>
            <a:pPr algn="l" rtl="1" eaLnBrk="1" hangingPunct="1"/>
            <a:r>
              <a:rPr lang="en-US" sz="2400" dirty="0" smtClean="0"/>
              <a:t> a. I</a:t>
            </a:r>
          </a:p>
          <a:p>
            <a:pPr algn="l" rtl="1" eaLnBrk="1" hangingPunct="1"/>
            <a:r>
              <a:rPr lang="en-US" sz="2400" dirty="0" smtClean="0"/>
              <a:t> b. Me</a:t>
            </a:r>
          </a:p>
          <a:p>
            <a:pPr algn="l" rtl="1" eaLnBrk="1" hangingPunct="1"/>
            <a:r>
              <a:rPr lang="en-US" sz="2400" dirty="0" smtClean="0"/>
              <a:t> c. Mine</a:t>
            </a:r>
          </a:p>
          <a:p>
            <a:pPr algn="l" rtl="1" eaLnBrk="1" hangingPunct="1"/>
            <a:r>
              <a:rPr lang="en-US" sz="2400" dirty="0" smtClean="0"/>
              <a:t> d. My</a:t>
            </a:r>
            <a:r>
              <a:rPr lang="ar-SA" sz="2400" dirty="0" smtClean="0"/>
              <a:t> </a:t>
            </a:r>
            <a:endParaRPr lang="en-US" sz="2400" dirty="0" smtClean="0"/>
          </a:p>
          <a:p>
            <a:pPr algn="l" rtl="1" eaLnBrk="1" hangingPunct="1"/>
            <a:r>
              <a:rPr lang="en-US" sz="2400" dirty="0" smtClean="0"/>
              <a:t>  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8071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II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. Exercise</a:t>
            </a:r>
            <a:endParaRPr lang="ar-SA" sz="3200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algn="l" rtl="1" eaLnBrk="1" hangingPunct="1"/>
            <a:r>
              <a:rPr lang="en-US" sz="2400" dirty="0" smtClean="0"/>
              <a:t>3. Hani   visits _______ every week.</a:t>
            </a:r>
          </a:p>
          <a:p>
            <a:pPr algn="l" rtl="1" eaLnBrk="1" hangingPunct="1"/>
            <a:r>
              <a:rPr lang="en-US" sz="2400" dirty="0" smtClean="0"/>
              <a:t> a. them</a:t>
            </a:r>
          </a:p>
          <a:p>
            <a:pPr algn="l" rtl="1" eaLnBrk="1" hangingPunct="1"/>
            <a:r>
              <a:rPr lang="en-US" sz="2400" dirty="0" smtClean="0"/>
              <a:t> b. they</a:t>
            </a:r>
          </a:p>
          <a:p>
            <a:pPr algn="l" rtl="1" eaLnBrk="1" hangingPunct="1"/>
            <a:r>
              <a:rPr lang="en-US" sz="2400" dirty="0" smtClean="0"/>
              <a:t> c. theirs</a:t>
            </a:r>
          </a:p>
          <a:p>
            <a:pPr algn="l" rtl="1" eaLnBrk="1" hangingPunct="1"/>
            <a:r>
              <a:rPr lang="en-US" sz="2400" dirty="0" smtClean="0"/>
              <a:t> d. their</a:t>
            </a:r>
          </a:p>
          <a:p>
            <a:pPr algn="l" rtl="1" eaLnBrk="1" hangingPunct="1"/>
            <a:r>
              <a:rPr lang="en-US" sz="2400" dirty="0" smtClean="0"/>
              <a:t>4. _______ are the books you told me about.</a:t>
            </a:r>
          </a:p>
          <a:p>
            <a:pPr algn="l" rtl="1" eaLnBrk="1" hangingPunct="1"/>
            <a:r>
              <a:rPr lang="en-US" sz="2400" dirty="0" smtClean="0"/>
              <a:t> a. That</a:t>
            </a:r>
          </a:p>
          <a:p>
            <a:pPr algn="l" rtl="1" eaLnBrk="1" hangingPunct="1"/>
            <a:r>
              <a:rPr lang="en-US" sz="2400" dirty="0" smtClean="0"/>
              <a:t> b. These</a:t>
            </a:r>
          </a:p>
          <a:p>
            <a:pPr algn="l" rtl="1" eaLnBrk="1" hangingPunct="1"/>
            <a:r>
              <a:rPr lang="en-US" sz="2400" dirty="0" smtClean="0"/>
              <a:t> c. You</a:t>
            </a:r>
          </a:p>
          <a:p>
            <a:pPr algn="l" rtl="1" eaLnBrk="1" hangingPunct="1"/>
            <a:r>
              <a:rPr lang="en-US" sz="2400" dirty="0" smtClean="0"/>
              <a:t> d. Their </a:t>
            </a:r>
          </a:p>
          <a:p>
            <a:pPr algn="l" rtl="1" eaLnBrk="1" hangingPunct="1"/>
            <a:endParaRPr lang="en-US" sz="24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  <a:r>
              <a:rPr lang="ar-SA" sz="1800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8690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51</TotalTime>
  <Words>384</Words>
  <Application>Microsoft Office PowerPoint</Application>
  <PresentationFormat>A4 Paper (210x297 mm)</PresentationFormat>
  <Paragraphs>118</Paragraphs>
  <Slides>12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عرض تقديمي في PowerPoint</vt:lpstr>
      <vt:lpstr>Lecture 8   </vt:lpstr>
      <vt:lpstr>4- Understanding Pronoun Reference</vt:lpstr>
      <vt:lpstr>2. Word &amp; Pronoun Reference A. Personal Pronouns</vt:lpstr>
      <vt:lpstr>Understanding Pronoun Reference</vt:lpstr>
      <vt:lpstr>Understanding Pronoun Reference</vt:lpstr>
      <vt:lpstr>Understanding Pronoun Reference</vt:lpstr>
      <vt:lpstr>Understanding Pronoun Reference</vt:lpstr>
      <vt:lpstr>Exercise</vt:lpstr>
      <vt:lpstr> II. Exercise</vt:lpstr>
      <vt:lpstr>II. Exercise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2</dc:creator>
  <cp:lastModifiedBy>Ahmed Alhuwayshil</cp:lastModifiedBy>
  <cp:revision>14</cp:revision>
  <dcterms:created xsi:type="dcterms:W3CDTF">2016-02-08T08:46:21Z</dcterms:created>
  <dcterms:modified xsi:type="dcterms:W3CDTF">2016-03-02T06:25:15Z</dcterms:modified>
</cp:coreProperties>
</file>