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05" r:id="rId2"/>
    <p:sldId id="306" r:id="rId3"/>
    <p:sldId id="307" r:id="rId4"/>
    <p:sldId id="308" r:id="rId5"/>
    <p:sldId id="309" r:id="rId6"/>
    <p:sldId id="310" r:id="rId7"/>
    <p:sldId id="32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09" autoAdjust="0"/>
    <p:restoredTop sz="94664" autoAdjust="0"/>
  </p:normalViewPr>
  <p:slideViewPr>
    <p:cSldViewPr>
      <p:cViewPr>
        <p:scale>
          <a:sx n="87" d="100"/>
          <a:sy n="87" d="100"/>
        </p:scale>
        <p:origin x="-654" y="-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85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4206055-3501-4E5B-9B25-6C107671DCB9}" type="datetimeFigureOut">
              <a:rPr lang="ar-SA" smtClean="0"/>
              <a:t>02/04/38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0058097-B750-4D38-9D7A-6587E5F32D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0711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12/31/2016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76801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2295715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2096" y="274638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D98061"/>
                </a:solidFill>
              </a:rPr>
              <a:t>درس تطبيقي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525963"/>
          </a:xfrm>
        </p:spPr>
        <p:txBody>
          <a:bodyPr/>
          <a:lstStyle/>
          <a:p>
            <a:pPr rtl="1">
              <a:spcBef>
                <a:spcPts val="200"/>
              </a:spcBef>
            </a:pPr>
            <a:r>
              <a:rPr lang="ar-SA" sz="2800" dirty="0">
                <a:solidFill>
                  <a:srgbClr val="FF3300"/>
                </a:solidFill>
              </a:rPr>
              <a:t>قال الشافعي رحمه الله</a:t>
            </a:r>
            <a:r>
              <a:rPr lang="ar-SA" sz="2800" dirty="0" smtClean="0">
                <a:solidFill>
                  <a:srgbClr val="FF3300"/>
                </a:solidFill>
              </a:rPr>
              <a:t>:( </a:t>
            </a:r>
            <a:r>
              <a:rPr lang="ar-SA" sz="2800" dirty="0" err="1" smtClean="0">
                <a:solidFill>
                  <a:srgbClr val="FF3300"/>
                </a:solidFill>
              </a:rPr>
              <a:t>ماجادلني</a:t>
            </a:r>
            <a:r>
              <a:rPr lang="ar-SA" sz="2800" dirty="0" smtClean="0">
                <a:solidFill>
                  <a:srgbClr val="FF3300"/>
                </a:solidFill>
              </a:rPr>
              <a:t> </a:t>
            </a:r>
            <a:r>
              <a:rPr lang="ar-SA" sz="2800" u="sng" dirty="0">
                <a:solidFill>
                  <a:srgbClr val="FF3300"/>
                </a:solidFill>
              </a:rPr>
              <a:t>جاهلٌ</a:t>
            </a:r>
            <a:r>
              <a:rPr lang="ar-SA" sz="2800" dirty="0">
                <a:solidFill>
                  <a:srgbClr val="FF3300"/>
                </a:solidFill>
              </a:rPr>
              <a:t> الا غلبني، وما جادلتُ </a:t>
            </a:r>
            <a:endParaRPr lang="en-US" sz="2800" dirty="0">
              <a:solidFill>
                <a:srgbClr val="FF3300"/>
              </a:solidFill>
            </a:endParaRPr>
          </a:p>
          <a:p>
            <a:pPr rtl="1">
              <a:spcBef>
                <a:spcPts val="200"/>
              </a:spcBef>
            </a:pPr>
            <a:r>
              <a:rPr lang="ar-SA" sz="2800" u="sng" dirty="0">
                <a:solidFill>
                  <a:srgbClr val="FF3300"/>
                </a:solidFill>
              </a:rPr>
              <a:t>عالما</a:t>
            </a:r>
            <a:r>
              <a:rPr lang="ar-SA" sz="2800" dirty="0">
                <a:solidFill>
                  <a:srgbClr val="FF3300"/>
                </a:solidFill>
              </a:rPr>
              <a:t> إلا غلبته)</a:t>
            </a:r>
            <a:r>
              <a:rPr lang="ar-SA" sz="2800" dirty="0"/>
              <a:t> </a:t>
            </a:r>
            <a:endParaRPr lang="en-US" sz="2800" dirty="0"/>
          </a:p>
          <a:p>
            <a:pPr rtl="1">
              <a:spcBef>
                <a:spcPts val="200"/>
              </a:spcBef>
            </a:pPr>
            <a:r>
              <a:rPr lang="ar-SA" sz="2800" i="1" dirty="0"/>
              <a:t>جاهل: فاعل مرفوع وعلامة رفعه الضمة الظاهرة على آخره.</a:t>
            </a:r>
          </a:p>
          <a:p>
            <a:pPr rtl="1">
              <a:spcBef>
                <a:spcPts val="200"/>
              </a:spcBef>
            </a:pPr>
            <a:r>
              <a:rPr lang="ar-SA" sz="2800" i="1" dirty="0"/>
              <a:t>عالماً: مفعول به منصوب وعلامة نصبه الفتحة الظاهرة على آخره</a:t>
            </a:r>
            <a:endParaRPr lang="en-US" sz="2800" i="1" dirty="0"/>
          </a:p>
          <a:p>
            <a:pPr rtl="1">
              <a:spcBef>
                <a:spcPts val="200"/>
              </a:spcBef>
            </a:pPr>
            <a:r>
              <a:rPr lang="ar-SA" sz="2800" dirty="0"/>
              <a:t>قال المتنبي: </a:t>
            </a:r>
          </a:p>
          <a:p>
            <a:pPr rtl="1">
              <a:spcBef>
                <a:spcPts val="200"/>
              </a:spcBef>
            </a:pPr>
            <a:r>
              <a:rPr lang="ar-SA" sz="2800" u="sng" dirty="0">
                <a:solidFill>
                  <a:srgbClr val="FF3300"/>
                </a:solidFill>
              </a:rPr>
              <a:t>ذو</a:t>
            </a:r>
            <a:r>
              <a:rPr lang="ar-SA" sz="2800" dirty="0">
                <a:solidFill>
                  <a:srgbClr val="FF3300"/>
                </a:solidFill>
              </a:rPr>
              <a:t> </a:t>
            </a:r>
            <a:r>
              <a:rPr lang="ar-SA" sz="2800" u="sng" dirty="0">
                <a:solidFill>
                  <a:srgbClr val="FF3300"/>
                </a:solidFill>
              </a:rPr>
              <a:t>العقلِ</a:t>
            </a:r>
            <a:r>
              <a:rPr lang="ar-SA" sz="2800" dirty="0">
                <a:solidFill>
                  <a:srgbClr val="FF3300"/>
                </a:solidFill>
              </a:rPr>
              <a:t> يشقى في النعيم بعقلهِ  وأخو الجهالة في الشقاوةِ ينعمُ</a:t>
            </a:r>
            <a:endParaRPr lang="en-US" sz="2800" dirty="0">
              <a:solidFill>
                <a:srgbClr val="FF3300"/>
              </a:solidFill>
            </a:endParaRPr>
          </a:p>
          <a:p>
            <a:pPr rtl="1">
              <a:spcBef>
                <a:spcPts val="200"/>
              </a:spcBef>
            </a:pPr>
            <a:r>
              <a:rPr lang="ar-SA" sz="2800" i="1" dirty="0"/>
              <a:t>ذو: مبتدأ مرفوع وعلامة رفعه الواو لأنه من الأسماء الستة.</a:t>
            </a:r>
          </a:p>
          <a:p>
            <a:pPr rtl="1">
              <a:spcBef>
                <a:spcPts val="200"/>
              </a:spcBef>
            </a:pPr>
            <a:r>
              <a:rPr lang="ar-SA" sz="2800" dirty="0"/>
              <a:t>العقلِ: مضاف إليه مجرور وعلامة جره الكسرة.</a:t>
            </a:r>
          </a:p>
          <a:p>
            <a:pPr rtl="1">
              <a:spcBef>
                <a:spcPts val="200"/>
              </a:spcBef>
            </a:pPr>
            <a:r>
              <a:rPr lang="ar-SA" sz="2800" dirty="0"/>
              <a:t>”</a:t>
            </a:r>
            <a:r>
              <a:rPr lang="ar-SA" sz="2800" dirty="0">
                <a:solidFill>
                  <a:srgbClr val="FF3300"/>
                </a:solidFill>
              </a:rPr>
              <a:t>فإن لم </a:t>
            </a:r>
            <a:r>
              <a:rPr lang="ar-SA" sz="2800" u="sng" dirty="0">
                <a:solidFill>
                  <a:srgbClr val="FF3300"/>
                </a:solidFill>
              </a:rPr>
              <a:t>تفعلوا</a:t>
            </a:r>
            <a:r>
              <a:rPr lang="ar-SA" sz="2800" dirty="0">
                <a:solidFill>
                  <a:srgbClr val="FF3300"/>
                </a:solidFill>
              </a:rPr>
              <a:t> ولن تفعلوا</a:t>
            </a:r>
            <a:r>
              <a:rPr lang="ar-SA" sz="2800" dirty="0"/>
              <a:t>“</a:t>
            </a:r>
          </a:p>
          <a:p>
            <a:pPr rtl="1">
              <a:spcBef>
                <a:spcPts val="200"/>
              </a:spcBef>
            </a:pPr>
            <a:r>
              <a:rPr lang="ar-SA" sz="2800" i="1" dirty="0"/>
              <a:t>تفعلوا: فعل مضارع مجزوم وعلامة جزمه حذف النون لأنه من الأفعال الخمسة</a:t>
            </a:r>
            <a:r>
              <a:rPr lang="ar-SA" sz="2800" dirty="0" smtClean="0"/>
              <a:t>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08951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solidFill>
                  <a:srgbClr val="D98061"/>
                </a:solidFill>
                <a:cs typeface="Arial" pitchFamily="34" charset="0"/>
              </a:rPr>
              <a:t>تطبيق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73496" y="1371600"/>
            <a:ext cx="9144000" cy="4678363"/>
          </a:xfrm>
        </p:spPr>
        <p:txBody>
          <a:bodyPr/>
          <a:lstStyle/>
          <a:p>
            <a:pPr rtl="1"/>
            <a:r>
              <a:rPr lang="ar-SA" sz="2800" dirty="0">
                <a:solidFill>
                  <a:srgbClr val="FF3300"/>
                </a:solidFill>
              </a:rPr>
              <a:t>أولئك هم </a:t>
            </a:r>
            <a:r>
              <a:rPr lang="ar-SA" sz="2800" u="sng" dirty="0">
                <a:solidFill>
                  <a:srgbClr val="FF3300"/>
                </a:solidFill>
              </a:rPr>
              <a:t>الخاسرون</a:t>
            </a:r>
            <a:r>
              <a:rPr lang="ar-SA" sz="2800" dirty="0">
                <a:solidFill>
                  <a:srgbClr val="FF3300"/>
                </a:solidFill>
              </a:rPr>
              <a:t>“</a:t>
            </a:r>
            <a:endParaRPr lang="en-US" sz="2800" dirty="0">
              <a:solidFill>
                <a:srgbClr val="FF3300"/>
              </a:solidFill>
            </a:endParaRPr>
          </a:p>
          <a:p>
            <a:pPr rtl="1"/>
            <a:r>
              <a:rPr lang="ar-SA" sz="2800" dirty="0"/>
              <a:t>الخاسرون: خبر مرفوع وعلامة رفعه الواو لأنه جمع مذكر سالم.</a:t>
            </a:r>
          </a:p>
          <a:p>
            <a:pPr rtl="1"/>
            <a:r>
              <a:rPr lang="ar-SA" sz="2800" dirty="0">
                <a:solidFill>
                  <a:srgbClr val="FF3300"/>
                </a:solidFill>
              </a:rPr>
              <a:t>”والذين كفروا إلى </a:t>
            </a:r>
            <a:r>
              <a:rPr lang="ar-SA" sz="2800" u="sng" dirty="0">
                <a:solidFill>
                  <a:srgbClr val="FF3300"/>
                </a:solidFill>
              </a:rPr>
              <a:t>جهنّمَ</a:t>
            </a:r>
            <a:r>
              <a:rPr lang="ar-SA" sz="2800" dirty="0">
                <a:solidFill>
                  <a:srgbClr val="FF3300"/>
                </a:solidFill>
              </a:rPr>
              <a:t> يُحشَرون“</a:t>
            </a:r>
          </a:p>
          <a:p>
            <a:pPr rtl="1"/>
            <a:r>
              <a:rPr lang="ar-SA" sz="2800" dirty="0"/>
              <a:t>جهنّمَ: اسم مجرور بـ(إلى) وعلامة جره الفتحة عوضاً عن الكسرة لأنه اسم ممنوع من الصرف.</a:t>
            </a:r>
          </a:p>
          <a:p>
            <a:pPr rtl="1"/>
            <a:r>
              <a:rPr lang="ar-SA" sz="2800" dirty="0"/>
              <a:t>”</a:t>
            </a:r>
            <a:r>
              <a:rPr lang="ar-SA" sz="2800" dirty="0">
                <a:solidFill>
                  <a:srgbClr val="FF3300"/>
                </a:solidFill>
              </a:rPr>
              <a:t>إنّ </a:t>
            </a:r>
            <a:r>
              <a:rPr lang="ar-SA" sz="2800" u="sng" dirty="0">
                <a:solidFill>
                  <a:srgbClr val="FF3300"/>
                </a:solidFill>
              </a:rPr>
              <a:t>الحسناتِ</a:t>
            </a:r>
            <a:r>
              <a:rPr lang="ar-SA" sz="2800" dirty="0">
                <a:solidFill>
                  <a:srgbClr val="FF3300"/>
                </a:solidFill>
              </a:rPr>
              <a:t> يذهبنَ السيئاتِ</a:t>
            </a:r>
            <a:r>
              <a:rPr lang="ar-SA" sz="2800" dirty="0"/>
              <a:t>“</a:t>
            </a:r>
          </a:p>
          <a:p>
            <a:pPr rtl="1"/>
            <a:r>
              <a:rPr lang="ar-SA" sz="2800" dirty="0"/>
              <a:t>الحسنات: اسم إنّ منصوب وعلامة نصبه الكسرة عوضاً عن الفتحة لأنه جمع مؤنث سالم.</a:t>
            </a:r>
          </a:p>
          <a:p>
            <a:pPr rtl="1"/>
            <a:r>
              <a:rPr lang="ar-SA" sz="2800" dirty="0"/>
              <a:t>”</a:t>
            </a:r>
            <a:r>
              <a:rPr lang="ar-SA" sz="2800" dirty="0">
                <a:solidFill>
                  <a:srgbClr val="FF3300"/>
                </a:solidFill>
              </a:rPr>
              <a:t>إذ جعلنا لأحدهما </a:t>
            </a:r>
            <a:r>
              <a:rPr lang="ar-SA" sz="2800" u="sng" dirty="0">
                <a:solidFill>
                  <a:srgbClr val="FF3300"/>
                </a:solidFill>
              </a:rPr>
              <a:t>جنتين</a:t>
            </a:r>
            <a:r>
              <a:rPr lang="ar-SA" sz="2800" dirty="0">
                <a:solidFill>
                  <a:srgbClr val="FF3300"/>
                </a:solidFill>
              </a:rPr>
              <a:t>“</a:t>
            </a:r>
          </a:p>
          <a:p>
            <a:pPr rtl="1"/>
            <a:r>
              <a:rPr lang="ar-SA" sz="2800" dirty="0"/>
              <a:t>جنتين: مفعول به منصوب وعلامة نصبه الياء لأنه مثنى.</a:t>
            </a:r>
            <a:endParaRPr lang="en-US" sz="2800" dirty="0"/>
          </a:p>
          <a:p>
            <a:pPr rtl="1" eaLnBrk="1" hangingPunct="1"/>
            <a:endParaRPr lang="ar-SA" sz="3000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68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solidFill>
                  <a:srgbClr val="D98061"/>
                </a:solidFill>
              </a:rPr>
              <a:t>الإعراب الظاهر والمقدر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525963"/>
          </a:xfrm>
        </p:spPr>
        <p:txBody>
          <a:bodyPr/>
          <a:lstStyle/>
          <a:p>
            <a:pPr rtl="1"/>
            <a:r>
              <a:rPr lang="ar-SA" dirty="0"/>
              <a:t>قلنا سابقاً إن علامة الإعراب لها محلّ، وهو الحرف الأخير من الكلمة، فهل كل حرف صالحٌ لاستقبال علامة الإعراب؟ الجواب: لا، فبعض الحروف لا تظهر عليها علامة الإعراب، وهو ما يسمى بالإعراب المقدّر، أما إذا ظهرت علامة الإعراب على الحرف فهو الإعراب الظاهر:</a:t>
            </a:r>
          </a:p>
          <a:p>
            <a:pPr rtl="1"/>
            <a:r>
              <a:rPr lang="ar-SA" dirty="0">
                <a:solidFill>
                  <a:srgbClr val="0070C0"/>
                </a:solidFill>
              </a:rPr>
              <a:t>أكلَ الولدُ الكمّثرى</a:t>
            </a:r>
            <a:r>
              <a:rPr lang="ar-SA" dirty="0"/>
              <a:t>:</a:t>
            </a:r>
          </a:p>
          <a:p>
            <a:pPr rtl="1"/>
            <a:r>
              <a:rPr lang="ar-SA" dirty="0"/>
              <a:t>الولدُ: فاعل مرفوع وعلامة رفعه الضمة </a:t>
            </a:r>
            <a:r>
              <a:rPr lang="ar-SA" dirty="0">
                <a:solidFill>
                  <a:srgbClr val="FF0000"/>
                </a:solidFill>
              </a:rPr>
              <a:t>الظاهرة</a:t>
            </a:r>
            <a:r>
              <a:rPr lang="ar-SA" dirty="0"/>
              <a:t> على آخره.</a:t>
            </a:r>
          </a:p>
          <a:p>
            <a:pPr rtl="1"/>
            <a:r>
              <a:rPr lang="ar-SA" dirty="0"/>
              <a:t>الكمّثرى: مفعول به منصوب وعلامة نصبه الفتحة </a:t>
            </a:r>
            <a:r>
              <a:rPr lang="ar-SA" dirty="0">
                <a:solidFill>
                  <a:srgbClr val="FF0000"/>
                </a:solidFill>
              </a:rPr>
              <a:t>المقدرة</a:t>
            </a:r>
            <a:r>
              <a:rPr lang="ar-SA" dirty="0"/>
              <a:t> على آخره.</a:t>
            </a:r>
          </a:p>
          <a:p>
            <a:pPr rtl="1"/>
            <a:endParaRPr lang="ar-SA" sz="3600" dirty="0"/>
          </a:p>
          <a:p>
            <a:pPr rtl="1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2790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solidFill>
                  <a:srgbClr val="D98061"/>
                </a:solidFill>
              </a:rPr>
              <a:t>الإعراب الظاهر والمقدر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525963"/>
          </a:xfrm>
        </p:spPr>
        <p:txBody>
          <a:bodyPr/>
          <a:lstStyle/>
          <a:p>
            <a:pPr rtl="1"/>
            <a:r>
              <a:rPr lang="ar-SA" sz="2800" dirty="0"/>
              <a:t>وتقدر علامة الإعراب في حالات أبرزها حالتان:</a:t>
            </a:r>
          </a:p>
          <a:p>
            <a:pPr rtl="1"/>
            <a:r>
              <a:rPr lang="ar-SA" sz="2800" dirty="0">
                <a:solidFill>
                  <a:srgbClr val="FF0000"/>
                </a:solidFill>
              </a:rPr>
              <a:t>أولاهما</a:t>
            </a:r>
            <a:r>
              <a:rPr lang="ar-SA" sz="2800" dirty="0"/>
              <a:t>: إذا لحق الاسم ياء المتكلم، لأن هذه الياء تتطلب كسر ما قبلها، فإذا قلت: </a:t>
            </a:r>
            <a:r>
              <a:rPr lang="ar-SA" sz="2800" dirty="0">
                <a:solidFill>
                  <a:srgbClr val="0070C0"/>
                </a:solidFill>
              </a:rPr>
              <a:t>جاء أبي</a:t>
            </a:r>
            <a:r>
              <a:rPr lang="ar-SA" sz="2800" dirty="0"/>
              <a:t>، فأبي فاعل مرفوع وعلامة رفعه الضمة المقدرة منع من ظهورها اشتغال المحل(الباء) بحركة مناسبة لياء المتكلم.</a:t>
            </a:r>
          </a:p>
          <a:p>
            <a:pPr rtl="1"/>
            <a:r>
              <a:rPr lang="ar-SA" sz="2800" dirty="0">
                <a:solidFill>
                  <a:srgbClr val="FF0000"/>
                </a:solidFill>
              </a:rPr>
              <a:t>وثانيهما</a:t>
            </a:r>
            <a:r>
              <a:rPr lang="ar-SA" sz="2800" dirty="0"/>
              <a:t>: أن تكون الكلمة منتهية بحرف علة:</a:t>
            </a:r>
          </a:p>
          <a:p>
            <a:pPr rtl="1">
              <a:buFont typeface="Arial" pitchFamily="34" charset="0"/>
              <a:buChar char="•"/>
            </a:pPr>
            <a:r>
              <a:rPr lang="ar-SA" sz="2800" dirty="0"/>
              <a:t> فإذا انتهت بألف كان الإعراب مقدراً في جميع الحالات:</a:t>
            </a:r>
          </a:p>
          <a:p>
            <a:pPr rtl="1"/>
            <a:endParaRPr lang="ar-SA" sz="2800" dirty="0"/>
          </a:p>
          <a:p>
            <a:pPr rtl="1"/>
            <a:endParaRPr lang="ar-SA" sz="3100" dirty="0"/>
          </a:p>
        </p:txBody>
      </p:sp>
    </p:spTree>
    <p:extLst>
      <p:ext uri="{BB962C8B-B14F-4D97-AF65-F5344CB8AC3E}">
        <p14:creationId xmlns:p14="http://schemas.microsoft.com/office/powerpoint/2010/main" val="2331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23317"/>
            <a:ext cx="8915400" cy="4525963"/>
          </a:xfrm>
        </p:spPr>
        <p:txBody>
          <a:bodyPr/>
          <a:lstStyle/>
          <a:p>
            <a:pPr rtl="1"/>
            <a:r>
              <a:rPr lang="ar-SA" dirty="0">
                <a:solidFill>
                  <a:srgbClr val="00B0F0"/>
                </a:solidFill>
              </a:rPr>
              <a:t>هل أتاك حديث </a:t>
            </a:r>
            <a:r>
              <a:rPr lang="ar-SA" u="sng" dirty="0">
                <a:solidFill>
                  <a:srgbClr val="00B0F0"/>
                </a:solidFill>
              </a:rPr>
              <a:t>موسى</a:t>
            </a:r>
            <a:r>
              <a:rPr lang="ar-SA" dirty="0"/>
              <a:t>“ مضاف إليه مجرور وعلامة جره الكسرة المقدرة</a:t>
            </a:r>
          </a:p>
          <a:p>
            <a:pPr rtl="1"/>
            <a:r>
              <a:rPr lang="ar-SA" dirty="0"/>
              <a:t>”</a:t>
            </a:r>
            <a:r>
              <a:rPr lang="ar-SA" dirty="0">
                <a:solidFill>
                  <a:srgbClr val="00B0F0"/>
                </a:solidFill>
              </a:rPr>
              <a:t>فرجع </a:t>
            </a:r>
            <a:r>
              <a:rPr lang="ar-SA" u="sng" dirty="0">
                <a:solidFill>
                  <a:srgbClr val="00B0F0"/>
                </a:solidFill>
              </a:rPr>
              <a:t>موسى</a:t>
            </a:r>
            <a:r>
              <a:rPr lang="ar-SA" dirty="0">
                <a:solidFill>
                  <a:srgbClr val="00B0F0"/>
                </a:solidFill>
              </a:rPr>
              <a:t> إلى قومه</a:t>
            </a:r>
            <a:r>
              <a:rPr lang="ar-SA" dirty="0" smtClean="0"/>
              <a:t>“ فاعل </a:t>
            </a:r>
            <a:r>
              <a:rPr lang="ar-SA" dirty="0"/>
              <a:t>مرفوع وعلامة رفعه الضمة المقدرة.</a:t>
            </a:r>
          </a:p>
          <a:p>
            <a:pPr rtl="1"/>
            <a:r>
              <a:rPr lang="ar-SA" dirty="0"/>
              <a:t>”</a:t>
            </a:r>
            <a:r>
              <a:rPr lang="ar-SA" dirty="0">
                <a:solidFill>
                  <a:srgbClr val="00B0F0"/>
                </a:solidFill>
              </a:rPr>
              <a:t>وإذ آتينا </a:t>
            </a:r>
            <a:r>
              <a:rPr lang="ar-SA" u="sng" dirty="0">
                <a:solidFill>
                  <a:srgbClr val="00B0F0"/>
                </a:solidFill>
              </a:rPr>
              <a:t>موسى</a:t>
            </a:r>
            <a:r>
              <a:rPr lang="ar-SA" dirty="0" smtClean="0"/>
              <a:t>“ مفعول </a:t>
            </a:r>
            <a:r>
              <a:rPr lang="ar-SA" dirty="0"/>
              <a:t>به منصوب وعلامة نصبه الفتحة المقدرة.</a:t>
            </a:r>
          </a:p>
          <a:p>
            <a:pPr rtl="1">
              <a:buFont typeface="Arial" pitchFamily="34" charset="0"/>
              <a:buChar char="•"/>
            </a:pPr>
            <a:r>
              <a:rPr lang="ar-SA" dirty="0"/>
              <a:t>وإذا كانت الكلمة منتهية بياء أو واو تقدر الضمة والكسرة وتظهر الفتحة فقط</a:t>
            </a:r>
            <a:r>
              <a:rPr lang="ar-SA" dirty="0" smtClean="0"/>
              <a:t>: ” </a:t>
            </a:r>
            <a:r>
              <a:rPr lang="ar-SA" dirty="0" smtClean="0">
                <a:solidFill>
                  <a:srgbClr val="00B0F0"/>
                </a:solidFill>
              </a:rPr>
              <a:t>لكن </a:t>
            </a:r>
            <a:r>
              <a:rPr lang="ar-SA" dirty="0">
                <a:solidFill>
                  <a:srgbClr val="00B0F0"/>
                </a:solidFill>
              </a:rPr>
              <a:t>الله </a:t>
            </a:r>
            <a:r>
              <a:rPr lang="ar-SA" u="sng" dirty="0">
                <a:solidFill>
                  <a:srgbClr val="00B0F0"/>
                </a:solidFill>
              </a:rPr>
              <a:t>يهدي</a:t>
            </a:r>
            <a:r>
              <a:rPr lang="ar-SA" dirty="0">
                <a:solidFill>
                  <a:srgbClr val="00B0F0"/>
                </a:solidFill>
              </a:rPr>
              <a:t> من </a:t>
            </a:r>
            <a:r>
              <a:rPr lang="ar-SA" dirty="0" smtClean="0">
                <a:solidFill>
                  <a:srgbClr val="00B0F0"/>
                </a:solidFill>
              </a:rPr>
              <a:t>يشاء </a:t>
            </a:r>
            <a:r>
              <a:rPr lang="ar-SA" dirty="0" smtClean="0"/>
              <a:t>“ فعل </a:t>
            </a:r>
            <a:r>
              <a:rPr lang="ar-SA" dirty="0"/>
              <a:t>مضارع مرفوع وعلامة رفعه الضمة المقدرة</a:t>
            </a:r>
            <a:r>
              <a:rPr lang="ar-SA" dirty="0" smtClean="0"/>
              <a:t>.</a:t>
            </a:r>
            <a:endParaRPr lang="ar-SA" dirty="0"/>
          </a:p>
          <a:p>
            <a:pPr rtl="1"/>
            <a:r>
              <a:rPr lang="ar-SA" dirty="0"/>
              <a:t>”</a:t>
            </a:r>
            <a:r>
              <a:rPr lang="ar-SA" dirty="0">
                <a:solidFill>
                  <a:srgbClr val="00B0F0"/>
                </a:solidFill>
              </a:rPr>
              <a:t>واتبعوا ما </a:t>
            </a:r>
            <a:r>
              <a:rPr lang="ar-SA" u="sng" dirty="0">
                <a:solidFill>
                  <a:srgbClr val="00B0F0"/>
                </a:solidFill>
              </a:rPr>
              <a:t>تتلو</a:t>
            </a:r>
            <a:r>
              <a:rPr lang="ar-SA" dirty="0">
                <a:solidFill>
                  <a:srgbClr val="00B0F0"/>
                </a:solidFill>
              </a:rPr>
              <a:t> الشياطين</a:t>
            </a:r>
            <a:r>
              <a:rPr lang="ar-SA" dirty="0" smtClean="0"/>
              <a:t>“ فعل </a:t>
            </a:r>
            <a:r>
              <a:rPr lang="ar-SA" dirty="0"/>
              <a:t>مضارع مرفوع وعلامة رفعه الضمة </a:t>
            </a:r>
            <a:r>
              <a:rPr lang="ar-SA" dirty="0" smtClean="0"/>
              <a:t>المقدرة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8163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525963"/>
          </a:xfrm>
        </p:spPr>
        <p:txBody>
          <a:bodyPr/>
          <a:lstStyle/>
          <a:p>
            <a:pPr rtl="1"/>
            <a:r>
              <a:rPr lang="ar-SA" dirty="0">
                <a:solidFill>
                  <a:srgbClr val="00B0F0"/>
                </a:solidFill>
              </a:rPr>
              <a:t>حتى </a:t>
            </a:r>
            <a:r>
              <a:rPr lang="ar-SA" u="sng" dirty="0">
                <a:solidFill>
                  <a:srgbClr val="00B0F0"/>
                </a:solidFill>
              </a:rPr>
              <a:t>يأتيَ</a:t>
            </a:r>
            <a:r>
              <a:rPr lang="ar-SA" dirty="0">
                <a:solidFill>
                  <a:srgbClr val="00B0F0"/>
                </a:solidFill>
              </a:rPr>
              <a:t> الله بأمره</a:t>
            </a:r>
            <a:r>
              <a:rPr lang="ar-SA" dirty="0"/>
              <a:t>“ فعل مضارع منصوب وعلامة نصبه الفتحة الظاهرة.</a:t>
            </a:r>
          </a:p>
          <a:p>
            <a:pPr rtl="1"/>
            <a:r>
              <a:rPr lang="ar-SA" dirty="0"/>
              <a:t>”</a:t>
            </a:r>
            <a:r>
              <a:rPr lang="ar-SA" dirty="0">
                <a:solidFill>
                  <a:srgbClr val="00B0F0"/>
                </a:solidFill>
              </a:rPr>
              <a:t>إلا أنْ يعفون أو </a:t>
            </a:r>
            <a:r>
              <a:rPr lang="ar-SA" u="sng" dirty="0">
                <a:solidFill>
                  <a:srgbClr val="00B0F0"/>
                </a:solidFill>
              </a:rPr>
              <a:t>يعفوَ</a:t>
            </a:r>
            <a:r>
              <a:rPr lang="ar-SA" dirty="0">
                <a:solidFill>
                  <a:srgbClr val="00B0F0"/>
                </a:solidFill>
              </a:rPr>
              <a:t> الذي بيده عقدة النكاح</a:t>
            </a:r>
            <a:r>
              <a:rPr lang="ar-SA" dirty="0" smtClean="0"/>
              <a:t>“ فعل </a:t>
            </a:r>
            <a:r>
              <a:rPr lang="ar-SA" dirty="0"/>
              <a:t>مضارع منصوب وعلامة نصبه الفتحة الظاهرة على آخره.</a:t>
            </a:r>
          </a:p>
          <a:p>
            <a:pPr rtl="1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432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D98061"/>
                </a:solidFill>
              </a:rPr>
              <a:t>تدريب</a:t>
            </a:r>
            <a:endParaRPr lang="ar-SA" b="1" dirty="0">
              <a:solidFill>
                <a:srgbClr val="D9806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525963"/>
          </a:xfrm>
        </p:spPr>
        <p:txBody>
          <a:bodyPr/>
          <a:lstStyle/>
          <a:p>
            <a:pPr rtl="1"/>
            <a:r>
              <a:rPr lang="ar-SA" dirty="0" smtClean="0"/>
              <a:t>واحد مما يلي ليس من </a:t>
            </a:r>
            <a:r>
              <a:rPr lang="ar-SA" dirty="0" err="1" smtClean="0"/>
              <a:t>معجمات</a:t>
            </a:r>
            <a:r>
              <a:rPr lang="ar-SA" dirty="0" smtClean="0"/>
              <a:t> الألفاظ:</a:t>
            </a:r>
          </a:p>
          <a:p>
            <a:pPr rtl="1"/>
            <a:r>
              <a:rPr lang="ar-SA" dirty="0" smtClean="0"/>
              <a:t>أ. المخصّص.</a:t>
            </a:r>
          </a:p>
          <a:p>
            <a:pPr rtl="1"/>
            <a:r>
              <a:rPr lang="ar-SA" dirty="0" smtClean="0"/>
              <a:t>ب. العين.</a:t>
            </a:r>
          </a:p>
          <a:p>
            <a:pPr rtl="1"/>
            <a:r>
              <a:rPr lang="ar-SA" dirty="0" smtClean="0"/>
              <a:t>ج. لسان العرب.</a:t>
            </a:r>
          </a:p>
          <a:p>
            <a:pPr rtl="1"/>
            <a:r>
              <a:rPr lang="ar-SA" dirty="0" smtClean="0"/>
              <a:t>د. تاج العروس.</a:t>
            </a:r>
            <a:endParaRPr lang="ar-SA" dirty="0"/>
          </a:p>
        </p:txBody>
      </p:sp>
      <p:sp>
        <p:nvSpPr>
          <p:cNvPr id="5" name="مستطيل 4"/>
          <p:cNvSpPr/>
          <p:nvPr/>
        </p:nvSpPr>
        <p:spPr>
          <a:xfrm>
            <a:off x="7162800" y="2060848"/>
            <a:ext cx="22860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1131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3201</TotalTime>
  <Words>470</Words>
  <Application>Microsoft Office PowerPoint</Application>
  <PresentationFormat>A4 Paper (210x297 mm)</PresentationFormat>
  <Paragraphs>43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درس تطبيقي</vt:lpstr>
      <vt:lpstr>تطبيق</vt:lpstr>
      <vt:lpstr>الإعراب الظاهر والمقدر</vt:lpstr>
      <vt:lpstr>الإعراب الظاهر والمقدر</vt:lpstr>
      <vt:lpstr>عرض تقديمي في PowerPoint</vt:lpstr>
      <vt:lpstr>عرض تقديمي في PowerPoint</vt:lpstr>
      <vt:lpstr>تدريب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رجل من زمن آخر</cp:lastModifiedBy>
  <cp:revision>143</cp:revision>
  <dcterms:created xsi:type="dcterms:W3CDTF">2014-09-11T06:30:06Z</dcterms:created>
  <dcterms:modified xsi:type="dcterms:W3CDTF">2016-12-31T08:35:50Z</dcterms:modified>
</cp:coreProperties>
</file>