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04" r:id="rId2"/>
    <p:sldId id="306" r:id="rId3"/>
    <p:sldId id="307" r:id="rId4"/>
    <p:sldId id="309" r:id="rId5"/>
    <p:sldId id="310" r:id="rId6"/>
    <p:sldId id="317" r:id="rId7"/>
    <p:sldId id="311" r:id="rId8"/>
    <p:sldId id="313" r:id="rId9"/>
    <p:sldId id="314" r:id="rId10"/>
    <p:sldId id="316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8061"/>
    <a:srgbClr val="8E6334"/>
    <a:srgbClr val="ECA02F"/>
    <a:srgbClr val="313B4A"/>
    <a:srgbClr val="43A79C"/>
    <a:srgbClr val="EDBD1F"/>
    <a:srgbClr val="F04316"/>
    <a:srgbClr val="81AA52"/>
    <a:srgbClr val="0E478A"/>
    <a:srgbClr val="D52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09" autoAdjust="0"/>
    <p:restoredTop sz="94664" autoAdjust="0"/>
  </p:normalViewPr>
  <p:slideViewPr>
    <p:cSldViewPr>
      <p:cViewPr>
        <p:scale>
          <a:sx n="87" d="100"/>
          <a:sy n="87" d="100"/>
        </p:scale>
        <p:origin x="-654" y="-1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9" d="100"/>
          <a:sy n="69" d="100"/>
        </p:scale>
        <p:origin x="85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4206055-3501-4E5B-9B25-6C107671DCB9}" type="datetimeFigureOut">
              <a:rPr lang="ar-SA" smtClean="0"/>
              <a:t>02/04/38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0058097-B750-4D38-9D7A-6587E5F32DB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07111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12/31/2016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836712"/>
            <a:ext cx="9296400" cy="6985"/>
          </a:xfrm>
          <a:prstGeom prst="line">
            <a:avLst/>
          </a:prstGeom>
          <a:ln>
            <a:solidFill>
              <a:srgbClr val="D980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9"/>
          <p:cNvSpPr/>
          <p:nvPr userDrawn="1"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6712"/>
            <a:ext cx="9296400" cy="6985"/>
          </a:xfrm>
          <a:prstGeom prst="line">
            <a:avLst/>
          </a:prstGeom>
          <a:ln>
            <a:solidFill>
              <a:srgbClr val="D980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  <a:ln>
            <a:solidFill>
              <a:srgbClr val="D980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2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876801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  <p:extLst>
      <p:ext uri="{BB962C8B-B14F-4D97-AF65-F5344CB8AC3E}">
        <p14:creationId xmlns:p14="http://schemas.microsoft.com/office/powerpoint/2010/main" val="2295715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rgbClr val="D98061"/>
                </a:solidFill>
              </a:rPr>
              <a:t>عناصر المحاضرة</a:t>
            </a:r>
            <a:endParaRPr lang="en-US" b="1" dirty="0">
              <a:solidFill>
                <a:srgbClr val="D9806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412776"/>
            <a:ext cx="8915400" cy="4525963"/>
          </a:xfrm>
        </p:spPr>
        <p:txBody>
          <a:bodyPr/>
          <a:lstStyle/>
          <a:p>
            <a:pPr rtl="1"/>
            <a:r>
              <a:rPr lang="en-US" b="1" dirty="0" smtClean="0">
                <a:cs typeface="Arial" pitchFamily="34" charset="0"/>
              </a:rPr>
              <a:t> </a:t>
            </a:r>
            <a:r>
              <a:rPr lang="ar-SA" sz="2400" dirty="0"/>
              <a:t>تنقسم الكلمة  في اللغة العربية  إلى ثلاثة أقسام، هي :  الاسم ، الفعل ، الحرف  . </a:t>
            </a:r>
            <a:endParaRPr lang="en-US" sz="2400" dirty="0"/>
          </a:p>
          <a:p>
            <a:pPr rtl="1"/>
            <a:r>
              <a:rPr lang="ar-SA" sz="2400" b="1" dirty="0"/>
              <a:t>(1) الاسم : </a:t>
            </a:r>
            <a:r>
              <a:rPr lang="ar-SA" sz="2400" dirty="0"/>
              <a:t>وهو ما دلّ على معنىً في نفسه ، ليس الزمن جزءًا منه . ومن علاماته :  - أن يقبل التنوين</a:t>
            </a:r>
            <a:r>
              <a:rPr lang="en-US" sz="2400" dirty="0"/>
              <a:t>–</a:t>
            </a:r>
            <a:r>
              <a:rPr lang="ar-SA" sz="2400" dirty="0"/>
              <a:t> يقبل أل التعريف</a:t>
            </a:r>
            <a:r>
              <a:rPr lang="en-US" sz="2400" dirty="0"/>
              <a:t>–</a:t>
            </a:r>
            <a:r>
              <a:rPr lang="ar-SA" sz="2400" dirty="0"/>
              <a:t> يقبل النداء .</a:t>
            </a:r>
            <a:endParaRPr lang="en-US" sz="2400" dirty="0"/>
          </a:p>
          <a:p>
            <a:pPr rtl="1"/>
            <a:r>
              <a:rPr lang="ar-SA" sz="2400" b="1" dirty="0"/>
              <a:t>(2) الفعل :</a:t>
            </a:r>
            <a:r>
              <a:rPr lang="ar-SA" sz="2400" dirty="0"/>
              <a:t> وهو ما دلّ على حدث ، الزمن جزءٌ منه ، وينقسم إلى :  - ماضٍ</a:t>
            </a:r>
            <a:r>
              <a:rPr lang="en-US" sz="2400" dirty="0"/>
              <a:t>–</a:t>
            </a:r>
            <a:r>
              <a:rPr lang="ar-SA" sz="2400" dirty="0"/>
              <a:t> مضارع  </a:t>
            </a:r>
            <a:r>
              <a:rPr lang="en-US" sz="2400" dirty="0"/>
              <a:t>–</a:t>
            </a:r>
            <a:r>
              <a:rPr lang="ar-SA" sz="2400" dirty="0"/>
              <a:t> مستقبل – أمر .</a:t>
            </a:r>
            <a:endParaRPr lang="en-US" sz="2400" dirty="0"/>
          </a:p>
          <a:p>
            <a:pPr rtl="1"/>
            <a:r>
              <a:rPr lang="ar-SA" sz="2400" b="1" dirty="0"/>
              <a:t>(3) الحرف : </a:t>
            </a:r>
            <a:r>
              <a:rPr lang="ar-SA" sz="2400" dirty="0"/>
              <a:t>وهو </a:t>
            </a:r>
            <a:r>
              <a:rPr lang="ar-SA" sz="2400" dirty="0" err="1"/>
              <a:t>مادلّ</a:t>
            </a:r>
            <a:r>
              <a:rPr lang="ar-SA" sz="2400" dirty="0"/>
              <a:t> على معنىً في غيره ، مثل قولنا : " ذهب محمد إلى المدرسة " ، فقد أفاد ( إلى ) بلوغ الغاية .</a:t>
            </a:r>
            <a:endParaRPr lang="en-US" sz="2400" dirty="0"/>
          </a:p>
          <a:p>
            <a:pPr rtl="1"/>
            <a:r>
              <a:rPr lang="ar-SA" sz="2400" b="1" dirty="0"/>
              <a:t>ب- تحديد حالة الكلمة : </a:t>
            </a:r>
            <a:r>
              <a:rPr lang="ar-SA" sz="2400" dirty="0"/>
              <a:t>لا تخرج الكلمة عن حالتين اثنتين في اللغة العربية ، وهما : " الإعراب ، والبناء " . فما </a:t>
            </a:r>
            <a:r>
              <a:rPr lang="ar-SA" sz="2400" dirty="0" smtClean="0"/>
              <a:t>الإعراب؟ وما البناء </a:t>
            </a:r>
            <a:r>
              <a:rPr lang="ar-SA" sz="2400" dirty="0"/>
              <a:t>؟</a:t>
            </a:r>
            <a:endParaRPr lang="en-US" sz="2400" dirty="0"/>
          </a:p>
          <a:p>
            <a:pPr rtl="1"/>
            <a:endParaRPr lang="en-US" b="1" dirty="0" smtClean="0">
              <a:cs typeface="Arial" pitchFamily="34" charset="0"/>
            </a:endParaRPr>
          </a:p>
          <a:p>
            <a:pPr rtl="1"/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57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ar-SA" sz="4000" b="1" dirty="0" smtClean="0">
                <a:solidFill>
                  <a:srgbClr val="D98061"/>
                </a:solidFill>
                <a:cs typeface="Arial" pitchFamily="34" charset="0"/>
              </a:rPr>
              <a:t>والمعرب</a:t>
            </a:r>
            <a:r>
              <a:rPr lang="en-US" sz="4000" b="1" dirty="0" smtClean="0">
                <a:solidFill>
                  <a:srgbClr val="D98061"/>
                </a:solidFill>
                <a:cs typeface="Arial" pitchFamily="34" charset="0"/>
              </a:rPr>
              <a:t> </a:t>
            </a:r>
            <a:r>
              <a:rPr lang="ar-SA" sz="4000" b="1" dirty="0" smtClean="0">
                <a:solidFill>
                  <a:srgbClr val="D98061"/>
                </a:solidFill>
                <a:cs typeface="Arial" pitchFamily="34" charset="0"/>
              </a:rPr>
              <a:t>معنى المبني</a:t>
            </a:r>
            <a:br>
              <a:rPr lang="ar-SA" sz="4000" b="1" dirty="0" smtClean="0">
                <a:solidFill>
                  <a:srgbClr val="D98061"/>
                </a:solidFill>
                <a:cs typeface="Arial" pitchFamily="34" charset="0"/>
              </a:rPr>
            </a:br>
            <a:endParaRPr lang="ar-SA" sz="4000" dirty="0" smtClean="0">
              <a:solidFill>
                <a:srgbClr val="D98061"/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72480" y="1340768"/>
            <a:ext cx="9160768" cy="4678363"/>
          </a:xfrm>
        </p:spPr>
        <p:txBody>
          <a:bodyPr/>
          <a:lstStyle/>
          <a:p>
            <a:pPr marL="0" indent="0" rtl="1" eaLnBrk="1" hangingPunct="1">
              <a:buNone/>
            </a:pPr>
            <a:r>
              <a:rPr lang="ar-SA" sz="2600" b="1" dirty="0" smtClean="0">
                <a:cs typeface="Arial" pitchFamily="34" charset="0"/>
              </a:rPr>
              <a:t>س/ </a:t>
            </a:r>
            <a:r>
              <a:rPr lang="ar-SA" sz="2600" b="1" dirty="0" smtClean="0">
                <a:cs typeface="Arial" pitchFamily="34" charset="0"/>
              </a:rPr>
              <a:t>ما تعريف </a:t>
            </a:r>
            <a:r>
              <a:rPr lang="ar-SA" sz="2600" b="1" dirty="0" smtClean="0">
                <a:cs typeface="Arial" pitchFamily="34" charset="0"/>
              </a:rPr>
              <a:t>البناء؟</a:t>
            </a:r>
          </a:p>
          <a:p>
            <a:pPr marL="0" indent="0" rtl="1" eaLnBrk="1" hangingPunct="1">
              <a:buNone/>
            </a:pPr>
            <a:r>
              <a:rPr lang="ar-SA" sz="2600" b="1" dirty="0" smtClean="0">
                <a:cs typeface="Arial" pitchFamily="34" charset="0"/>
              </a:rPr>
              <a:t>البناء: هو لزوم آخر الكلمة حالة واحدة مهما تغير موقعها الإعرابي.</a:t>
            </a:r>
          </a:p>
          <a:p>
            <a:pPr rtl="1" eaLnBrk="1" hangingPunct="1"/>
            <a:r>
              <a:rPr lang="ar-SA" sz="2600" b="1" dirty="0" smtClean="0">
                <a:cs typeface="Arial" pitchFamily="34" charset="0"/>
              </a:rPr>
              <a:t> كإن تلزم السكون مثل(مَنْ) الاستفهامية و(كمْ). وقد تلزم الكسر مثل (هؤلاءِ) و(أمسِ). وقد تلزم الضم مثل(منذُ) و(حيثُ) وقد تلزم الفتحَ مثل (أينَ) و(ثمَّ).</a:t>
            </a: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2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12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D98061"/>
                </a:solidFill>
              </a:rPr>
              <a:t>أركان الإعراب</a:t>
            </a:r>
            <a:endParaRPr lang="ar-SA" b="1" dirty="0">
              <a:solidFill>
                <a:srgbClr val="D9806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12776"/>
            <a:ext cx="8915400" cy="4800600"/>
          </a:xfrm>
        </p:spPr>
        <p:txBody>
          <a:bodyPr/>
          <a:lstStyle/>
          <a:p>
            <a:pPr rtl="1"/>
            <a:r>
              <a:rPr lang="ar-SA" sz="2800" dirty="0" smtClean="0"/>
              <a:t>للإعراب ثلاثة أركان هي: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2800" dirty="0" smtClean="0">
                <a:solidFill>
                  <a:srgbClr val="FF0000"/>
                </a:solidFill>
              </a:rPr>
              <a:t>الموقع</a:t>
            </a:r>
            <a:r>
              <a:rPr lang="ar-SA" sz="2800" dirty="0" smtClean="0"/>
              <a:t> الإعرابي(فاعل، مفعول، مبتدأ، خبر...)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2800" dirty="0" smtClean="0">
                <a:solidFill>
                  <a:srgbClr val="009900"/>
                </a:solidFill>
              </a:rPr>
              <a:t>الحالة</a:t>
            </a:r>
            <a:r>
              <a:rPr lang="ar-SA" sz="2800" dirty="0" smtClean="0"/>
              <a:t> الإعرابية(مرفوع، منصوب، مجرور، مجزوم، مبني)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2800" dirty="0" smtClean="0">
                <a:solidFill>
                  <a:srgbClr val="0070C0"/>
                </a:solidFill>
              </a:rPr>
              <a:t>العلامة</a:t>
            </a:r>
            <a:r>
              <a:rPr lang="ar-SA" sz="2800" dirty="0" smtClean="0"/>
              <a:t> الإعرابية(الضمة، الفتحة، الكسرة، الألف، الواو...)</a:t>
            </a:r>
          </a:p>
          <a:p>
            <a:pPr marL="514350" indent="-514350" rtl="1"/>
            <a:r>
              <a:rPr lang="ar-SA" sz="2800" dirty="0" smtClean="0">
                <a:solidFill>
                  <a:srgbClr val="FF0000"/>
                </a:solidFill>
              </a:rPr>
              <a:t>تطبيق:أعرب ما تحته خط:</a:t>
            </a:r>
          </a:p>
          <a:p>
            <a:pPr marL="514350" indent="-514350" rtl="1"/>
            <a:r>
              <a:rPr lang="ar-SA" sz="2800" dirty="0" smtClean="0"/>
              <a:t>”قل لو كان </a:t>
            </a:r>
            <a:r>
              <a:rPr lang="ar-SA" sz="2800" u="sng" dirty="0" smtClean="0"/>
              <a:t>البحرُ</a:t>
            </a:r>
            <a:r>
              <a:rPr lang="ar-SA" sz="2800" dirty="0" smtClean="0"/>
              <a:t> </a:t>
            </a:r>
            <a:r>
              <a:rPr lang="ar-SA" sz="2800" u="sng" dirty="0" smtClean="0"/>
              <a:t>مداداً</a:t>
            </a:r>
            <a:r>
              <a:rPr lang="ar-SA" sz="2800" dirty="0" smtClean="0"/>
              <a:t> لكلماتِ ربي...“</a:t>
            </a:r>
          </a:p>
          <a:p>
            <a:pPr marL="514350" indent="-514350" rtl="1"/>
            <a:r>
              <a:rPr lang="ar-SA" sz="2800" dirty="0" smtClean="0"/>
              <a:t>البحرُ: </a:t>
            </a:r>
            <a:r>
              <a:rPr lang="ar-SA" sz="2800" dirty="0" smtClean="0">
                <a:solidFill>
                  <a:srgbClr val="FF0000"/>
                </a:solidFill>
              </a:rPr>
              <a:t>اسم كان </a:t>
            </a:r>
            <a:r>
              <a:rPr lang="ar-SA" sz="2800" dirty="0" smtClean="0">
                <a:solidFill>
                  <a:srgbClr val="009900"/>
                </a:solidFill>
              </a:rPr>
              <a:t>مرفوع</a:t>
            </a:r>
            <a:r>
              <a:rPr lang="ar-SA" sz="2800" dirty="0" smtClean="0"/>
              <a:t> وعلامة رفعه </a:t>
            </a:r>
            <a:r>
              <a:rPr lang="ar-SA" sz="2800" dirty="0" smtClean="0">
                <a:solidFill>
                  <a:srgbClr val="0070C0"/>
                </a:solidFill>
              </a:rPr>
              <a:t>الضمة</a:t>
            </a:r>
          </a:p>
          <a:p>
            <a:pPr marL="514350" indent="-514350" rtl="1"/>
            <a:r>
              <a:rPr lang="ar-SA" sz="2800" dirty="0" smtClean="0"/>
              <a:t>مداداً: </a:t>
            </a:r>
            <a:r>
              <a:rPr lang="ar-SA" sz="2800" dirty="0" smtClean="0">
                <a:solidFill>
                  <a:srgbClr val="FF0000"/>
                </a:solidFill>
              </a:rPr>
              <a:t>خبر كان </a:t>
            </a:r>
            <a:r>
              <a:rPr lang="ar-SA" sz="2800" dirty="0" smtClean="0">
                <a:solidFill>
                  <a:srgbClr val="009900"/>
                </a:solidFill>
              </a:rPr>
              <a:t>منصوب</a:t>
            </a:r>
            <a:r>
              <a:rPr lang="ar-SA" sz="2800" dirty="0" smtClean="0"/>
              <a:t> وعلامة نصبه </a:t>
            </a:r>
            <a:r>
              <a:rPr lang="ar-SA" sz="2800" dirty="0" smtClean="0">
                <a:solidFill>
                  <a:srgbClr val="0070C0"/>
                </a:solidFill>
              </a:rPr>
              <a:t>الفتحة</a:t>
            </a:r>
          </a:p>
          <a:p>
            <a:pPr marL="514350" indent="-514350" rtl="1"/>
            <a:endParaRPr lang="ar-SA" dirty="0" smtClean="0"/>
          </a:p>
        </p:txBody>
      </p:sp>
    </p:spTree>
    <p:extLst>
      <p:ext uri="{BB962C8B-B14F-4D97-AF65-F5344CB8AC3E}">
        <p14:creationId xmlns:p14="http://schemas.microsoft.com/office/powerpoint/2010/main" val="92736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rgbClr val="D98061"/>
                </a:solidFill>
              </a:rPr>
              <a:t>أنواع علامات الإعراب</a:t>
            </a:r>
            <a:endParaRPr lang="ar-SA" b="1" dirty="0">
              <a:solidFill>
                <a:srgbClr val="D9806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915400" cy="4525963"/>
          </a:xfrm>
          <a:ln>
            <a:solidFill>
              <a:schemeClr val="bg1">
                <a:lumMod val="75000"/>
              </a:schemeClr>
            </a:solidFill>
          </a:ln>
        </p:spPr>
        <p:txBody>
          <a:bodyPr/>
          <a:lstStyle/>
          <a:p>
            <a:pPr rtl="1"/>
            <a:r>
              <a:rPr lang="ar-SA" dirty="0" smtClean="0"/>
              <a:t>للإعراب علامات كثيرة، ويمكننا تصنيفها في نوعين: علامات إعراب أصلية وعلامات إعراب فرعية.</a:t>
            </a:r>
          </a:p>
          <a:p>
            <a:pPr rtl="1"/>
            <a:r>
              <a:rPr lang="ar-SA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ماعلامات</a:t>
            </a:r>
            <a:r>
              <a:rPr lang="ar-SA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الإعراب الأصلية</a:t>
            </a:r>
            <a:r>
              <a:rPr lang="ar-SA" dirty="0" smtClean="0"/>
              <a:t>؟ هي أربع علامات:</a:t>
            </a:r>
          </a:p>
          <a:p>
            <a:pPr rtl="1"/>
            <a:r>
              <a:rPr lang="ar-SA" dirty="0" smtClean="0">
                <a:solidFill>
                  <a:srgbClr val="FF3300"/>
                </a:solidFill>
              </a:rPr>
              <a:t>الضمةُ</a:t>
            </a:r>
            <a:r>
              <a:rPr lang="ar-SA" dirty="0" smtClean="0"/>
              <a:t>: وهي الأصل في حالة الرفع، </a:t>
            </a:r>
            <a:r>
              <a:rPr lang="ar-SA" dirty="0" smtClean="0">
                <a:solidFill>
                  <a:srgbClr val="FF3300"/>
                </a:solidFill>
              </a:rPr>
              <a:t>والكسرة</a:t>
            </a:r>
            <a:r>
              <a:rPr lang="ar-SA" dirty="0" smtClean="0"/>
              <a:t> وهي الأصل في حالة الجر، </a:t>
            </a:r>
            <a:r>
              <a:rPr lang="ar-SA" dirty="0" smtClean="0">
                <a:solidFill>
                  <a:srgbClr val="FF3300"/>
                </a:solidFill>
              </a:rPr>
              <a:t>والفتحة</a:t>
            </a:r>
            <a:r>
              <a:rPr lang="ar-SA" dirty="0" smtClean="0"/>
              <a:t> وهي الأصل في حالة النصب، </a:t>
            </a:r>
            <a:r>
              <a:rPr lang="ar-SA" dirty="0" smtClean="0">
                <a:solidFill>
                  <a:srgbClr val="FF3300"/>
                </a:solidFill>
              </a:rPr>
              <a:t>والسكون</a:t>
            </a:r>
            <a:r>
              <a:rPr lang="ar-SA" dirty="0" smtClean="0"/>
              <a:t> وهو الأصل في حالة الجزم.</a:t>
            </a:r>
          </a:p>
          <a:p>
            <a:pPr rtl="1"/>
            <a:r>
              <a:rPr lang="ar-SA" i="1" u="sng" dirty="0" smtClean="0"/>
              <a:t>والجر يكون خاصا </a:t>
            </a:r>
            <a:r>
              <a:rPr lang="ar-SA" i="1" u="sng" dirty="0" err="1" smtClean="0"/>
              <a:t>با</a:t>
            </a:r>
            <a:r>
              <a:rPr lang="ar-SA" i="1" u="sng" dirty="0" smtClean="0"/>
              <a:t> لأسماء فقط</a:t>
            </a:r>
            <a:r>
              <a:rPr lang="ar-SA" i="1" u="sng" dirty="0" smtClean="0">
                <a:solidFill>
                  <a:srgbClr val="FF0000"/>
                </a:solidFill>
              </a:rPr>
              <a:t>//</a:t>
            </a:r>
            <a:r>
              <a:rPr lang="ar-SA" i="1" u="sng" dirty="0" smtClean="0"/>
              <a:t> والجزم خاصا بالأفعال فقط</a:t>
            </a:r>
            <a:r>
              <a:rPr lang="ar-SA" i="1" u="sng" dirty="0" smtClean="0">
                <a:solidFill>
                  <a:srgbClr val="FF0000"/>
                </a:solidFill>
              </a:rPr>
              <a:t>//</a:t>
            </a:r>
          </a:p>
          <a:p>
            <a:pPr rtl="1"/>
            <a:r>
              <a:rPr lang="ar-SA" i="1" u="sng" dirty="0" smtClean="0"/>
              <a:t> أما الرفع والنصب فمشتركان بينهما .</a:t>
            </a:r>
            <a:endParaRPr lang="ar-SA" i="1" u="sng" dirty="0"/>
          </a:p>
        </p:txBody>
      </p:sp>
    </p:spTree>
    <p:extLst>
      <p:ext uri="{BB962C8B-B14F-4D97-AF65-F5344CB8AC3E}">
        <p14:creationId xmlns:p14="http://schemas.microsoft.com/office/powerpoint/2010/main" val="1270910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>
                <a:solidFill>
                  <a:srgbClr val="D98061"/>
                </a:solidFill>
              </a:rPr>
              <a:t>ما علامات الإعراب الفرعية؟</a:t>
            </a:r>
            <a:br>
              <a:rPr lang="ar-SA" b="1" dirty="0">
                <a:solidFill>
                  <a:srgbClr val="D98061"/>
                </a:solidFill>
              </a:rPr>
            </a:br>
            <a:endParaRPr lang="ar-SA" b="1" dirty="0">
              <a:solidFill>
                <a:srgbClr val="D9806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096" y="1412776"/>
            <a:ext cx="8915400" cy="4525963"/>
          </a:xfrm>
        </p:spPr>
        <p:txBody>
          <a:bodyPr/>
          <a:lstStyle/>
          <a:p>
            <a:pPr rtl="1"/>
            <a:r>
              <a:rPr lang="ar-SA" dirty="0" smtClean="0"/>
              <a:t>هناك علامات فرعية تنوب عن هذه العلامات الأصلية كما مر بك، مثل </a:t>
            </a:r>
            <a:r>
              <a:rPr lang="ar-SA" dirty="0" smtClean="0">
                <a:solidFill>
                  <a:srgbClr val="FF0000"/>
                </a:solidFill>
              </a:rPr>
              <a:t>الألف</a:t>
            </a:r>
            <a:r>
              <a:rPr lang="ar-SA" dirty="0" smtClean="0"/>
              <a:t> وهي علامة لرفع المثنى، وعلامة لنصب الأسماء الستة </a:t>
            </a:r>
            <a:r>
              <a:rPr lang="ar-SA" dirty="0" smtClean="0">
                <a:solidFill>
                  <a:srgbClr val="FF0000"/>
                </a:solidFill>
              </a:rPr>
              <a:t>والواو</a:t>
            </a:r>
            <a:r>
              <a:rPr lang="ar-SA" dirty="0" smtClean="0"/>
              <a:t> وهي علامة لرفع جمع المذكر السالم والأسماء الستة، و</a:t>
            </a:r>
            <a:r>
              <a:rPr lang="ar-SA" dirty="0" smtClean="0">
                <a:solidFill>
                  <a:srgbClr val="FF0000"/>
                </a:solidFill>
              </a:rPr>
              <a:t>الياء</a:t>
            </a:r>
            <a:r>
              <a:rPr lang="ar-SA" dirty="0" smtClean="0"/>
              <a:t> وهي علامة لنصب وجر جمع المذكر السالم والمثنى و</a:t>
            </a:r>
            <a:r>
              <a:rPr lang="ar-SA" dirty="0" smtClean="0">
                <a:solidFill>
                  <a:srgbClr val="FF0000"/>
                </a:solidFill>
              </a:rPr>
              <a:t>ثبوت النون</a:t>
            </a:r>
            <a:r>
              <a:rPr lang="ar-SA" dirty="0" smtClean="0"/>
              <a:t> علامة رفع الأفعال الخمسة </a:t>
            </a:r>
            <a:r>
              <a:rPr lang="ar-SA" dirty="0" smtClean="0">
                <a:solidFill>
                  <a:srgbClr val="FF0000"/>
                </a:solidFill>
              </a:rPr>
              <a:t>وحذف النون</a:t>
            </a:r>
            <a:r>
              <a:rPr lang="ar-SA" dirty="0" smtClean="0"/>
              <a:t> علامة جزم ونصب الأفعال الخمسة، وا</a:t>
            </a:r>
            <a:r>
              <a:rPr lang="ar-SA" dirty="0" smtClean="0">
                <a:solidFill>
                  <a:srgbClr val="FF0000"/>
                </a:solidFill>
              </a:rPr>
              <a:t>لفتحةُ</a:t>
            </a:r>
            <a:r>
              <a:rPr lang="ar-SA" dirty="0" smtClean="0"/>
              <a:t> علامة جر الممنوع من الصرف وا</a:t>
            </a:r>
            <a:r>
              <a:rPr lang="ar-SA" dirty="0" smtClean="0">
                <a:solidFill>
                  <a:srgbClr val="FF0000"/>
                </a:solidFill>
              </a:rPr>
              <a:t>لكسرة</a:t>
            </a:r>
            <a:r>
              <a:rPr lang="ar-SA" dirty="0" smtClean="0"/>
              <a:t> علامة نصب جمع المؤنث السالم؟</a:t>
            </a:r>
          </a:p>
          <a:p>
            <a:pPr rtl="1"/>
            <a:r>
              <a:rPr lang="ar-SA" dirty="0" err="1" smtClean="0"/>
              <a:t>أسئلةمهمة:ما</a:t>
            </a:r>
            <a:r>
              <a:rPr lang="ar-SA" dirty="0" smtClean="0"/>
              <a:t> أعراب: </a:t>
            </a:r>
            <a:r>
              <a:rPr lang="ar-SA" dirty="0" err="1" smtClean="0"/>
              <a:t>المثنى؟جمع</a:t>
            </a:r>
            <a:r>
              <a:rPr lang="ar-SA" dirty="0" smtClean="0"/>
              <a:t> </a:t>
            </a:r>
            <a:r>
              <a:rPr lang="ar-SA" dirty="0" err="1" smtClean="0"/>
              <a:t>المذكرالسالم؟جمع</a:t>
            </a:r>
            <a:r>
              <a:rPr lang="ar-SA" dirty="0" smtClean="0"/>
              <a:t> المؤنث السالم؟</a:t>
            </a:r>
          </a:p>
          <a:p>
            <a:pPr rtl="1"/>
            <a:r>
              <a:rPr lang="ar-SA" dirty="0" smtClean="0"/>
              <a:t>الممنوع من الصرف؟ الأفعال الخمسة؟ </a:t>
            </a:r>
          </a:p>
        </p:txBody>
      </p:sp>
    </p:spTree>
    <p:extLst>
      <p:ext uri="{BB962C8B-B14F-4D97-AF65-F5344CB8AC3E}">
        <p14:creationId xmlns:p14="http://schemas.microsoft.com/office/powerpoint/2010/main" val="122213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endParaRPr lang="ar-SA" b="1" dirty="0" smtClean="0"/>
          </a:p>
          <a:p>
            <a:endParaRPr lang="ar-SA" dirty="0"/>
          </a:p>
        </p:txBody>
      </p:sp>
      <p:sp>
        <p:nvSpPr>
          <p:cNvPr id="3" name="Rectangle 2"/>
          <p:cNvSpPr/>
          <p:nvPr/>
        </p:nvSpPr>
        <p:spPr>
          <a:xfrm>
            <a:off x="848544" y="1340768"/>
            <a:ext cx="799288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250" indent="215900" algn="ctr">
              <a:spcAft>
                <a:spcPts val="0"/>
              </a:spcAft>
              <a:tabLst>
                <a:tab pos="1525270" algn="l"/>
              </a:tabLst>
            </a:pPr>
            <a:r>
              <a:rPr lang="ar-SY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HeshamNormal"/>
              </a:rPr>
              <a:t>المثنّى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15900" algn="ctr">
              <a:spcAft>
                <a:spcPts val="0"/>
              </a:spcAft>
              <a:tabLst>
                <a:tab pos="1525270" algn="l"/>
              </a:tabLst>
            </a:pPr>
            <a:r>
              <a:rPr lang="ar-SY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تعريف هو اسم</a:t>
            </a:r>
            <a:r>
              <a:rPr lang="ar-SA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ٌ</a:t>
            </a:r>
            <a:r>
              <a:rPr lang="ar-SY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يدلّ</a:t>
            </a:r>
            <a:r>
              <a:rPr lang="ar-SA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ُ</a:t>
            </a:r>
            <a:r>
              <a:rPr lang="ar-SY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على اثنين</a:t>
            </a:r>
            <a:r>
              <a:rPr lang="ar-SA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ِ</a:t>
            </a:r>
            <a:r>
              <a:rPr lang="ar-SY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أو اثنتين</a:t>
            </a:r>
            <a:r>
              <a:rPr lang="ar-SA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ِ</a:t>
            </a:r>
            <a:r>
              <a:rPr lang="ar-SY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ويتم</a:t>
            </a:r>
            <a:r>
              <a:rPr lang="ar-SA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ُّ</a:t>
            </a:r>
            <a:r>
              <a:rPr lang="ar-SY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بإضافة</a:t>
            </a:r>
            <a:r>
              <a:rPr lang="ar-SA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ِ</a:t>
            </a:r>
            <a:r>
              <a:rPr lang="ar-SY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ألف</a:t>
            </a:r>
            <a:r>
              <a:rPr lang="ar-SA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ٍ</a:t>
            </a:r>
            <a:r>
              <a:rPr lang="ar-SY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ونون</a:t>
            </a:r>
            <a:r>
              <a:rPr lang="ar-SA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ٍ</a:t>
            </a:r>
            <a:r>
              <a:rPr lang="ar-SY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إلى آخر</a:t>
            </a:r>
            <a:r>
              <a:rPr lang="ar-SA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ِ</a:t>
            </a:r>
            <a:r>
              <a:rPr lang="ar-SY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الاسم</a:t>
            </a:r>
            <a:r>
              <a:rPr lang="ar-SA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ِ</a:t>
            </a:r>
            <a:r>
              <a:rPr lang="ar-SY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الم</a:t>
            </a:r>
            <a:r>
              <a:rPr lang="ar-SA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ُ</a:t>
            </a:r>
            <a:r>
              <a:rPr lang="ar-SY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فرد</a:t>
            </a:r>
            <a:r>
              <a:rPr lang="ar-SA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ِ</a:t>
            </a:r>
            <a:r>
              <a:rPr lang="ar-SY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في حالة</a:t>
            </a:r>
            <a:r>
              <a:rPr lang="ar-SA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ِ</a:t>
            </a:r>
            <a:r>
              <a:rPr lang="ar-SY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الرّفع</a:t>
            </a:r>
            <a:r>
              <a:rPr lang="ar-SA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ِ</a:t>
            </a:r>
            <a:r>
              <a:rPr lang="ar-SY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، أو ياء</a:t>
            </a:r>
            <a:r>
              <a:rPr lang="ar-SA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ٍ</a:t>
            </a:r>
            <a:r>
              <a:rPr lang="ar-SY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ونون</a:t>
            </a:r>
            <a:r>
              <a:rPr lang="ar-SA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ٍ</a:t>
            </a:r>
            <a:r>
              <a:rPr lang="ar-SY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في حالتي</a:t>
            </a:r>
            <a:r>
              <a:rPr lang="ar-SA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ْ</a:t>
            </a:r>
            <a:r>
              <a:rPr lang="ar-SY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النّصب</a:t>
            </a:r>
            <a:r>
              <a:rPr lang="ar-SA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ِ</a:t>
            </a:r>
            <a:r>
              <a:rPr lang="ar-SY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والجرّ</a:t>
            </a:r>
            <a:r>
              <a:rPr lang="ar-SA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ِ</a:t>
            </a:r>
            <a:r>
              <a:rPr lang="ar-SY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دون</a:t>
            </a:r>
            <a:r>
              <a:rPr lang="ar-SA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َ</a:t>
            </a:r>
            <a:r>
              <a:rPr lang="ar-SY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أن</a:t>
            </a:r>
            <a:r>
              <a:rPr lang="ar-SA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ْ</a:t>
            </a:r>
            <a:r>
              <a:rPr lang="ar-SY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يلحق</a:t>
            </a:r>
            <a:r>
              <a:rPr lang="ar-SA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َ</a:t>
            </a:r>
            <a:r>
              <a:rPr lang="ar-SY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ه أيّ</a:t>
            </a:r>
            <a:r>
              <a:rPr lang="ar-SA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ُ</a:t>
            </a:r>
            <a:r>
              <a:rPr lang="ar-SY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تغيير</a:t>
            </a:r>
            <a:r>
              <a:rPr lang="ar-SA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ٍ</a:t>
            </a:r>
            <a:r>
              <a:rPr lang="ar-SY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مثال: رجل</a:t>
            </a:r>
            <a:r>
              <a:rPr lang="ar-SA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ٌ</a:t>
            </a:r>
            <a:r>
              <a:rPr lang="ar-SY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 رجلان- </a:t>
            </a:r>
            <a:endParaRPr lang="ar-SA" sz="2800" dirty="0" smtClean="0"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indent="215900" algn="ctr">
              <a:spcAft>
                <a:spcPts val="0"/>
              </a:spcAft>
              <a:tabLst>
                <a:tab pos="1525270" algn="l"/>
              </a:tabLst>
            </a:pPr>
            <a:r>
              <a:rPr lang="ar-SY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</a:t>
            </a:r>
            <a:r>
              <a:rPr lang="ar-SY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إعرابه:</a:t>
            </a:r>
            <a:r>
              <a:rPr lang="ar-SA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يرفع ب</a:t>
            </a:r>
            <a:r>
              <a:rPr lang="ar-SY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الألف</a:t>
            </a:r>
            <a:r>
              <a:rPr lang="ar-SA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ُ وينصب ويجر </a:t>
            </a:r>
            <a:r>
              <a:rPr lang="ar-SY" sz="28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بالياء</a:t>
            </a:r>
            <a:r>
              <a:rPr lang="ar-SY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1183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endParaRPr lang="ar-SA" b="1" dirty="0" smtClean="0"/>
          </a:p>
          <a:p>
            <a:endParaRPr lang="ar-SA" dirty="0"/>
          </a:p>
        </p:txBody>
      </p:sp>
      <p:sp>
        <p:nvSpPr>
          <p:cNvPr id="3" name="Rectangle 2"/>
          <p:cNvSpPr/>
          <p:nvPr/>
        </p:nvSpPr>
        <p:spPr>
          <a:xfrm>
            <a:off x="1064568" y="1412776"/>
            <a:ext cx="792088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250" indent="215900" algn="ctr">
              <a:spcAft>
                <a:spcPts val="0"/>
              </a:spcAft>
              <a:tabLst>
                <a:tab pos="1525270" algn="l"/>
              </a:tabLst>
            </a:pPr>
            <a:r>
              <a:rPr lang="ar-SY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HeshamNormal"/>
              </a:rPr>
              <a:t>المثنّى</a:t>
            </a:r>
            <a:endParaRPr lang="ar-SA" sz="28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HeshamNormal"/>
            </a:endParaRPr>
          </a:p>
          <a:p>
            <a:pPr marL="95250" indent="215900" algn="ctr">
              <a:spcAft>
                <a:spcPts val="0"/>
              </a:spcAft>
              <a:tabLst>
                <a:tab pos="1525270" algn="l"/>
              </a:tabLst>
            </a:pP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15900" algn="ctr">
              <a:spcAft>
                <a:spcPts val="0"/>
              </a:spcAft>
              <a:tabLst>
                <a:tab pos="1525270" algn="l"/>
              </a:tabLst>
            </a:pPr>
            <a:r>
              <a:rPr lang="ar-SA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ج</a:t>
            </a:r>
            <a:r>
              <a:rPr lang="ar-SA" sz="2800" b="1" u="sng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مع المذكر السالم :</a:t>
            </a:r>
            <a:r>
              <a:rPr lang="ar-SY" sz="2800" dirty="0" smtClean="0"/>
              <a:t>هو </a:t>
            </a:r>
            <a:r>
              <a:rPr lang="ar-SY" sz="2800" dirty="0"/>
              <a:t>جمع</a:t>
            </a:r>
            <a:r>
              <a:rPr lang="ar-SA" sz="2800" dirty="0"/>
              <a:t>ٌ</a:t>
            </a:r>
            <a:r>
              <a:rPr lang="ar-SY" sz="2800" dirty="0"/>
              <a:t> يدلّ</a:t>
            </a:r>
            <a:r>
              <a:rPr lang="ar-SA" sz="2800" dirty="0"/>
              <a:t>ُ</a:t>
            </a:r>
            <a:r>
              <a:rPr lang="ar-SY" sz="2800" dirty="0"/>
              <a:t> على أكثر</a:t>
            </a:r>
            <a:r>
              <a:rPr lang="ar-SA" sz="2800" dirty="0"/>
              <a:t>ِ</a:t>
            </a:r>
            <a:r>
              <a:rPr lang="ar-SY" sz="2800" dirty="0"/>
              <a:t> من اثنين من الذّ</a:t>
            </a:r>
            <a:r>
              <a:rPr lang="ar-SA" sz="2800" dirty="0"/>
              <a:t>ُ</a:t>
            </a:r>
            <a:r>
              <a:rPr lang="ar-SY" sz="2800" dirty="0"/>
              <a:t>كور</a:t>
            </a:r>
            <a:r>
              <a:rPr lang="ar-SA" sz="2800" dirty="0"/>
              <a:t>ِ</a:t>
            </a:r>
            <a:r>
              <a:rPr lang="ar-SY" sz="2800" dirty="0"/>
              <a:t> الع</a:t>
            </a:r>
            <a:r>
              <a:rPr lang="ar-SA" sz="2800" dirty="0"/>
              <a:t>ُ</a:t>
            </a:r>
            <a:r>
              <a:rPr lang="ar-SY" sz="2800" dirty="0"/>
              <a:t>قلاء</a:t>
            </a:r>
            <a:r>
              <a:rPr lang="ar-SA" sz="2800" dirty="0"/>
              <a:t>ِ</a:t>
            </a:r>
            <a:r>
              <a:rPr lang="ar-SY" sz="2800" dirty="0"/>
              <a:t> أو صفات</a:t>
            </a:r>
            <a:r>
              <a:rPr lang="ar-SA" sz="2800" dirty="0"/>
              <a:t>ِ</a:t>
            </a:r>
            <a:r>
              <a:rPr lang="ar-SY" sz="2800" dirty="0"/>
              <a:t>هم، ويتم</a:t>
            </a:r>
            <a:r>
              <a:rPr lang="ar-SA" sz="2800" dirty="0"/>
              <a:t>ُّ</a:t>
            </a:r>
            <a:r>
              <a:rPr lang="ar-SY" sz="2800" dirty="0"/>
              <a:t> بزيادة</a:t>
            </a:r>
            <a:r>
              <a:rPr lang="ar-SA" sz="2800" dirty="0"/>
              <a:t>ِ</a:t>
            </a:r>
            <a:r>
              <a:rPr lang="ar-SY" sz="2800" dirty="0"/>
              <a:t> واو</a:t>
            </a:r>
            <a:r>
              <a:rPr lang="ar-SA" sz="2800" dirty="0"/>
              <a:t>ٍ </a:t>
            </a:r>
            <a:r>
              <a:rPr lang="ar-SY" sz="2800" dirty="0"/>
              <a:t>ونون</a:t>
            </a:r>
            <a:r>
              <a:rPr lang="ar-SA" sz="2800" dirty="0"/>
              <a:t>ٍ</a:t>
            </a:r>
            <a:r>
              <a:rPr lang="ar-SY" sz="2800" dirty="0"/>
              <a:t> على الاسم</a:t>
            </a:r>
            <a:r>
              <a:rPr lang="ar-SA" sz="2800" dirty="0"/>
              <a:t>ِ</a:t>
            </a:r>
            <a:r>
              <a:rPr lang="ar-SY" sz="2800" dirty="0"/>
              <a:t> الم</a:t>
            </a:r>
            <a:r>
              <a:rPr lang="ar-SA" sz="2800" dirty="0"/>
              <a:t>ُ</a:t>
            </a:r>
            <a:r>
              <a:rPr lang="ar-SY" sz="2800" dirty="0"/>
              <a:t>فرد</a:t>
            </a:r>
            <a:r>
              <a:rPr lang="ar-SA" sz="2800" dirty="0"/>
              <a:t>ِ</a:t>
            </a:r>
            <a:r>
              <a:rPr lang="ar-SY" sz="2800" dirty="0"/>
              <a:t> في حالة</a:t>
            </a:r>
            <a:r>
              <a:rPr lang="ar-SA" sz="2800" dirty="0"/>
              <a:t>ِ</a:t>
            </a:r>
            <a:r>
              <a:rPr lang="ar-SY" sz="2800" dirty="0"/>
              <a:t> الرّ</a:t>
            </a:r>
            <a:r>
              <a:rPr lang="ar-SA" sz="2800" dirty="0"/>
              <a:t>َ</a:t>
            </a:r>
            <a:r>
              <a:rPr lang="ar-SY" sz="2800" dirty="0"/>
              <a:t>فع</a:t>
            </a:r>
            <a:r>
              <a:rPr lang="ar-SA" sz="2800" dirty="0"/>
              <a:t>ِ</a:t>
            </a:r>
            <a:r>
              <a:rPr lang="ar-SY" sz="2800" dirty="0"/>
              <a:t>، وياء</a:t>
            </a:r>
            <a:r>
              <a:rPr lang="ar-SA" sz="2800" dirty="0"/>
              <a:t>ٍ</a:t>
            </a:r>
            <a:r>
              <a:rPr lang="ar-SY" sz="2800" dirty="0"/>
              <a:t> ونون</a:t>
            </a:r>
            <a:r>
              <a:rPr lang="ar-SA" sz="2800" dirty="0"/>
              <a:t>ٍ</a:t>
            </a:r>
            <a:r>
              <a:rPr lang="ar-SY" sz="2800" dirty="0"/>
              <a:t> في حالتي</a:t>
            </a:r>
            <a:r>
              <a:rPr lang="ar-SA" sz="2800" dirty="0"/>
              <a:t>ْ</a:t>
            </a:r>
            <a:r>
              <a:rPr lang="ar-SY" sz="2800" dirty="0"/>
              <a:t> النّصب</a:t>
            </a:r>
            <a:r>
              <a:rPr lang="ar-SA" sz="2800" dirty="0"/>
              <a:t>ِ</a:t>
            </a:r>
            <a:r>
              <a:rPr lang="ar-SY" sz="2800" dirty="0"/>
              <a:t> والجرّ</a:t>
            </a:r>
            <a:r>
              <a:rPr lang="ar-SA" sz="2800" dirty="0" smtClean="0"/>
              <a:t>ِ.</a:t>
            </a:r>
          </a:p>
          <a:p>
            <a:pPr indent="215900" algn="ctr">
              <a:spcAft>
                <a:spcPts val="0"/>
              </a:spcAft>
              <a:tabLst>
                <a:tab pos="1525270" algn="l"/>
              </a:tabLst>
            </a:pPr>
            <a:r>
              <a:rPr lang="ar-SA" sz="2800" dirty="0" smtClean="0"/>
              <a:t>إعرابه: يرفع بالواو وينصب ويجر بالباء</a:t>
            </a:r>
            <a:r>
              <a:rPr lang="ar-SA" sz="2800" dirty="0" smtClean="0"/>
              <a:t>.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6019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23317"/>
            <a:ext cx="8915400" cy="4525963"/>
          </a:xfrm>
        </p:spPr>
        <p:txBody>
          <a:bodyPr/>
          <a:lstStyle/>
          <a:p>
            <a:pPr rtl="1">
              <a:spcBef>
                <a:spcPts val="0"/>
              </a:spcBef>
            </a:pPr>
            <a:r>
              <a:rPr lang="ar-SA" u="sng" dirty="0" smtClean="0"/>
              <a:t>جمع المؤنث السالم:</a:t>
            </a:r>
            <a:r>
              <a:rPr lang="ar-SY" dirty="0"/>
              <a:t>هو جمع</a:t>
            </a:r>
            <a:r>
              <a:rPr lang="ar-SA" dirty="0"/>
              <a:t>ٌ</a:t>
            </a:r>
            <a:r>
              <a:rPr lang="ar-SY" dirty="0"/>
              <a:t> يدلّ</a:t>
            </a:r>
            <a:r>
              <a:rPr lang="ar-SA" dirty="0"/>
              <a:t>ُ</a:t>
            </a:r>
            <a:r>
              <a:rPr lang="ar-SY" dirty="0"/>
              <a:t> على أكثر</a:t>
            </a:r>
            <a:r>
              <a:rPr lang="ar-SA" dirty="0"/>
              <a:t>ِ</a:t>
            </a:r>
            <a:r>
              <a:rPr lang="ar-SY" dirty="0"/>
              <a:t> من اثنتين، ويتم</a:t>
            </a:r>
            <a:r>
              <a:rPr lang="ar-SA" dirty="0"/>
              <a:t>ُّ</a:t>
            </a:r>
            <a:r>
              <a:rPr lang="ar-SY" dirty="0"/>
              <a:t> بزيادة</a:t>
            </a:r>
            <a:r>
              <a:rPr lang="ar-SA" dirty="0"/>
              <a:t>ِ</a:t>
            </a:r>
            <a:r>
              <a:rPr lang="ar-SY" dirty="0"/>
              <a:t> ألف</a:t>
            </a:r>
            <a:r>
              <a:rPr lang="ar-SA" dirty="0"/>
              <a:t>ٍ</a:t>
            </a:r>
            <a:r>
              <a:rPr lang="ar-SY" dirty="0"/>
              <a:t> وتاء</a:t>
            </a:r>
            <a:r>
              <a:rPr lang="ar-SA" dirty="0"/>
              <a:t>ٍ</a:t>
            </a:r>
            <a:r>
              <a:rPr lang="ar-SY" dirty="0"/>
              <a:t> على آخر</a:t>
            </a:r>
            <a:r>
              <a:rPr lang="ar-SA" dirty="0"/>
              <a:t>ِ</a:t>
            </a:r>
            <a:r>
              <a:rPr lang="ar-SY" dirty="0"/>
              <a:t> الاسم</a:t>
            </a:r>
            <a:r>
              <a:rPr lang="ar-SA" dirty="0"/>
              <a:t>ِ</a:t>
            </a:r>
            <a:r>
              <a:rPr lang="ar-SY" dirty="0"/>
              <a:t> الم</a:t>
            </a:r>
            <a:r>
              <a:rPr lang="ar-SA" dirty="0"/>
              <a:t>ُ</a:t>
            </a:r>
            <a:r>
              <a:rPr lang="ar-SY" dirty="0"/>
              <a:t>فرد</a:t>
            </a:r>
            <a:r>
              <a:rPr lang="ar-SA" dirty="0"/>
              <a:t>ِ </a:t>
            </a:r>
            <a:r>
              <a:rPr lang="ar-SY" dirty="0"/>
              <a:t>دون</a:t>
            </a:r>
            <a:r>
              <a:rPr lang="ar-SA" dirty="0"/>
              <a:t>َ</a:t>
            </a:r>
            <a:r>
              <a:rPr lang="ar-SY" dirty="0"/>
              <a:t> أن يلحق</a:t>
            </a:r>
            <a:r>
              <a:rPr lang="ar-SA" dirty="0"/>
              <a:t>َ</a:t>
            </a:r>
            <a:r>
              <a:rPr lang="ar-SY" dirty="0"/>
              <a:t>ه</a:t>
            </a:r>
            <a:r>
              <a:rPr lang="ar-SA" dirty="0"/>
              <a:t>ُ</a:t>
            </a:r>
            <a:r>
              <a:rPr lang="ar-SY" dirty="0"/>
              <a:t> أيّ</a:t>
            </a:r>
            <a:r>
              <a:rPr lang="ar-SA" dirty="0"/>
              <a:t>ُ</a:t>
            </a:r>
            <a:r>
              <a:rPr lang="ar-SY" dirty="0"/>
              <a:t> تغيير</a:t>
            </a:r>
            <a:r>
              <a:rPr lang="ar-SA" dirty="0"/>
              <a:t>ٍ</a:t>
            </a:r>
            <a:r>
              <a:rPr lang="ar-SY" dirty="0"/>
              <a:t>، </a:t>
            </a:r>
            <a:r>
              <a:rPr lang="ar-SY" dirty="0" err="1"/>
              <a:t>مثال:فاطمة</a:t>
            </a:r>
            <a:r>
              <a:rPr lang="ar-SA" dirty="0"/>
              <a:t>ُ</a:t>
            </a:r>
            <a:r>
              <a:rPr lang="ar-SY" dirty="0"/>
              <a:t>- فاطمات</a:t>
            </a:r>
            <a:r>
              <a:rPr lang="ar-SY" dirty="0" smtClean="0"/>
              <a:t>.</a:t>
            </a:r>
            <a:endParaRPr lang="ar-SA" dirty="0" smtClean="0"/>
          </a:p>
        </p:txBody>
      </p:sp>
    </p:spTree>
    <p:extLst>
      <p:ext uri="{BB962C8B-B14F-4D97-AF65-F5344CB8AC3E}">
        <p14:creationId xmlns:p14="http://schemas.microsoft.com/office/powerpoint/2010/main" val="812086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096" y="1423317"/>
            <a:ext cx="8915400" cy="4525963"/>
          </a:xfrm>
        </p:spPr>
        <p:txBody>
          <a:bodyPr/>
          <a:lstStyle/>
          <a:p>
            <a:pPr rtl="1"/>
            <a:r>
              <a:rPr lang="ar-SA" u="sng" dirty="0" smtClean="0"/>
              <a:t>وإعراب الممنوع من </a:t>
            </a:r>
            <a:r>
              <a:rPr lang="ar-SA" dirty="0" smtClean="0"/>
              <a:t>الصرف</a:t>
            </a:r>
            <a:r>
              <a:rPr lang="ar-SA" dirty="0" smtClean="0"/>
              <a:t>: يرفع </a:t>
            </a:r>
            <a:r>
              <a:rPr lang="ar-SA" dirty="0" smtClean="0"/>
              <a:t>بالضمة وينصب ويجر بالفتحة.</a:t>
            </a:r>
          </a:p>
          <a:p>
            <a:pPr rtl="1"/>
            <a:r>
              <a:rPr lang="ar-SA" dirty="0" smtClean="0"/>
              <a:t>مثل</a:t>
            </a:r>
            <a:r>
              <a:rPr lang="ar-SA" dirty="0" smtClean="0"/>
              <a:t>: جاءت </a:t>
            </a:r>
            <a:r>
              <a:rPr lang="ar-SA" dirty="0" smtClean="0"/>
              <a:t>فاطمةُ-ورأيت فاطمةَ- ومررت بفاطمةَ.</a:t>
            </a:r>
          </a:p>
          <a:p>
            <a:pPr rtl="1"/>
            <a:r>
              <a:rPr lang="ar-SA" u="sng" dirty="0" smtClean="0"/>
              <a:t>الأسماء </a:t>
            </a:r>
            <a:r>
              <a:rPr lang="ar-SA" u="sng" dirty="0"/>
              <a:t>الخمسة:</a:t>
            </a:r>
            <a:r>
              <a:rPr lang="ar-SY" dirty="0"/>
              <a:t>وهي:</a:t>
            </a:r>
            <a:r>
              <a:rPr lang="ar-SY" b="1" dirty="0"/>
              <a:t> أب</a:t>
            </a:r>
            <a:r>
              <a:rPr lang="ar-SA" b="1" dirty="0"/>
              <a:t>ٌ</a:t>
            </a:r>
            <a:r>
              <a:rPr lang="ar-SY" b="1" dirty="0"/>
              <a:t>- أخ</a:t>
            </a:r>
            <a:r>
              <a:rPr lang="ar-SA" b="1" dirty="0"/>
              <a:t>ٌ</a:t>
            </a:r>
            <a:r>
              <a:rPr lang="ar-SY" b="1" dirty="0"/>
              <a:t>- حم</a:t>
            </a:r>
            <a:r>
              <a:rPr lang="ar-SA" b="1" dirty="0"/>
              <a:t>ٌ</a:t>
            </a:r>
            <a:r>
              <a:rPr lang="ar-SY" b="1" dirty="0"/>
              <a:t>- فو- ذو  </a:t>
            </a:r>
            <a:r>
              <a:rPr lang="ar-SY" dirty="0"/>
              <a:t>( بمعنى صاحب).</a:t>
            </a:r>
            <a:endParaRPr lang="ar-SA" dirty="0"/>
          </a:p>
          <a:p>
            <a:pPr rtl="1"/>
            <a:r>
              <a:rPr lang="ar-SA" dirty="0"/>
              <a:t>وهي ترفع </a:t>
            </a:r>
            <a:r>
              <a:rPr lang="ar-SA" dirty="0" smtClean="0"/>
              <a:t>بالواو</a:t>
            </a:r>
            <a:r>
              <a:rPr lang="ar-SA" dirty="0" smtClean="0"/>
              <a:t>، مثل </a:t>
            </a:r>
            <a:r>
              <a:rPr lang="ar-SA" dirty="0" smtClean="0"/>
              <a:t>جاء </a:t>
            </a:r>
            <a:r>
              <a:rPr lang="ar-SA" dirty="0" smtClean="0"/>
              <a:t>أبوك- وتنصب </a:t>
            </a:r>
            <a:r>
              <a:rPr lang="ar-SA" dirty="0"/>
              <a:t>بالألف</a:t>
            </a:r>
            <a:r>
              <a:rPr lang="ar-SA" dirty="0" smtClean="0"/>
              <a:t>، مثل: رأيت </a:t>
            </a:r>
            <a:r>
              <a:rPr lang="ar-SA" dirty="0"/>
              <a:t>أباك-وتجر بالياء</a:t>
            </a:r>
            <a:r>
              <a:rPr lang="ar-SA" dirty="0" smtClean="0"/>
              <a:t>، مثل: مررت </a:t>
            </a:r>
            <a:r>
              <a:rPr lang="ar-SA" dirty="0" smtClean="0"/>
              <a:t>بأبيك.</a:t>
            </a:r>
          </a:p>
          <a:p>
            <a:pPr rtl="1"/>
            <a:endParaRPr lang="ar-SA" dirty="0"/>
          </a:p>
          <a:p>
            <a:pPr rtl="1"/>
            <a:r>
              <a:rPr lang="ar-SA" dirty="0" smtClean="0"/>
              <a:t>يتبع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355727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096" y="1412776"/>
            <a:ext cx="8915400" cy="4525963"/>
          </a:xfrm>
        </p:spPr>
        <p:txBody>
          <a:bodyPr/>
          <a:lstStyle/>
          <a:p>
            <a:pPr rtl="1"/>
            <a:r>
              <a:rPr lang="ar-SA" dirty="0" smtClean="0"/>
              <a:t>الأفعال الخمسة: هي كل فعل مضارع اتصلت به واو الجماعة أو ألف الاثنين أو ياء المخاطبة</a:t>
            </a:r>
            <a:r>
              <a:rPr lang="ar-SA" dirty="0" smtClean="0"/>
              <a:t>: مثل: يفعلون وتفعلون- تفعلان ويفعلان- وتفعلين</a:t>
            </a:r>
            <a:r>
              <a:rPr lang="ar-SA" dirty="0" smtClean="0"/>
              <a:t>.</a:t>
            </a:r>
          </a:p>
          <a:p>
            <a:pPr rtl="1"/>
            <a:r>
              <a:rPr lang="ar-SA" dirty="0" smtClean="0"/>
              <a:t>إعرابها</a:t>
            </a:r>
            <a:r>
              <a:rPr lang="ar-SA" dirty="0" smtClean="0"/>
              <a:t>: ترفع </a:t>
            </a:r>
            <a:r>
              <a:rPr lang="ar-SA" dirty="0" smtClean="0"/>
              <a:t>بثبوت النون، مثل</a:t>
            </a:r>
            <a:r>
              <a:rPr lang="ar-SA" dirty="0" smtClean="0"/>
              <a:t>: أنتم </a:t>
            </a:r>
            <a:r>
              <a:rPr lang="ar-SA" dirty="0" smtClean="0"/>
              <a:t>تفعلون.</a:t>
            </a:r>
          </a:p>
          <a:p>
            <a:pPr rtl="1"/>
            <a:r>
              <a:rPr lang="ar-SA" dirty="0" smtClean="0"/>
              <a:t>         وتنصب وتجزم بحذفها</a:t>
            </a:r>
            <a:r>
              <a:rPr lang="ar-SA" dirty="0" smtClean="0"/>
              <a:t>: مثل: </a:t>
            </a:r>
            <a:r>
              <a:rPr lang="ar-SA" smtClean="0"/>
              <a:t>لن تفعلوا - </a:t>
            </a:r>
            <a:r>
              <a:rPr lang="ar-SA" dirty="0" smtClean="0"/>
              <a:t>ولم </a:t>
            </a:r>
            <a:r>
              <a:rPr lang="ar-SA" dirty="0" smtClean="0"/>
              <a:t>تفعلوا.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08418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sentation1" id="{8EC88328-42C1-414D-8FE8-C67053200C72}" vid="{5416BC9F-2187-4C3D-91E8-2091126874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Arts-template-final</Template>
  <TotalTime>3199</TotalTime>
  <Words>736</Words>
  <Application>Microsoft Office PowerPoint</Application>
  <PresentationFormat>A4 Paper (210x297 mm)</PresentationFormat>
  <Paragraphs>49</Paragraphs>
  <Slides>10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Office Theme</vt:lpstr>
      <vt:lpstr>عناصر المحاضرة</vt:lpstr>
      <vt:lpstr>والمعرب معنى المبني </vt:lpstr>
      <vt:lpstr>أركان الإعراب</vt:lpstr>
      <vt:lpstr>أنواع علامات الإعراب</vt:lpstr>
      <vt:lpstr>ما علامات الإعراب الفرعية؟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رجل من زمن آخر</cp:lastModifiedBy>
  <cp:revision>141</cp:revision>
  <dcterms:created xsi:type="dcterms:W3CDTF">2014-09-11T06:30:06Z</dcterms:created>
  <dcterms:modified xsi:type="dcterms:W3CDTF">2016-12-31T08:29:18Z</dcterms:modified>
</cp:coreProperties>
</file>