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1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rnesandnoble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8420100" cy="1600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Orientation Lecture</a:t>
            </a:r>
            <a:b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</a:t>
            </a:r>
            <a:r>
              <a:rPr lang="ar-SA" sz="28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التمهيديه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  <a:br>
              <a:rPr lang="en-US" sz="28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b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</a:t>
            </a:r>
            <a:r>
              <a:rPr lang="ar-SA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العامه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Course Orientation 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التمهيدية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</a:br>
            <a:r>
              <a:rPr lang="en-US" sz="2800" b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/>
            </a:r>
            <a:br>
              <a:rPr lang="en-US" sz="2800" b="1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</a:rPr>
              <a:t/>
            </a:r>
            <a:b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</a:rPr>
            </a:b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US" sz="2800" i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7030A0"/>
                </a:solidFill>
              </a:rPr>
              <a:t>Elements of the Lecture </a:t>
            </a:r>
            <a:endParaRPr lang="en-US" sz="40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Course Content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Course Description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Course Objectives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Teaching Methods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Grading &amp;  Evaluation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References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Contact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80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7030A0"/>
                </a:solidFill>
              </a:rPr>
              <a:t>Course Description…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endParaRPr lang="en-US" sz="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endParaRPr lang="en-US" sz="1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</a:t>
            </a:r>
            <a:r>
              <a:rPr lang="en-US" sz="2000" b="1" dirty="0" smtClean="0">
                <a:cs typeface="Arial" pitchFamily="34" charset="0"/>
              </a:rPr>
              <a:t>This course is a beginning level of ESL/EFL developmental skills in which grammar serves to expand learners’ abilities in speaking , writing, listening and reading .</a:t>
            </a:r>
          </a:p>
          <a:p>
            <a:pPr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2.  It uses a grammar- based approach integrated with communicative methodologies. Starting from a foundation of understanding form and  meaning, students engage in meaningful communication about real actions, real things and their own real lives .</a:t>
            </a:r>
          </a:p>
          <a:p>
            <a:pPr algn="l" rtl="1" eaLnBrk="1" hangingPunct="1">
              <a:buNone/>
            </a:pPr>
            <a:r>
              <a:rPr lang="ar-SA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</a:t>
            </a:r>
            <a:endParaRPr lang="en-US" sz="2600" b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7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Course Description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>
                <a:cs typeface="Arial" pitchFamily="34" charset="0"/>
              </a:rPr>
              <a:t>3.  This course is very helpful for the learners , especially, distance learning students to revise the basic grammar of English that is greatly required in their different specializations and at the same time meet, at minimum , their needs in their academic studies. </a:t>
            </a:r>
          </a:p>
          <a:p>
            <a:pPr algn="l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20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rgbClr val="7030A0"/>
                </a:solidFill>
              </a:rPr>
              <a:t> Course Objectives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6774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By the end of the course, students should be able to: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400" b="1" dirty="0" smtClean="0">
                <a:cs typeface="Arial" pitchFamily="34" charset="0"/>
              </a:rPr>
              <a:t>1</a:t>
            </a:r>
            <a:r>
              <a:rPr lang="en-US" sz="2000" b="1" dirty="0" smtClean="0">
                <a:cs typeface="Arial" pitchFamily="34" charset="0"/>
              </a:rPr>
              <a:t>. Revising some important English language skills that students have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  already learned before.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2. Providing students with basic English structures that help them 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understand sentence formation.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3. Helping students to communicate with others using simplified English grammar.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4. Improving students’ English language skills in reading and writing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5. Training students to scan and skim reading texts for specific &amp; general </a:t>
            </a:r>
          </a:p>
          <a:p>
            <a:pPr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        information.  </a:t>
            </a:r>
          </a:p>
          <a:p>
            <a:pPr algn="l" eaLnBrk="1" hangingPunct="1">
              <a:buFont typeface="Arial" pitchFamily="34" charset="0"/>
              <a:buNone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algn="l" eaLnBrk="1" hangingPunct="1">
              <a:buFont typeface="+mj-lt"/>
              <a:buAutoNum type="arabicPeriod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64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Note: Three Main Assignments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sz="2400" dirty="0" smtClean="0">
                <a:solidFill>
                  <a:srgbClr val="FF3300"/>
                </a:solidFill>
              </a:rPr>
              <a:t>You have to HAND IN these Assignments ON TIME. NO excuse will be accepted for ANY kind of delay. </a:t>
            </a:r>
          </a:p>
          <a:p>
            <a:pPr algn="l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64952"/>
      </p:ext>
    </p:extLst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Attendance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You have to attend all live and recorded classes. </a:t>
            </a:r>
          </a:p>
          <a:p>
            <a:pPr algn="l"/>
            <a:r>
              <a:rPr lang="en-US" sz="2400" dirty="0" smtClean="0"/>
              <a:t>You also have to attend and participate on Blackboard Forums. </a:t>
            </a:r>
          </a:p>
          <a:p>
            <a:pPr algn="l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40640"/>
      </p:ext>
    </p:extLst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3600" b="1" dirty="0" smtClean="0">
                <a:solidFill>
                  <a:srgbClr val="7030A0"/>
                </a:solidFill>
              </a:rPr>
              <a:t> References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7030A0"/>
                </a:solidFill>
                <a:cs typeface="Arial" pitchFamily="34" charset="0"/>
              </a:rPr>
            </a:br>
            <a:endParaRPr lang="ar-SA" dirty="0" smtClean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 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Main Textbooks:</a:t>
            </a:r>
          </a:p>
          <a:p>
            <a:pPr algn="l" rtl="1">
              <a:buNone/>
            </a:pPr>
            <a:r>
              <a:rPr lang="en-US" sz="2000" b="1" dirty="0" smtClean="0"/>
              <a:t>1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Basic English Grammar</a:t>
            </a:r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2000" b="1" dirty="0" smtClean="0"/>
              <a:t>        </a:t>
            </a:r>
            <a:r>
              <a:rPr lang="en-US" sz="1600" b="1" dirty="0" smtClean="0"/>
              <a:t>Third edition</a:t>
            </a:r>
            <a:endParaRPr lang="en-US" sz="2000" b="1" dirty="0" smtClean="0"/>
          </a:p>
          <a:p>
            <a:pPr algn="l" rtl="1">
              <a:buNone/>
            </a:pPr>
            <a:r>
              <a:rPr lang="en-US" sz="2000" b="1" dirty="0" err="1" smtClean="0"/>
              <a:t>Azar</a:t>
            </a:r>
            <a:r>
              <a:rPr lang="en-US" sz="2000" b="1" dirty="0" smtClean="0"/>
              <a:t> &amp; Stacy A. Hagen</a:t>
            </a:r>
            <a:r>
              <a:rPr lang="ar-SA" sz="2000" b="1" dirty="0" smtClean="0"/>
              <a:t> </a:t>
            </a:r>
            <a:r>
              <a:rPr lang="en-US" sz="2000" b="1" dirty="0" smtClean="0"/>
              <a:t>       Authors:  Betty </a:t>
            </a:r>
            <a:r>
              <a:rPr lang="en-US" sz="2000" b="1" dirty="0" err="1" smtClean="0"/>
              <a:t>Schrampfer</a:t>
            </a:r>
            <a:endParaRPr lang="en-US" sz="2000" b="1" dirty="0" smtClean="0"/>
          </a:p>
          <a:p>
            <a:pPr algn="l" rtl="1">
              <a:buNone/>
            </a:pPr>
            <a:r>
              <a:rPr lang="en-US" sz="2000" b="1" dirty="0" smtClean="0"/>
              <a:t>     </a:t>
            </a:r>
            <a:r>
              <a:rPr lang="en-US" sz="1800" b="1" dirty="0" smtClean="0">
                <a:latin typeface="Arial Black" pitchFamily="34" charset="0"/>
              </a:rPr>
              <a:t>(</a:t>
            </a:r>
            <a:r>
              <a:rPr lang="en-US" sz="1400" b="1" u="sng" dirty="0" smtClean="0">
                <a:latin typeface="Arial Black" pitchFamily="34" charset="0"/>
              </a:rPr>
              <a:t>NOTE: Color of the book cover is red . It is available at </a:t>
            </a:r>
            <a:r>
              <a:rPr lang="en-US" sz="1400" b="1" u="sng" dirty="0" err="1" smtClean="0">
                <a:latin typeface="Arial Black" pitchFamily="34" charset="0"/>
              </a:rPr>
              <a:t>Jareer</a:t>
            </a:r>
            <a:r>
              <a:rPr lang="en-US" sz="1400" b="1" u="sng" dirty="0" smtClean="0">
                <a:latin typeface="Arial Black" pitchFamily="34" charset="0"/>
              </a:rPr>
              <a:t> &amp; Al-</a:t>
            </a:r>
            <a:r>
              <a:rPr lang="en-US" sz="1400" b="1" u="sng" dirty="0" err="1" smtClean="0">
                <a:latin typeface="Arial Black" pitchFamily="34" charset="0"/>
              </a:rPr>
              <a:t>obeikan</a:t>
            </a:r>
            <a:r>
              <a:rPr lang="en-US" sz="1400" b="1" u="sng" dirty="0" smtClean="0">
                <a:latin typeface="Arial Black" pitchFamily="34" charset="0"/>
              </a:rPr>
              <a:t> bookshops</a:t>
            </a:r>
            <a:r>
              <a:rPr lang="en-US" sz="1400" b="1" dirty="0" smtClean="0">
                <a:latin typeface="Arial Black" pitchFamily="34" charset="0"/>
              </a:rPr>
              <a:t>) </a:t>
            </a:r>
            <a:endParaRPr lang="en-US" sz="1600" b="1" dirty="0" smtClean="0">
              <a:latin typeface="Arial Black" pitchFamily="34" charset="0"/>
            </a:endParaRPr>
          </a:p>
          <a:p>
            <a:pPr algn="l" rtl="1">
              <a:buNone/>
            </a:pPr>
            <a:r>
              <a:rPr lang="en-US" sz="1600" b="1" dirty="0" smtClean="0"/>
              <a:t>          </a:t>
            </a:r>
            <a:r>
              <a:rPr lang="ar-SA" sz="1600" b="1" dirty="0" smtClean="0"/>
              <a:t>     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Interactions access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US" sz="1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>
              <a:buNone/>
            </a:pPr>
            <a:r>
              <a:rPr lang="en-US" sz="1600" b="1" dirty="0" smtClean="0"/>
              <a:t>             Reading and Writing </a:t>
            </a:r>
          </a:p>
          <a:p>
            <a:pPr algn="l" rtl="1">
              <a:buNone/>
            </a:pPr>
            <a:r>
              <a:rPr lang="en-US" sz="1600" b="1" dirty="0" smtClean="0"/>
              <a:t>             Authors : Pamela Hartmann, James </a:t>
            </a:r>
            <a:r>
              <a:rPr lang="en-US" sz="1600" b="1" dirty="0" err="1" smtClean="0"/>
              <a:t>Mentel</a:t>
            </a:r>
            <a:r>
              <a:rPr lang="en-US" sz="1600" b="1" dirty="0" smtClean="0"/>
              <a:t> &amp; Ahmed </a:t>
            </a:r>
            <a:r>
              <a:rPr lang="en-US" sz="1600" b="1" dirty="0" err="1" smtClean="0"/>
              <a:t>Motala</a:t>
            </a:r>
            <a:endParaRPr lang="en-US" sz="1600" b="1" dirty="0" smtClean="0"/>
          </a:p>
          <a:p>
            <a:pPr algn="l" rtl="1">
              <a:buNone/>
            </a:pPr>
            <a:r>
              <a:rPr lang="en-US" sz="1600" b="1" dirty="0" smtClean="0"/>
              <a:t>         NOTE: Color of the book cover is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r>
              <a:rPr lang="en-US" sz="1600" b="1" dirty="0" smtClean="0"/>
              <a:t>. It is available at </a:t>
            </a:r>
            <a:r>
              <a:rPr lang="en-US" sz="1600" b="1" dirty="0" err="1" smtClean="0"/>
              <a:t>Jareer</a:t>
            </a:r>
            <a:r>
              <a:rPr lang="en-US" sz="1600" b="1" dirty="0" smtClean="0"/>
              <a:t> &amp; Al-</a:t>
            </a:r>
            <a:r>
              <a:rPr lang="en-US" sz="1600" b="1" dirty="0" err="1" smtClean="0"/>
              <a:t>Obeikan</a:t>
            </a:r>
            <a:r>
              <a:rPr lang="en-US" sz="1600" b="1" dirty="0" smtClean="0"/>
              <a:t> bookshops</a:t>
            </a:r>
          </a:p>
          <a:p>
            <a:pPr algn="l" rtl="1">
              <a:buNone/>
            </a:pPr>
            <a:r>
              <a:rPr lang="en-US" sz="2000" b="1" i="1" dirty="0" smtClean="0">
                <a:cs typeface="Arial" pitchFamily="34" charset="0"/>
              </a:rPr>
              <a:t>     3. Websites: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1- </a:t>
            </a:r>
            <a:r>
              <a:rPr lang="en-US" sz="1600" b="1" i="1" dirty="0" smtClean="0">
                <a:cs typeface="Arial" pitchFamily="34" charset="0"/>
                <a:hlinkClick r:id="rId2"/>
              </a:rPr>
              <a:t>www.barnesandnoble.com</a:t>
            </a:r>
            <a:endParaRPr lang="en-US" sz="1600" b="1" i="1" dirty="0" smtClean="0"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2. KFU library resources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cs typeface="Arial" pitchFamily="34" charset="0"/>
              </a:rPr>
              <a:t>                3. Internet resources including KFU &amp; Saudi Universities online resources.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04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7030A0"/>
                </a:solidFill>
              </a:rPr>
              <a:t> Contact  </a:t>
            </a:r>
            <a:endParaRPr lang="ar-SA" sz="3600" b="1" dirty="0" smtClean="0">
              <a:solidFill>
                <a:srgbClr val="7030A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Instructor </a:t>
            </a:r>
            <a:r>
              <a:rPr lang="en-US" sz="1600" b="1" i="1" dirty="0" smtClean="0">
                <a:latin typeface="Arial Black" pitchFamily="34" charset="0"/>
                <a:cs typeface="+mn-cs"/>
              </a:rPr>
              <a:t>:                               Mr. 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Ahmed H. Alhuwayshil</a:t>
            </a:r>
          </a:p>
          <a:p>
            <a:pPr algn="ctr" eaLnBrk="1" hangingPunct="1">
              <a:buFont typeface="Arial" pitchFamily="34" charset="0"/>
              <a:buNone/>
            </a:pPr>
            <a:endParaRPr lang="en-US" sz="1000" i="1" spc="-150" dirty="0" smtClean="0">
              <a:latin typeface="Arial Black" pitchFamily="34" charset="0"/>
              <a:cs typeface="+mn-cs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en-US" sz="1000" i="1" spc="-150" dirty="0" smtClean="0">
                <a:latin typeface="Arial Black" pitchFamily="34" charset="0"/>
                <a:cs typeface="+mn-cs"/>
              </a:rPr>
              <a:t>*****************************************************************************************************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Office Hours:      9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:30 – 11:15 a.m. ( Sunday)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                            11:15  a.m. - 1:00  p.m.  (Tuesday)</a:t>
            </a:r>
            <a:endParaRPr lang="en-US" sz="16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9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 Mobile :              </a:t>
            </a:r>
            <a:endParaRPr lang="en-US" sz="1600" i="1" dirty="0" smtClean="0">
              <a:solidFill>
                <a:srgbClr val="C00000"/>
              </a:solidFill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Office Tel.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76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0</TotalTime>
  <Words>479</Words>
  <Application>Microsoft Office PowerPoint</Application>
  <PresentationFormat>A4 Paper (210x297 mm)</PresentationFormat>
  <Paragraphs>86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ae_AlMateen</vt:lpstr>
      <vt:lpstr>Arial</vt:lpstr>
      <vt:lpstr>Arial Black</vt:lpstr>
      <vt:lpstr>AYM Wadiy S_U normal.</vt:lpstr>
      <vt:lpstr>Calibri</vt:lpstr>
      <vt:lpstr>Times New Roman</vt:lpstr>
      <vt:lpstr>Office Theme</vt:lpstr>
      <vt:lpstr>PowerPoint Presentation</vt:lpstr>
      <vt:lpstr>Orientation Lecture المحاضرة التمهيديه     General English Language     اللغة الانجليزية العامه     Eng 121 Course Orientation  التمهيدية     </vt:lpstr>
      <vt:lpstr>Elements of the Lecture </vt:lpstr>
      <vt:lpstr>Course Description…</vt:lpstr>
      <vt:lpstr>Course Description </vt:lpstr>
      <vt:lpstr> Course Objectives</vt:lpstr>
      <vt:lpstr>Note: Three Main Assignments</vt:lpstr>
      <vt:lpstr>Attendance </vt:lpstr>
      <vt:lpstr> References </vt:lpstr>
      <vt:lpstr> Contact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studio 3</cp:lastModifiedBy>
  <cp:revision>2</cp:revision>
  <dcterms:created xsi:type="dcterms:W3CDTF">2016-02-08T08:46:21Z</dcterms:created>
  <dcterms:modified xsi:type="dcterms:W3CDTF">2016-02-08T09:06:11Z</dcterms:modified>
</cp:coreProperties>
</file>