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7" r:id="rId3"/>
    <p:sldId id="284" r:id="rId4"/>
    <p:sldId id="268" r:id="rId5"/>
    <p:sldId id="269" r:id="rId6"/>
    <p:sldId id="270" r:id="rId7"/>
    <p:sldId id="275" r:id="rId8"/>
    <p:sldId id="276" r:id="rId9"/>
    <p:sldId id="277" r:id="rId10"/>
    <p:sldId id="278" r:id="rId11"/>
    <p:sldId id="279" r:id="rId12"/>
    <p:sldId id="280" r:id="rId13"/>
    <p:sldId id="281" r:id="rId14"/>
    <p:sldId id="282" r:id="rId15"/>
    <p:sldId id="283"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4" autoAdjust="0"/>
  </p:normalViewPr>
  <p:slideViewPr>
    <p:cSldViewPr>
      <p:cViewPr varScale="1">
        <p:scale>
          <a:sx n="74" d="100"/>
          <a:sy n="74" d="100"/>
        </p:scale>
        <p:origin x="1110"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4/12/2016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3315"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CO" smtClean="0"/>
          </a:p>
        </p:txBody>
      </p:sp>
      <p:sp>
        <p:nvSpPr>
          <p:cNvPr id="1331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7F29ED-B680-49CF-8407-C676993FCFEF}" type="slidenum">
              <a:rPr lang="es-CO"/>
              <a:pPr fontAlgn="base">
                <a:spcBef>
                  <a:spcPct val="0"/>
                </a:spcBef>
                <a:spcAft>
                  <a:spcPct val="0"/>
                </a:spcAft>
              </a:pPr>
              <a:t>4</a:t>
            </a:fld>
            <a:endParaRPr lang="es-CO"/>
          </a:p>
        </p:txBody>
      </p:sp>
    </p:spTree>
    <p:extLst>
      <p:ext uri="{BB962C8B-B14F-4D97-AF65-F5344CB8AC3E}">
        <p14:creationId xmlns:p14="http://schemas.microsoft.com/office/powerpoint/2010/main" val="675505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l">
              <a:lnSpc>
                <a:spcPct val="80000"/>
              </a:lnSpc>
            </a:pPr>
            <a:endParaRPr lang="en-US" sz="3200" b="1" spc="-150" dirty="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r>
              <a:rPr lang="ar-SA" sz="3200" b="1" spc="-150" dirty="0">
                <a:effectLst>
                  <a:outerShdw blurRad="38100" dist="38100" dir="2700000" algn="tl">
                    <a:srgbClr val="000000">
                      <a:alpha val="43137"/>
                    </a:srgbClr>
                  </a:outerShdw>
                </a:effectLst>
                <a:latin typeface="AYM Wadiy S_U normal."/>
                <a:cs typeface="Times New Roman" pitchFamily="18" charset="0"/>
              </a:rPr>
              <a:t> </a:t>
            </a:r>
            <a:r>
              <a:rPr lang="en-US" sz="3200" b="1" spc="-150" dirty="0">
                <a:effectLst>
                  <a:outerShdw blurRad="38100" dist="38100" dir="2700000" algn="tl">
                    <a:srgbClr val="000000">
                      <a:alpha val="43137"/>
                    </a:srgbClr>
                  </a:outerShdw>
                </a:effectLst>
                <a:latin typeface="AYM Wadiy S_U normal."/>
                <a:cs typeface="Times New Roman" pitchFamily="18" charset="0"/>
              </a:rPr>
              <a:t>  </a:t>
            </a:r>
          </a:p>
          <a:p>
            <a:pPr algn="ctr">
              <a:lnSpc>
                <a:spcPct val="80000"/>
              </a:lnSpc>
            </a:pPr>
            <a:r>
              <a:rPr lang="ar-SA" sz="2800" b="1" dirty="0">
                <a:solidFill>
                  <a:srgbClr val="0070C0"/>
                </a:solidFill>
                <a:effectLst>
                  <a:outerShdw blurRad="38100" dist="38100" dir="2700000" algn="tl">
                    <a:srgbClr val="000000">
                      <a:alpha val="43137"/>
                    </a:srgbClr>
                  </a:outerShdw>
                </a:effectLst>
                <a:latin typeface="AYM Wadiy S_U normal."/>
                <a:cs typeface="Times New Roman" pitchFamily="18" charset="0"/>
              </a:rPr>
              <a:t>اللغة الانجليزية العامة </a:t>
            </a:r>
            <a:endParaRPr lang="en-US" sz="3600" b="1" dirty="0">
              <a:solidFill>
                <a:srgbClr val="0070C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600" b="1" dirty="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2800" b="1" dirty="0" err="1">
                <a:solidFill>
                  <a:srgbClr val="C00000"/>
                </a:solidFill>
                <a:effectLst>
                  <a:outerShdw blurRad="38100" dist="38100" dir="2700000" algn="tl">
                    <a:srgbClr val="000000">
                      <a:alpha val="43137"/>
                    </a:srgbClr>
                  </a:outerShdw>
                </a:effectLst>
                <a:latin typeface="AYM Wadiy S_U normal."/>
                <a:cs typeface="Times New Roman" pitchFamily="18" charset="0"/>
              </a:rPr>
              <a:t>Eng</a:t>
            </a:r>
            <a:r>
              <a:rPr lang="en-US" sz="2800" b="1" dirty="0">
                <a:solidFill>
                  <a:srgbClr val="C00000"/>
                </a:solidFill>
                <a:effectLst>
                  <a:outerShdw blurRad="38100" dist="38100" dir="2700000" algn="tl">
                    <a:srgbClr val="000000">
                      <a:alpha val="43137"/>
                    </a:srgbClr>
                  </a:outerShdw>
                </a:effectLst>
                <a:latin typeface="AYM Wadiy S_U normal."/>
                <a:cs typeface="Times New Roman" pitchFamily="18" charset="0"/>
              </a:rPr>
              <a:t> 121</a:t>
            </a:r>
          </a:p>
          <a:p>
            <a:pPr algn="l">
              <a:lnSpc>
                <a:spcPct val="80000"/>
              </a:lnSpc>
            </a:pPr>
            <a:endParaRPr lang="en-US" sz="1400" b="1" spc="-150" dirty="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a:solidFill>
                  <a:srgbClr val="FF0000"/>
                </a:solidFill>
                <a:latin typeface="Calibri" pitchFamily="34" charset="0"/>
                <a:cs typeface="Times New Roman" pitchFamily="18" charset="0"/>
              </a:rPr>
              <a:t>Instructor: </a:t>
            </a:r>
            <a:r>
              <a:rPr lang="en-US" sz="2800" b="1" spc="-150" dirty="0">
                <a:latin typeface="Calibri" pitchFamily="34" charset="0"/>
                <a:cs typeface="Times New Roman" pitchFamily="18" charset="0"/>
              </a:rPr>
              <a:t>Ahmed H. </a:t>
            </a:r>
            <a:r>
              <a:rPr lang="en-US" sz="2800" b="1" spc="-150" dirty="0" err="1">
                <a:latin typeface="Calibri" pitchFamily="34" charset="0"/>
                <a:cs typeface="Times New Roman" pitchFamily="18" charset="0"/>
              </a:rPr>
              <a:t>Alhuwayshil</a:t>
            </a:r>
            <a:endParaRPr lang="en-US" sz="2800" b="1" spc="-150" dirty="0">
              <a:latin typeface="Calibri" pitchFamily="34" charset="0"/>
              <a:cs typeface="Times New Roman" pitchFamily="18" charset="0"/>
            </a:endParaRPr>
          </a:p>
          <a:p>
            <a:pPr algn="l">
              <a:lnSpc>
                <a:spcPct val="80000"/>
              </a:lnSpc>
            </a:pPr>
            <a:r>
              <a:rPr lang="en-US" sz="2800" b="1" spc="-150" dirty="0">
                <a:solidFill>
                  <a:srgbClr val="FF0000"/>
                </a:solidFill>
                <a:latin typeface="Calibri" pitchFamily="34" charset="0"/>
                <a:cs typeface="Times New Roman" pitchFamily="18" charset="0"/>
              </a:rPr>
              <a:t>E-mail:</a:t>
            </a:r>
            <a:r>
              <a:rPr lang="en-US" sz="2800" b="1" spc="-150" dirty="0">
                <a:latin typeface="Calibri" pitchFamily="34" charset="0"/>
                <a:cs typeface="Times New Roman" pitchFamily="18" charset="0"/>
              </a:rPr>
              <a:t> aalhuwayshil@kfu.edu.sa</a:t>
            </a:r>
            <a:endParaRPr lang="en-US" sz="2800" b="1" spc="-150"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cs typeface="Arial" pitchFamily="34" charset="0"/>
              </a:rPr>
              <a:t>Lecture 2</a:t>
            </a:r>
            <a:br>
              <a:rPr lang="en-US" dirty="0" smtClean="0">
                <a:solidFill>
                  <a:srgbClr val="376092"/>
                </a:solidFill>
                <a:cs typeface="Arial" pitchFamily="34" charset="0"/>
              </a:rPr>
            </a:br>
            <a:r>
              <a:rPr lang="ar-SA" b="1" dirty="0" smtClean="0">
                <a:solidFill>
                  <a:srgbClr val="C00000"/>
                </a:solidFill>
                <a:cs typeface="Arial" pitchFamily="34" charset="0"/>
              </a:rPr>
              <a:t>المحاضرة الثانية</a:t>
            </a:r>
            <a:r>
              <a:rPr lang="en-US" dirty="0" smtClean="0">
                <a:solidFill>
                  <a:srgbClr val="376092"/>
                </a:solidFill>
                <a:cs typeface="Arial" pitchFamily="34" charset="0"/>
              </a:rPr>
              <a:t/>
            </a:r>
            <a:br>
              <a:rPr lang="en-US" dirty="0" smtClean="0">
                <a:solidFill>
                  <a:srgbClr val="376092"/>
                </a:solidFill>
                <a:cs typeface="Arial" pitchFamily="34" charset="0"/>
              </a:rPr>
            </a:br>
            <a:r>
              <a:rPr lang="en-US" b="1" dirty="0" smtClean="0">
                <a:solidFill>
                  <a:schemeClr val="tx1"/>
                </a:solidFill>
                <a:cs typeface="Arial" pitchFamily="34" charset="0"/>
              </a:rPr>
              <a:t>Reading Skill</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2514600"/>
          </a:xfrm>
        </p:spPr>
        <p:txBody>
          <a:bodyPr/>
          <a:lstStyle/>
          <a:p>
            <a:pPr algn="l" eaLnBrk="1" hangingPunct="1">
              <a:buFont typeface="Wingdings" pitchFamily="2" charset="2"/>
              <a:buChar char="§"/>
            </a:pPr>
            <a:r>
              <a:rPr lang="en-US" sz="2800" b="1" dirty="0" smtClean="0">
                <a:solidFill>
                  <a:schemeClr val="tx1"/>
                </a:solidFill>
                <a:cs typeface="Arial" pitchFamily="34" charset="0"/>
              </a:rPr>
              <a:t>Scanning</a:t>
            </a:r>
          </a:p>
          <a:p>
            <a:pPr algn="l" eaLnBrk="1" hangingPunct="1">
              <a:buFont typeface="Wingdings" pitchFamily="2" charset="2"/>
              <a:buChar char="§"/>
            </a:pPr>
            <a:r>
              <a:rPr lang="en-US" sz="2800" b="1" dirty="0" smtClean="0">
                <a:solidFill>
                  <a:schemeClr val="tx1"/>
                </a:solidFill>
                <a:cs typeface="Arial" pitchFamily="34" charset="0"/>
              </a:rPr>
              <a:t> Skimming</a:t>
            </a:r>
          </a:p>
          <a:p>
            <a:pPr algn="l" eaLnBrk="1" hangingPunct="1">
              <a:buFont typeface="Wingdings" pitchFamily="2" charset="2"/>
              <a:buChar char="§"/>
            </a:pPr>
            <a:r>
              <a:rPr lang="en-US" sz="2800" b="1" dirty="0" smtClean="0">
                <a:solidFill>
                  <a:schemeClr val="tx1"/>
                </a:solidFill>
                <a:cs typeface="Arial" pitchFamily="34" charset="0"/>
              </a:rPr>
              <a:t> Previewing Vocabulary</a:t>
            </a:r>
          </a:p>
          <a:p>
            <a:pPr algn="l" eaLnBrk="1" hangingPunct="1">
              <a:buFont typeface="Wingdings" pitchFamily="2" charset="2"/>
              <a:buChar char="§"/>
            </a:pPr>
            <a:r>
              <a:rPr lang="en-US" sz="2800" b="1" dirty="0" smtClean="0">
                <a:solidFill>
                  <a:schemeClr val="tx1"/>
                </a:solidFill>
                <a:cs typeface="Arial" pitchFamily="34" charset="0"/>
              </a:rPr>
              <a:t>Revising some structures</a:t>
            </a:r>
          </a:p>
          <a:p>
            <a:pPr algn="l" eaLnBrk="1" hangingPunct="1"/>
            <a:endParaRPr lang="en-US" b="1" dirty="0" smtClean="0">
              <a:solidFill>
                <a:schemeClr val="tx1"/>
              </a:solidFill>
              <a:cs typeface="Arial" pitchFamily="34" charset="0"/>
            </a:endParaRPr>
          </a:p>
          <a:p>
            <a:pPr algn="l"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2398767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390016832"/>
              </p:ext>
            </p:extLst>
          </p:nvPr>
        </p:nvGraphicFramePr>
        <p:xfrm>
          <a:off x="1447800" y="2438400"/>
          <a:ext cx="6604000" cy="1752600"/>
        </p:xfrm>
        <a:graphic>
          <a:graphicData uri="http://schemas.openxmlformats.org/drawingml/2006/table">
            <a:tbl>
              <a:tblPr firstRow="1" bandRow="1">
                <a:tableStyleId>{5C22544A-7EE6-4342-B048-85BDC9FD1C3A}</a:tableStyleId>
              </a:tblPr>
              <a:tblGrid>
                <a:gridCol w="3302000"/>
                <a:gridCol w="3302000"/>
              </a:tblGrid>
              <a:tr h="370840">
                <a:tc>
                  <a:txBody>
                    <a:bodyPr/>
                    <a:lstStyle/>
                    <a:p>
                      <a:r>
                        <a:rPr lang="en-US" dirty="0" smtClean="0"/>
                        <a:t>word</a:t>
                      </a:r>
                      <a:endParaRPr lang="en-US" dirty="0"/>
                    </a:p>
                  </a:txBody>
                  <a:tcPr/>
                </a:tc>
                <a:tc>
                  <a:txBody>
                    <a:bodyPr/>
                    <a:lstStyle/>
                    <a:p>
                      <a:r>
                        <a:rPr lang="en-US" dirty="0" smtClean="0"/>
                        <a:t>meaning</a:t>
                      </a:r>
                      <a:endParaRPr lang="en-US" dirty="0"/>
                    </a:p>
                  </a:txBody>
                  <a:tcPr/>
                </a:tc>
              </a:tr>
              <a:tr h="370840">
                <a:tc>
                  <a:txBody>
                    <a:bodyPr/>
                    <a:lstStyle/>
                    <a:p>
                      <a:r>
                        <a:rPr lang="en-US" dirty="0" smtClean="0"/>
                        <a:t>famous</a:t>
                      </a:r>
                      <a:endParaRPr lang="en-US" dirty="0"/>
                    </a:p>
                  </a:txBody>
                  <a:tcPr/>
                </a:tc>
                <a:tc>
                  <a:txBody>
                    <a:bodyPr/>
                    <a:lstStyle/>
                    <a:p>
                      <a:r>
                        <a:rPr lang="en-US" dirty="0" smtClean="0"/>
                        <a:t>Everybody knows about</a:t>
                      </a:r>
                      <a:r>
                        <a:rPr lang="en-US" baseline="0" dirty="0" smtClean="0"/>
                        <a:t> you</a:t>
                      </a:r>
                      <a:endParaRPr lang="en-US" dirty="0"/>
                    </a:p>
                  </a:txBody>
                  <a:tcPr/>
                </a:tc>
              </a:tr>
              <a:tr h="370840">
                <a:tc>
                  <a:txBody>
                    <a:bodyPr/>
                    <a:lstStyle/>
                    <a:p>
                      <a:r>
                        <a:rPr lang="en-US" dirty="0" smtClean="0"/>
                        <a:t>contrast</a:t>
                      </a:r>
                      <a:endParaRPr lang="en-US" dirty="0"/>
                    </a:p>
                  </a:txBody>
                  <a:tcPr/>
                </a:tc>
                <a:tc>
                  <a:txBody>
                    <a:bodyPr/>
                    <a:lstStyle/>
                    <a:p>
                      <a:r>
                        <a:rPr lang="en-US" dirty="0" smtClean="0"/>
                        <a:t>A strong difference</a:t>
                      </a:r>
                      <a:endParaRPr lang="en-US" dirty="0"/>
                    </a:p>
                  </a:txBody>
                  <a:tcPr/>
                </a:tc>
              </a:tr>
              <a:tr h="370840">
                <a:tc>
                  <a:txBody>
                    <a:bodyPr/>
                    <a:lstStyle/>
                    <a:p>
                      <a:r>
                        <a:rPr lang="en-US" dirty="0" smtClean="0"/>
                        <a:t>Teenager</a:t>
                      </a:r>
                      <a:endParaRPr lang="en-US" dirty="0"/>
                    </a:p>
                  </a:txBody>
                  <a:tcPr/>
                </a:tc>
                <a:tc>
                  <a:txBody>
                    <a:bodyPr/>
                    <a:lstStyle/>
                    <a:p>
                      <a:r>
                        <a:rPr lang="en-US" dirty="0" smtClean="0"/>
                        <a:t>A person between (12) or 13-19 years old</a:t>
                      </a:r>
                      <a:endParaRPr lang="en-US" dirty="0"/>
                    </a:p>
                  </a:txBody>
                  <a:tcPr/>
                </a:tc>
              </a:tr>
            </a:tbl>
          </a:graphicData>
        </a:graphic>
      </p:graphicFrame>
    </p:spTree>
    <p:extLst>
      <p:ext uri="{BB962C8B-B14F-4D97-AF65-F5344CB8AC3E}">
        <p14:creationId xmlns:p14="http://schemas.microsoft.com/office/powerpoint/2010/main" val="29243278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algn="l"/>
            <a:r>
              <a:rPr lang="es-CO" dirty="0" smtClean="0"/>
              <a:t>SCANNING</a:t>
            </a:r>
          </a:p>
        </p:txBody>
      </p:sp>
      <p:sp>
        <p:nvSpPr>
          <p:cNvPr id="6147" name="2 Marcador de contenido"/>
          <p:cNvSpPr>
            <a:spLocks noGrp="1"/>
          </p:cNvSpPr>
          <p:nvPr>
            <p:ph idx="1"/>
          </p:nvPr>
        </p:nvSpPr>
        <p:spPr/>
        <p:txBody>
          <a:bodyPr/>
          <a:lstStyle/>
          <a:p>
            <a:pPr algn="l">
              <a:lnSpc>
                <a:spcPct val="150000"/>
              </a:lnSpc>
            </a:pPr>
            <a:r>
              <a:rPr lang="en-US" sz="1600" b="1" dirty="0" smtClean="0"/>
              <a:t>Scanning</a:t>
            </a:r>
            <a:r>
              <a:rPr lang="en-US" sz="1600" dirty="0" smtClean="0"/>
              <a:t> is a technique you often use when </a:t>
            </a:r>
            <a:r>
              <a:rPr lang="en-US" sz="1600" dirty="0" smtClean="0">
                <a:solidFill>
                  <a:srgbClr val="FF0000"/>
                </a:solidFill>
              </a:rPr>
              <a:t>looking up</a:t>
            </a:r>
            <a:r>
              <a:rPr lang="en-US" sz="1600" dirty="0" smtClean="0"/>
              <a:t> a word in the telephone book or dictionary. </a:t>
            </a:r>
            <a:r>
              <a:rPr lang="en-US" sz="1600" u="sng" dirty="0" smtClean="0"/>
              <a:t>You search for key words or ideas. </a:t>
            </a:r>
            <a:r>
              <a:rPr lang="en-US" sz="1600" dirty="0" smtClean="0"/>
              <a:t>In most cases, you know what you're looking for, so you're concentrating on finding a particular answer. Scanning involves moving your eyes quickly down the page seeking specific words and phrases. </a:t>
            </a:r>
          </a:p>
          <a:p>
            <a:pPr algn="l">
              <a:lnSpc>
                <a:spcPct val="150000"/>
              </a:lnSpc>
            </a:pPr>
            <a:endParaRPr lang="en-US" sz="1600" dirty="0" smtClean="0"/>
          </a:p>
          <a:p>
            <a:pPr algn="l">
              <a:lnSpc>
                <a:spcPct val="150000"/>
              </a:lnSpc>
            </a:pPr>
            <a:r>
              <a:rPr lang="en-US" sz="1600" dirty="0" smtClean="0"/>
              <a:t>When scanning, look for the author's use of organizers such </a:t>
            </a:r>
            <a:r>
              <a:rPr lang="en-US" sz="1600" b="1" dirty="0" smtClean="0">
                <a:solidFill>
                  <a:schemeClr val="tx2">
                    <a:lumMod val="60000"/>
                    <a:lumOff val="40000"/>
                  </a:schemeClr>
                </a:solidFill>
              </a:rPr>
              <a:t>as numbers, letters, steps, or the words, first, second, or next.</a:t>
            </a:r>
            <a:r>
              <a:rPr lang="en-US" sz="1600" b="1" dirty="0" smtClean="0"/>
              <a:t> </a:t>
            </a:r>
            <a:r>
              <a:rPr lang="en-US" sz="1600" dirty="0" smtClean="0"/>
              <a:t>Look for words that are </a:t>
            </a:r>
            <a:r>
              <a:rPr lang="en-US" sz="1600" b="1" dirty="0" smtClean="0">
                <a:solidFill>
                  <a:srgbClr val="FF0000"/>
                </a:solidFill>
              </a:rPr>
              <a:t>bold faced, italics, or in a different font size, style, or color. </a:t>
            </a:r>
            <a:r>
              <a:rPr lang="en-US" sz="1600" dirty="0" smtClean="0"/>
              <a:t>Sometimes the author will put key ideas in the margin.   </a:t>
            </a:r>
            <a:endParaRPr lang="es-CO" sz="1600" dirty="0" smtClean="0"/>
          </a:p>
          <a:p>
            <a:pPr algn="l">
              <a:lnSpc>
                <a:spcPct val="150000"/>
              </a:lnSpc>
            </a:pPr>
            <a:endParaRPr lang="es-CO" sz="1600" dirty="0" smtClean="0"/>
          </a:p>
        </p:txBody>
      </p:sp>
    </p:spTree>
    <p:extLst>
      <p:ext uri="{BB962C8B-B14F-4D97-AF65-F5344CB8AC3E}">
        <p14:creationId xmlns:p14="http://schemas.microsoft.com/office/powerpoint/2010/main" val="2151454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Let’s Scanning </a:t>
            </a:r>
            <a:endParaRPr lang="en-US" dirty="0"/>
          </a:p>
        </p:txBody>
      </p:sp>
      <p:sp>
        <p:nvSpPr>
          <p:cNvPr id="3" name="Content Placeholder 2"/>
          <p:cNvSpPr>
            <a:spLocks noGrp="1"/>
          </p:cNvSpPr>
          <p:nvPr>
            <p:ph idx="1"/>
          </p:nvPr>
        </p:nvSpPr>
        <p:spPr/>
        <p:txBody>
          <a:bodyPr/>
          <a:lstStyle/>
          <a:p>
            <a:pPr algn="l"/>
            <a:r>
              <a:rPr lang="en-US" sz="1600" b="1" dirty="0" smtClean="0"/>
              <a:t>Pulp Friction</a:t>
            </a:r>
          </a:p>
          <a:p>
            <a:pPr algn="l"/>
            <a:r>
              <a:rPr lang="en-US" sz="1600" dirty="0" smtClean="0"/>
              <a:t>     Every second, 1 hectare of the world's rainforest is destroyed. That's equivalent to two football fields. An area the size of New York City is lost every day. In a year, that adds up to 31 million hectares -- more than the land area of Poland. This alarming rate of destruction has serious consequences for the environment; scientists estimate, for example, that 137 species of plant, insect or animal become extinct every day due to logging. In British Columbia, where, since 1990, thirteen rainforest valleys have been </a:t>
            </a:r>
            <a:r>
              <a:rPr lang="en-US" sz="1600" dirty="0" err="1" smtClean="0"/>
              <a:t>clearcut</a:t>
            </a:r>
            <a:r>
              <a:rPr lang="en-US" sz="1600" dirty="0" smtClean="0"/>
              <a:t>, 142 species of salmon have already become extinct, and the habitats of grizzly bears, wolves and many other creatures are threatened. Logging, however, provides jobs, profits, taxes for the government and cheap products of all kinds for consumers, so the government is reluctant to restrict or control it.</a:t>
            </a:r>
          </a:p>
          <a:p>
            <a:pPr algn="l"/>
            <a:r>
              <a:rPr lang="en-US" sz="1600" dirty="0" smtClean="0">
                <a:solidFill>
                  <a:srgbClr val="00B050"/>
                </a:solidFill>
              </a:rPr>
              <a:t>1.How many species of salmon have become extinct in BC?</a:t>
            </a:r>
          </a:p>
          <a:p>
            <a:pPr algn="l"/>
            <a:r>
              <a:rPr lang="en-US" sz="1600" dirty="0" smtClean="0"/>
              <a:t>       a. 27</a:t>
            </a:r>
          </a:p>
          <a:p>
            <a:pPr algn="l"/>
            <a:r>
              <a:rPr lang="en-US" sz="1600" dirty="0" smtClean="0"/>
              <a:t>       b. 31</a:t>
            </a:r>
          </a:p>
          <a:p>
            <a:pPr algn="l"/>
            <a:r>
              <a:rPr lang="en-US" sz="1600" dirty="0" smtClean="0"/>
              <a:t>       c. 137</a:t>
            </a:r>
          </a:p>
          <a:p>
            <a:pPr algn="l"/>
            <a:r>
              <a:rPr lang="en-US" sz="1600" dirty="0" smtClean="0"/>
              <a:t>       d. 142</a:t>
            </a:r>
            <a:endParaRPr lang="en-US" sz="1600" dirty="0"/>
          </a:p>
        </p:txBody>
      </p:sp>
    </p:spTree>
    <p:extLst>
      <p:ext uri="{BB962C8B-B14F-4D97-AF65-F5344CB8AC3E}">
        <p14:creationId xmlns:p14="http://schemas.microsoft.com/office/powerpoint/2010/main" val="204449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Scanning… </a:t>
            </a:r>
            <a:endParaRPr lang="en-US" dirty="0"/>
          </a:p>
        </p:txBody>
      </p:sp>
      <p:sp>
        <p:nvSpPr>
          <p:cNvPr id="3" name="Content Placeholder 2"/>
          <p:cNvSpPr>
            <a:spLocks noGrp="1"/>
          </p:cNvSpPr>
          <p:nvPr>
            <p:ph idx="1"/>
          </p:nvPr>
        </p:nvSpPr>
        <p:spPr/>
        <p:txBody>
          <a:bodyPr/>
          <a:lstStyle/>
          <a:p>
            <a:pPr algn="l"/>
            <a:r>
              <a:rPr lang="en-US" sz="1600" dirty="0" smtClean="0"/>
              <a:t> Much of Canada's forestry production goes towards making pulp and paper. According to the Canadian Pulp and Paper Association, Canada supplies 34% of the world's wood pulp and 49% of its newsprint paper. If these paper products could be produced in some other way, Canadian forests could be preserved. Recently, a possible alternative way of producing paper has been suggested by agriculturalists and environmentalists: a plant called hemp.</a:t>
            </a:r>
          </a:p>
          <a:p>
            <a:pPr algn="l"/>
            <a:endParaRPr lang="en-US" sz="1600" dirty="0" smtClean="0"/>
          </a:p>
          <a:p>
            <a:pPr algn="l"/>
            <a:endParaRPr lang="en-US" sz="1600" dirty="0" smtClean="0"/>
          </a:p>
          <a:p>
            <a:pPr algn="l"/>
            <a:r>
              <a:rPr lang="en-US" sz="1600" dirty="0" smtClean="0"/>
              <a:t>2.How much of the world's newsprint paper is supplied by Canada?</a:t>
            </a:r>
          </a:p>
          <a:p>
            <a:pPr algn="l"/>
            <a:r>
              <a:rPr lang="en-US" sz="1600" dirty="0" smtClean="0"/>
              <a:t> 	a. 31 %</a:t>
            </a:r>
          </a:p>
          <a:p>
            <a:pPr algn="l"/>
            <a:r>
              <a:rPr lang="en-US" sz="1600" dirty="0" smtClean="0"/>
              <a:t>	b. 49%</a:t>
            </a:r>
          </a:p>
          <a:p>
            <a:pPr algn="l"/>
            <a:r>
              <a:rPr lang="en-US" sz="1600" dirty="0" smtClean="0"/>
              <a:t>	c. 34% </a:t>
            </a:r>
          </a:p>
          <a:p>
            <a:pPr algn="l"/>
            <a:r>
              <a:rPr lang="en-US" sz="1600" dirty="0" smtClean="0"/>
              <a:t>	d. 19%</a:t>
            </a:r>
          </a:p>
          <a:p>
            <a:pPr algn="l"/>
            <a:endParaRPr lang="en-US" sz="1600" dirty="0"/>
          </a:p>
        </p:txBody>
      </p:sp>
    </p:spTree>
    <p:extLst>
      <p:ext uri="{BB962C8B-B14F-4D97-AF65-F5344CB8AC3E}">
        <p14:creationId xmlns:p14="http://schemas.microsoft.com/office/powerpoint/2010/main" val="2873882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lgn="l" eaLnBrk="1" hangingPunct="1"/>
            <a:r>
              <a:rPr lang="en-US" dirty="0" smtClean="0">
                <a:cs typeface="Arial" pitchFamily="34" charset="0"/>
              </a:rPr>
              <a:t>Skimming for the topic Main Idea</a:t>
            </a:r>
          </a:p>
        </p:txBody>
      </p:sp>
      <p:sp>
        <p:nvSpPr>
          <p:cNvPr id="3" name="Content Placeholder 2"/>
          <p:cNvSpPr>
            <a:spLocks noGrp="1"/>
          </p:cNvSpPr>
          <p:nvPr>
            <p:ph idx="1"/>
          </p:nvPr>
        </p:nvSpPr>
        <p:spPr>
          <a:xfrm>
            <a:off x="457200" y="1447800"/>
            <a:ext cx="8420100" cy="426720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dirty="0" smtClean="0">
                <a:solidFill>
                  <a:schemeClr val="bg1"/>
                </a:solidFill>
              </a:rPr>
              <a:t>Hint: Remember that the topic is just a word or noun phrase – a few words. It is not a sentence. </a:t>
            </a:r>
          </a:p>
          <a:p>
            <a:pPr algn="l"/>
            <a:endParaRPr lang="en-US" dirty="0" smtClean="0">
              <a:solidFill>
                <a:schemeClr val="bg1"/>
              </a:solidFill>
            </a:endParaRPr>
          </a:p>
          <a:p>
            <a:pPr algn="l"/>
            <a:r>
              <a:rPr lang="en-US" dirty="0" smtClean="0">
                <a:solidFill>
                  <a:schemeClr val="bg1"/>
                </a:solidFill>
              </a:rPr>
              <a:t>The main idea is in a sentence or two and can be found at the beginning, middle, or end of a paragraph.</a:t>
            </a:r>
          </a:p>
          <a:p>
            <a:pPr algn="l"/>
            <a:endParaRPr lang="en-US" dirty="0" smtClean="0">
              <a:solidFill>
                <a:schemeClr val="bg1"/>
              </a:solidFill>
            </a:endParaRPr>
          </a:p>
          <a:p>
            <a:pPr algn="l"/>
            <a:r>
              <a:rPr lang="en-US" dirty="0" smtClean="0">
                <a:solidFill>
                  <a:schemeClr val="bg1"/>
                </a:solidFill>
              </a:rPr>
              <a:t>Each Paragraph has a main idea. </a:t>
            </a:r>
          </a:p>
          <a:p>
            <a:pPr algn="l"/>
            <a:endParaRPr lang="en-US" dirty="0" smtClean="0">
              <a:solidFill>
                <a:schemeClr val="bg1"/>
              </a:solidFill>
            </a:endParaRPr>
          </a:p>
          <a:p>
            <a:pPr algn="l"/>
            <a:r>
              <a:rPr lang="en-US" dirty="0" smtClean="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4265403936"/>
      </p:ext>
    </p:extLst>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600" baseline="30000" dirty="0" smtClean="0"/>
              <a:t>1</a:t>
            </a:r>
            <a:r>
              <a:rPr lang="en-US" sz="1600" dirty="0" smtClean="0"/>
              <a:t>Do you have a favorite season? </a:t>
            </a:r>
            <a:r>
              <a:rPr lang="en-US" sz="1600" baseline="30000" dirty="0" smtClean="0"/>
              <a:t>2</a:t>
            </a:r>
            <a:r>
              <a:rPr lang="en-US" sz="1600" dirty="0" smtClean="0"/>
              <a:t>Winter, fall, and spring have many advantages. </a:t>
            </a:r>
            <a:r>
              <a:rPr lang="en-US" sz="1600" baseline="30000" dirty="0" smtClean="0"/>
              <a:t>3</a:t>
            </a:r>
            <a:r>
              <a:rPr lang="en-US" sz="1600" dirty="0" smtClean="0"/>
              <a:t>However, summertime is my favorite season because it offers the tranquility of the beach as well as the exhilaration of outdoor sports. </a:t>
            </a:r>
            <a:r>
              <a:rPr lang="en-US" sz="1600" baseline="30000" dirty="0" smtClean="0"/>
              <a:t>4</a:t>
            </a:r>
            <a:r>
              <a:rPr lang="en-US" sz="1600" dirty="0" smtClean="0"/>
              <a:t>First, sitting on the other side of a sand dune, hidden by sea oats and sedge, I like looking at the Atlantic Ocean, scanning for dolphins and pelicans. </a:t>
            </a:r>
            <a:r>
              <a:rPr lang="en-US" sz="1600" baseline="30000" dirty="0" smtClean="0"/>
              <a:t>5</a:t>
            </a:r>
            <a:r>
              <a:rPr lang="en-US" sz="1600" dirty="0" smtClean="0"/>
              <a:t>Looking at something larger than I am gives me a sense of awe and gratitude and provides a backdrop for some deep musings.</a:t>
            </a:r>
            <a:r>
              <a:rPr lang="en-US" sz="1600" baseline="30000" dirty="0" smtClean="0"/>
              <a:t>6</a:t>
            </a:r>
            <a:r>
              <a:rPr lang="en-US" sz="1600" dirty="0" smtClean="0"/>
              <a:t>Second, summertime provides me with the chance to go sailing, surfing, and hiking along the shore. </a:t>
            </a:r>
            <a:r>
              <a:rPr lang="en-US" sz="1600" baseline="30000" dirty="0" smtClean="0"/>
              <a:t>7</a:t>
            </a:r>
            <a:r>
              <a:rPr lang="en-US" sz="1600" dirty="0" smtClean="0"/>
              <a:t>The exercise enhances my sense of well being and creates a feeling of optimism.</a:t>
            </a:r>
          </a:p>
          <a:p>
            <a:pPr algn="l"/>
            <a:endParaRPr lang="en-US" sz="1600" dirty="0" smtClean="0">
              <a:solidFill>
                <a:srgbClr val="FF0000"/>
              </a:solidFill>
            </a:endParaRPr>
          </a:p>
          <a:p>
            <a:pPr algn="l"/>
            <a:r>
              <a:rPr lang="en-US" sz="1600" dirty="0" smtClean="0">
                <a:solidFill>
                  <a:srgbClr val="FF0000"/>
                </a:solidFill>
              </a:rPr>
              <a:t>The topic of the paragraph is  </a:t>
            </a:r>
            <a:r>
              <a:rPr lang="en-US" sz="1600" dirty="0" smtClean="0"/>
              <a:t>			</a:t>
            </a:r>
          </a:p>
          <a:p>
            <a:pPr algn="l"/>
            <a:r>
              <a:rPr lang="en-US" sz="1600" dirty="0" smtClean="0"/>
              <a:t> a. sailing and surfing.</a:t>
            </a:r>
          </a:p>
          <a:p>
            <a:pPr algn="l"/>
            <a:r>
              <a:rPr lang="en-US" sz="1600" dirty="0" smtClean="0"/>
              <a:t> b. summertime. </a:t>
            </a:r>
          </a:p>
          <a:p>
            <a:pPr algn="l"/>
            <a:r>
              <a:rPr lang="en-US" sz="1600" dirty="0" smtClean="0"/>
              <a:t>c. seasons at the beach. </a:t>
            </a:r>
          </a:p>
          <a:p>
            <a:pPr algn="l"/>
            <a:r>
              <a:rPr lang="en-US" sz="1600" dirty="0" smtClean="0"/>
              <a:t>d. ways to develop optimism.</a:t>
            </a:r>
          </a:p>
          <a:p>
            <a:pPr algn="l"/>
            <a:r>
              <a:rPr lang="en-US" sz="1600" dirty="0" smtClean="0"/>
              <a:t> </a:t>
            </a:r>
            <a:r>
              <a:rPr lang="en-US" sz="1600" dirty="0" smtClean="0">
                <a:solidFill>
                  <a:srgbClr val="FF0000"/>
                </a:solidFill>
              </a:rPr>
              <a:t>The main idea of the paragraph is</a:t>
            </a:r>
          </a:p>
          <a:p>
            <a:pPr algn="l"/>
            <a:r>
              <a:rPr lang="en-US" sz="1600" dirty="0" smtClean="0"/>
              <a:t>  a. sentence 1. b. sentence 2. c. sentence 3. d. sentence 4.</a:t>
            </a:r>
          </a:p>
          <a:p>
            <a:r>
              <a:rPr lang="en-US" sz="1600" dirty="0" smtClean="0"/>
              <a:t/>
            </a:r>
            <a:br>
              <a:rPr lang="en-US" sz="1600" dirty="0" smtClean="0"/>
            </a:br>
            <a:endParaRPr lang="en-US" sz="1600" dirty="0" smtClean="0"/>
          </a:p>
          <a:p>
            <a:pPr algn="l"/>
            <a:endParaRPr lang="en-US" sz="1600" dirty="0" smtClean="0"/>
          </a:p>
          <a:p>
            <a:r>
              <a:rPr lang="en-US" sz="1600" dirty="0" smtClean="0"/>
              <a:t/>
            </a:r>
            <a:br>
              <a:rPr lang="en-US" sz="1600" dirty="0" smtClean="0"/>
            </a:br>
            <a:endParaRPr lang="en-US" sz="1600" dirty="0"/>
          </a:p>
        </p:txBody>
      </p:sp>
    </p:spTree>
    <p:extLst>
      <p:ext uri="{BB962C8B-B14F-4D97-AF65-F5344CB8AC3E}">
        <p14:creationId xmlns:p14="http://schemas.microsoft.com/office/powerpoint/2010/main" val="3763321207"/>
      </p:ext>
    </p:extLst>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38862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381000"/>
            <a:ext cx="3200400" cy="646331"/>
          </a:xfrm>
          <a:prstGeom prst="rect">
            <a:avLst/>
          </a:prstGeom>
          <a:noFill/>
        </p:spPr>
        <p:txBody>
          <a:bodyPr wrap="square" rtlCol="1">
            <a:spAutoFit/>
          </a:bodyPr>
          <a:lstStyle/>
          <a:p>
            <a:pPr algn="l"/>
            <a:endParaRPr lang="ar-SA" dirty="0" smtClean="0"/>
          </a:p>
          <a:p>
            <a:pPr algn="l"/>
            <a:r>
              <a:rPr lang="en-US" dirty="0" smtClean="0"/>
              <a:t>Structure    </a:t>
            </a:r>
            <a:endParaRPr lang="ar-SA" dirty="0"/>
          </a:p>
        </p:txBody>
      </p:sp>
      <p:sp>
        <p:nvSpPr>
          <p:cNvPr id="7" name="TextBox 6"/>
          <p:cNvSpPr txBox="1"/>
          <p:nvPr/>
        </p:nvSpPr>
        <p:spPr>
          <a:xfrm>
            <a:off x="457200" y="1752600"/>
            <a:ext cx="5105400" cy="923330"/>
          </a:xfrm>
          <a:prstGeom prst="rect">
            <a:avLst/>
          </a:prstGeom>
          <a:noFill/>
        </p:spPr>
        <p:txBody>
          <a:bodyPr wrap="square" rtlCol="1">
            <a:spAutoFit/>
          </a:bodyPr>
          <a:lstStyle/>
          <a:p>
            <a:pPr lvl="0" rtl="0"/>
            <a:endParaRPr lang="en-US" dirty="0" smtClean="0"/>
          </a:p>
          <a:p>
            <a:pPr lvl="0" rtl="0"/>
            <a:r>
              <a:rPr lang="en-US" dirty="0" smtClean="0"/>
              <a:t>1.Salma </a:t>
            </a:r>
            <a:r>
              <a:rPr lang="en-US" dirty="0"/>
              <a:t>and Fatima -----------------from Riyadh.</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444500" lvl="0" indent="-266700" algn="l" rtl="0"/>
            <a:r>
              <a:rPr lang="en-US" dirty="0" smtClean="0"/>
              <a:t>a. is</a:t>
            </a:r>
            <a:endParaRPr lang="en-US" dirty="0"/>
          </a:p>
          <a:p>
            <a:pPr marL="444500" lvl="0" indent="-266700" algn="l" rtl="0"/>
            <a:r>
              <a:rPr lang="en-US" dirty="0" smtClean="0"/>
              <a:t>b. was</a:t>
            </a:r>
            <a:endParaRPr lang="en-US" dirty="0"/>
          </a:p>
          <a:p>
            <a:pPr marL="444500" lvl="0" indent="-266700" algn="l" rtl="0"/>
            <a:r>
              <a:rPr lang="en-US" dirty="0" smtClean="0"/>
              <a:t>c. has</a:t>
            </a:r>
            <a:endParaRPr lang="en-US" dirty="0"/>
          </a:p>
          <a:p>
            <a:pPr marL="444500" lvl="0" indent="-266700" algn="l" rtl="0"/>
            <a:r>
              <a:rPr lang="en-US" dirty="0" smtClean="0"/>
              <a:t>d. are</a:t>
            </a:r>
            <a:endParaRPr lang="en-US" dirty="0"/>
          </a:p>
          <a:p>
            <a:pPr marL="444500" indent="-266700" algn="l">
              <a:buFont typeface="+mj-lt"/>
              <a:buAutoNum type="arabicPeriod"/>
            </a:pPr>
            <a:endParaRPr lang="ar-SA" dirty="0"/>
          </a:p>
        </p:txBody>
      </p:sp>
      <p:sp>
        <p:nvSpPr>
          <p:cNvPr id="9" name="TextBox 8"/>
          <p:cNvSpPr txBox="1"/>
          <p:nvPr/>
        </p:nvSpPr>
        <p:spPr>
          <a:xfrm>
            <a:off x="609600" y="3962400"/>
            <a:ext cx="4876800" cy="646331"/>
          </a:xfrm>
          <a:prstGeom prst="rect">
            <a:avLst/>
          </a:prstGeom>
          <a:noFill/>
        </p:spPr>
        <p:txBody>
          <a:bodyPr wrap="square" rtlCol="1">
            <a:spAutoFit/>
          </a:bodyPr>
          <a:lstStyle/>
          <a:p>
            <a:pPr lvl="0" algn="l" rtl="0"/>
            <a:r>
              <a:rPr lang="en-US" dirty="0" smtClean="0"/>
              <a:t>2. ___________ </a:t>
            </a:r>
            <a:r>
              <a:rPr lang="en-US" dirty="0"/>
              <a:t>your car new?</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r>
              <a:rPr lang="en-US" dirty="0" smtClean="0"/>
              <a:t>a. Are</a:t>
            </a:r>
            <a:endParaRPr lang="en-US" dirty="0"/>
          </a:p>
          <a:p>
            <a:pPr marL="342900" lvl="0" indent="-342900" algn="l" rtl="0"/>
            <a:r>
              <a:rPr lang="en-US" dirty="0" smtClean="0"/>
              <a:t>b. Is</a:t>
            </a:r>
            <a:endParaRPr lang="en-US" dirty="0"/>
          </a:p>
          <a:p>
            <a:pPr marL="342900" lvl="0" indent="-342900" algn="l" rtl="0"/>
            <a:r>
              <a:rPr lang="en-US" dirty="0" smtClean="0"/>
              <a:t>c. Aren't</a:t>
            </a:r>
            <a:endParaRPr lang="en-US" dirty="0"/>
          </a:p>
          <a:p>
            <a:pPr marL="342900" lvl="0" indent="-342900" algn="l" rtl="0"/>
            <a:r>
              <a:rPr lang="en-US" dirty="0" smtClean="0"/>
              <a:t>d. Has</a:t>
            </a:r>
            <a:endParaRPr lang="en-US" dirty="0"/>
          </a:p>
        </p:txBody>
      </p:sp>
      <p:sp>
        <p:nvSpPr>
          <p:cNvPr id="11" name="TextBox 10"/>
          <p:cNvSpPr txBox="1"/>
          <p:nvPr/>
        </p:nvSpPr>
        <p:spPr>
          <a:xfrm>
            <a:off x="304800" y="1524000"/>
            <a:ext cx="5943600" cy="369332"/>
          </a:xfrm>
          <a:prstGeom prst="rect">
            <a:avLst/>
          </a:prstGeom>
          <a:noFill/>
        </p:spPr>
        <p:txBody>
          <a:bodyPr wrap="square" rtlCol="1">
            <a:spAutoFit/>
          </a:bodyPr>
          <a:lstStyle/>
          <a:p>
            <a:pPr algn="l"/>
            <a:r>
              <a:rPr lang="en-US" dirty="0" smtClean="0">
                <a:solidFill>
                  <a:srgbClr val="0070C0"/>
                </a:solidFill>
              </a:rPr>
              <a:t>Part One </a:t>
            </a:r>
            <a:r>
              <a:rPr lang="en-US" dirty="0" smtClean="0"/>
              <a:t>: Circle the correct response </a:t>
            </a:r>
            <a:endParaRPr lang="ar-SA" dirty="0"/>
          </a:p>
        </p:txBody>
      </p:sp>
    </p:spTree>
    <p:extLst>
      <p:ext uri="{BB962C8B-B14F-4D97-AF65-F5344CB8AC3E}">
        <p14:creationId xmlns:p14="http://schemas.microsoft.com/office/powerpoint/2010/main" val="1652180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636369"/>
            <a:ext cx="35814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rtl="0"/>
            <a:r>
              <a:rPr lang="en-US" dirty="0" smtClean="0"/>
              <a:t>3. London </a:t>
            </a:r>
            <a:r>
              <a:rPr lang="en-US" dirty="0"/>
              <a:t>------------------ a country. It is a city.</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a:t>is</a:t>
            </a:r>
          </a:p>
          <a:p>
            <a:pPr marL="342900" lvl="0" indent="-342900" algn="l" rtl="0">
              <a:buFont typeface="+mj-lt"/>
              <a:buAutoNum type="alphaUcPeriod"/>
            </a:pPr>
            <a:r>
              <a:rPr lang="en-US" dirty="0"/>
              <a:t>aren't</a:t>
            </a:r>
          </a:p>
          <a:p>
            <a:pPr marL="342900" lvl="0" indent="-342900" algn="l" rtl="0">
              <a:buFont typeface="+mj-lt"/>
              <a:buAutoNum type="alphaUcPeriod"/>
            </a:pPr>
            <a:r>
              <a:rPr lang="en-US" dirty="0"/>
              <a:t>isn't</a:t>
            </a:r>
          </a:p>
          <a:p>
            <a:pPr marL="342900" lvl="0" indent="-342900" algn="l" rtl="0">
              <a:buFont typeface="+mj-lt"/>
              <a:buAutoNum type="alphaUcPeriod"/>
            </a:pPr>
            <a:r>
              <a:rPr lang="en-US" dirty="0"/>
              <a:t>are</a:t>
            </a:r>
          </a:p>
        </p:txBody>
      </p:sp>
      <p:sp>
        <p:nvSpPr>
          <p:cNvPr id="9" name="TextBox 8"/>
          <p:cNvSpPr txBox="1"/>
          <p:nvPr/>
        </p:nvSpPr>
        <p:spPr>
          <a:xfrm>
            <a:off x="685800" y="3915728"/>
            <a:ext cx="4800600" cy="923330"/>
          </a:xfrm>
          <a:prstGeom prst="rect">
            <a:avLst/>
          </a:prstGeom>
          <a:noFill/>
        </p:spPr>
        <p:txBody>
          <a:bodyPr wrap="square" rtlCol="1">
            <a:spAutoFit/>
          </a:bodyPr>
          <a:lstStyle/>
          <a:p>
            <a:pPr lvl="0" algn="l" rtl="0"/>
            <a:r>
              <a:rPr lang="en-US" dirty="0" smtClean="0"/>
              <a:t>4. ----------- </a:t>
            </a:r>
            <a:r>
              <a:rPr lang="en-US" dirty="0"/>
              <a:t>ant is ---------------- insect</a:t>
            </a:r>
            <a:r>
              <a:rPr lang="en-US" dirty="0" smtClean="0"/>
              <a:t>.</a:t>
            </a:r>
          </a:p>
          <a:p>
            <a:pPr lvl="0" algn="l" rtl="0"/>
            <a:endParaRPr lang="en-US" dirty="0"/>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An / an</a:t>
            </a:r>
          </a:p>
          <a:p>
            <a:pPr marL="342900" lvl="0" indent="-342900" algn="l" rtl="0">
              <a:buFont typeface="+mj-lt"/>
              <a:buAutoNum type="alphaUcPeriod"/>
            </a:pPr>
            <a:r>
              <a:rPr lang="en-US" dirty="0"/>
              <a:t>An / a</a:t>
            </a:r>
          </a:p>
          <a:p>
            <a:pPr marL="342900" lvl="0" indent="-342900" algn="l" rtl="0">
              <a:buFont typeface="+mj-lt"/>
              <a:buAutoNum type="alphaUcPeriod"/>
            </a:pPr>
            <a:r>
              <a:rPr lang="en-US" dirty="0"/>
              <a:t>A / an</a:t>
            </a:r>
          </a:p>
          <a:p>
            <a:pPr marL="342900" lvl="0" indent="-342900" algn="l" rtl="0">
              <a:buFont typeface="+mj-lt"/>
              <a:buAutoNum type="alphaUcPeriod"/>
            </a:pPr>
            <a:r>
              <a:rPr lang="en-US" dirty="0"/>
              <a:t>A / a</a:t>
            </a:r>
          </a:p>
        </p:txBody>
      </p:sp>
    </p:spTree>
    <p:extLst>
      <p:ext uri="{BB962C8B-B14F-4D97-AF65-F5344CB8AC3E}">
        <p14:creationId xmlns:p14="http://schemas.microsoft.com/office/powerpoint/2010/main" val="2755048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 </a:t>
            </a:r>
            <a:endParaRPr lang="ar-SA" b="1" dirty="0"/>
          </a:p>
        </p:txBody>
      </p:sp>
      <p:sp>
        <p:nvSpPr>
          <p:cNvPr id="6" name="TextBox 5"/>
          <p:cNvSpPr txBox="1"/>
          <p:nvPr/>
        </p:nvSpPr>
        <p:spPr>
          <a:xfrm>
            <a:off x="3124200" y="636369"/>
            <a:ext cx="1295400" cy="646331"/>
          </a:xfrm>
          <a:prstGeom prst="rect">
            <a:avLst/>
          </a:prstGeom>
          <a:noFill/>
        </p:spPr>
        <p:txBody>
          <a:bodyPr wrap="square" rtlCol="1">
            <a:spAutoFit/>
          </a:bodyPr>
          <a:lstStyle/>
          <a:p>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algn="l" rtl="0"/>
            <a:r>
              <a:rPr lang="en-US" dirty="0" smtClean="0"/>
              <a:t>5. Are </a:t>
            </a:r>
            <a:r>
              <a:rPr lang="en-US" dirty="0"/>
              <a:t>you a doctor?  </a:t>
            </a:r>
            <a:r>
              <a:rPr lang="en-US" dirty="0" smtClean="0"/>
              <a:t>Yes, </a:t>
            </a:r>
            <a:r>
              <a:rPr lang="en-US" dirty="0"/>
              <a:t>---------------------.</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smtClean="0"/>
              <a:t>were</a:t>
            </a:r>
            <a:endParaRPr lang="en-US" dirty="0"/>
          </a:p>
          <a:p>
            <a:pPr marL="342900" lvl="0" indent="-342900" algn="l" rtl="0">
              <a:buFont typeface="+mj-lt"/>
              <a:buAutoNum type="alphaUcPeriod"/>
            </a:pPr>
            <a:r>
              <a:rPr lang="en-US" dirty="0" smtClean="0"/>
              <a:t>have</a:t>
            </a:r>
            <a:endParaRPr lang="en-US" dirty="0"/>
          </a:p>
          <a:p>
            <a:pPr marL="342900" lvl="0" indent="-342900" algn="l" rtl="0">
              <a:buFont typeface="+mj-lt"/>
              <a:buAutoNum type="alphaUcPeriod"/>
            </a:pPr>
            <a:r>
              <a:rPr lang="en-US" dirty="0" smtClean="0"/>
              <a:t>He is</a:t>
            </a:r>
            <a:endParaRPr lang="en-US" dirty="0"/>
          </a:p>
          <a:p>
            <a:pPr marL="342900" lvl="0" indent="-342900" algn="l" rtl="0">
              <a:buFont typeface="+mj-lt"/>
              <a:buAutoNum type="alphaUcPeriod"/>
            </a:pPr>
            <a:r>
              <a:rPr lang="en-US" dirty="0" smtClean="0"/>
              <a:t>I am</a:t>
            </a:r>
            <a:endParaRPr lang="en-US" dirty="0"/>
          </a:p>
        </p:txBody>
      </p:sp>
      <p:sp>
        <p:nvSpPr>
          <p:cNvPr id="9" name="TextBox 8"/>
          <p:cNvSpPr txBox="1"/>
          <p:nvPr/>
        </p:nvSpPr>
        <p:spPr>
          <a:xfrm>
            <a:off x="381000" y="3915728"/>
            <a:ext cx="6477000" cy="646331"/>
          </a:xfrm>
          <a:prstGeom prst="rect">
            <a:avLst/>
          </a:prstGeom>
          <a:noFill/>
        </p:spPr>
        <p:txBody>
          <a:bodyPr wrap="square" rtlCol="1">
            <a:spAutoFit/>
          </a:bodyPr>
          <a:lstStyle/>
          <a:p>
            <a:pPr lvl="0" algn="l" rtl="0"/>
            <a:r>
              <a:rPr lang="en-US" dirty="0" smtClean="0"/>
              <a:t>6. Where </a:t>
            </a:r>
            <a:r>
              <a:rPr lang="en-US" dirty="0"/>
              <a:t>is the water? ------------------- inside the refrigerator. </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They're</a:t>
            </a:r>
          </a:p>
          <a:p>
            <a:pPr marL="342900" lvl="0" indent="-342900" algn="l" rtl="0">
              <a:buFont typeface="+mj-lt"/>
              <a:buAutoNum type="alphaUcPeriod"/>
            </a:pPr>
            <a:r>
              <a:rPr lang="en-US" dirty="0"/>
              <a:t>It</a:t>
            </a:r>
          </a:p>
          <a:p>
            <a:pPr marL="342900" lvl="0" indent="-342900" algn="l" rtl="0">
              <a:buFont typeface="+mj-lt"/>
              <a:buAutoNum type="alphaUcPeriod"/>
            </a:pPr>
            <a:r>
              <a:rPr lang="en-US" dirty="0"/>
              <a:t>It's</a:t>
            </a:r>
          </a:p>
          <a:p>
            <a:pPr marL="342900" lvl="0" indent="-342900" algn="l" rtl="0">
              <a:buFont typeface="+mj-lt"/>
              <a:buAutoNum type="alphaUcPeriod"/>
            </a:pPr>
            <a:r>
              <a:rPr lang="en-US" dirty="0"/>
              <a:t>He's</a:t>
            </a:r>
          </a:p>
        </p:txBody>
      </p:sp>
    </p:spTree>
    <p:extLst>
      <p:ext uri="{BB962C8B-B14F-4D97-AF65-F5344CB8AC3E}">
        <p14:creationId xmlns:p14="http://schemas.microsoft.com/office/powerpoint/2010/main" val="19998826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676400" y="636369"/>
            <a:ext cx="27432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8229600" cy="646331"/>
          </a:xfrm>
          <a:prstGeom prst="rect">
            <a:avLst/>
          </a:prstGeom>
          <a:noFill/>
        </p:spPr>
        <p:txBody>
          <a:bodyPr wrap="square" rtlCol="1">
            <a:spAutoFit/>
          </a:bodyPr>
          <a:lstStyle/>
          <a:p>
            <a:pPr lvl="0" algn="l" rtl="0"/>
            <a:r>
              <a:rPr lang="en-US" dirty="0" smtClean="0"/>
              <a:t>7. A </a:t>
            </a:r>
            <a:r>
              <a:rPr lang="en-US" dirty="0"/>
              <a:t>teacher usually starts a lesson by writing the date------------------the board.</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indent="-342900" algn="l" rtl="0">
              <a:buFont typeface="+mj-lt"/>
              <a:buAutoNum type="alphaUcPeriod"/>
            </a:pPr>
            <a:r>
              <a:rPr lang="en-US" dirty="0" smtClean="0"/>
              <a:t>in </a:t>
            </a:r>
            <a:endParaRPr lang="en-US" dirty="0"/>
          </a:p>
          <a:p>
            <a:pPr marL="342900" indent="-342900" algn="l" rtl="0">
              <a:buFont typeface="+mj-lt"/>
              <a:buAutoNum type="alphaUcPeriod"/>
            </a:pPr>
            <a:r>
              <a:rPr lang="en-US" dirty="0" smtClean="0"/>
              <a:t> </a:t>
            </a:r>
            <a:r>
              <a:rPr lang="en-US" dirty="0"/>
              <a:t>under</a:t>
            </a:r>
          </a:p>
          <a:p>
            <a:pPr marL="342900" indent="-342900" algn="l" rtl="0">
              <a:buFont typeface="+mj-lt"/>
              <a:buAutoNum type="alphaUcPeriod"/>
            </a:pPr>
            <a:r>
              <a:rPr lang="en-US" dirty="0" smtClean="0"/>
              <a:t> </a:t>
            </a:r>
            <a:r>
              <a:rPr lang="en-US" dirty="0"/>
              <a:t>over</a:t>
            </a:r>
          </a:p>
          <a:p>
            <a:pPr marL="342900" indent="-342900" algn="l" rtl="0">
              <a:buFont typeface="+mj-lt"/>
              <a:buAutoNum type="alphaUcPeriod"/>
            </a:pPr>
            <a:r>
              <a:rPr lang="en-US" dirty="0" smtClean="0"/>
              <a:t> </a:t>
            </a:r>
            <a:r>
              <a:rPr lang="en-US" dirty="0"/>
              <a:t>on</a:t>
            </a:r>
          </a:p>
        </p:txBody>
      </p:sp>
      <p:sp>
        <p:nvSpPr>
          <p:cNvPr id="9" name="TextBox 8"/>
          <p:cNvSpPr txBox="1"/>
          <p:nvPr/>
        </p:nvSpPr>
        <p:spPr>
          <a:xfrm>
            <a:off x="381000" y="3915728"/>
            <a:ext cx="6172200" cy="646331"/>
          </a:xfrm>
          <a:prstGeom prst="rect">
            <a:avLst/>
          </a:prstGeom>
          <a:noFill/>
        </p:spPr>
        <p:txBody>
          <a:bodyPr wrap="square" rtlCol="1">
            <a:spAutoFit/>
          </a:bodyPr>
          <a:lstStyle/>
          <a:p>
            <a:pPr lvl="0" rtl="0"/>
            <a:r>
              <a:rPr lang="en-US" dirty="0" smtClean="0"/>
              <a:t>8. My </a:t>
            </a:r>
            <a:r>
              <a:rPr lang="en-US" dirty="0"/>
              <a:t>friend is from America.---------- lives in New York city.</a:t>
            </a:r>
          </a:p>
          <a:p>
            <a:endParaRPr lang="ar-SA" dirty="0"/>
          </a:p>
        </p:txBody>
      </p:sp>
      <p:sp>
        <p:nvSpPr>
          <p:cNvPr id="10" name="TextBox 9"/>
          <p:cNvSpPr txBox="1"/>
          <p:nvPr/>
        </p:nvSpPr>
        <p:spPr>
          <a:xfrm>
            <a:off x="800100" y="4449128"/>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I</a:t>
            </a:r>
          </a:p>
          <a:p>
            <a:pPr marL="342900" indent="-342900" algn="l" rtl="0">
              <a:buFont typeface="+mj-lt"/>
              <a:buAutoNum type="alphaUcPeriod"/>
            </a:pPr>
            <a:r>
              <a:rPr lang="en-US" dirty="0" smtClean="0"/>
              <a:t> We</a:t>
            </a:r>
            <a:endParaRPr lang="en-US" dirty="0"/>
          </a:p>
          <a:p>
            <a:pPr marL="342900" indent="-342900" algn="l" rtl="0">
              <a:buFont typeface="+mj-lt"/>
              <a:buAutoNum type="alphaUcPeriod"/>
            </a:pPr>
            <a:r>
              <a:rPr lang="en-US" dirty="0" smtClean="0"/>
              <a:t> He</a:t>
            </a:r>
            <a:endParaRPr lang="en-US" dirty="0"/>
          </a:p>
          <a:p>
            <a:pPr marL="342900" indent="-342900" algn="l" rtl="0">
              <a:buFont typeface="+mj-lt"/>
              <a:buAutoNum type="alphaUcPeriod"/>
            </a:pPr>
            <a:r>
              <a:rPr lang="en-US" dirty="0" smtClean="0"/>
              <a:t> </a:t>
            </a:r>
            <a:r>
              <a:rPr lang="en-US" dirty="0"/>
              <a:t>It</a:t>
            </a:r>
          </a:p>
          <a:p>
            <a:pPr marL="444500" indent="-266700" algn="l">
              <a:buFont typeface="+mj-lt"/>
              <a:buAutoNum type="arabicPeriod"/>
            </a:pPr>
            <a:endParaRPr lang="ar-SA" dirty="0"/>
          </a:p>
        </p:txBody>
      </p:sp>
    </p:spTree>
    <p:extLst>
      <p:ext uri="{BB962C8B-B14F-4D97-AF65-F5344CB8AC3E}">
        <p14:creationId xmlns:p14="http://schemas.microsoft.com/office/powerpoint/2010/main" val="2345218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524000" y="636369"/>
            <a:ext cx="28956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381000" y="1715869"/>
            <a:ext cx="4495800" cy="646331"/>
          </a:xfrm>
          <a:prstGeom prst="rect">
            <a:avLst/>
          </a:prstGeom>
          <a:noFill/>
        </p:spPr>
        <p:txBody>
          <a:bodyPr wrap="square" rtlCol="1">
            <a:spAutoFit/>
          </a:bodyPr>
          <a:lstStyle/>
          <a:p>
            <a:pPr lvl="0" algn="l" rtl="0"/>
            <a:r>
              <a:rPr lang="en-US" dirty="0" smtClean="0"/>
              <a:t>9. ------------ are in </a:t>
            </a:r>
            <a:r>
              <a:rPr lang="en-US" dirty="0"/>
              <a:t>the house now. </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We</a:t>
            </a:r>
            <a:endParaRPr lang="en-US" dirty="0"/>
          </a:p>
          <a:p>
            <a:pPr marL="342900" indent="-342900" algn="l" rtl="0">
              <a:buFont typeface="+mj-lt"/>
              <a:buAutoNum type="alphaUcPeriod"/>
            </a:pPr>
            <a:r>
              <a:rPr lang="en-US" dirty="0" smtClean="0"/>
              <a:t>he</a:t>
            </a:r>
            <a:endParaRPr lang="en-US" dirty="0"/>
          </a:p>
          <a:p>
            <a:pPr marL="342900" indent="-342900" algn="l" rtl="0">
              <a:buFont typeface="+mj-lt"/>
              <a:buAutoNum type="alphaUcPeriod"/>
            </a:pPr>
            <a:r>
              <a:rPr lang="en-US" dirty="0" smtClean="0"/>
              <a:t>she</a:t>
            </a:r>
            <a:endParaRPr lang="en-US" dirty="0"/>
          </a:p>
          <a:p>
            <a:pPr marL="342900" indent="-342900" algn="l" rtl="0">
              <a:buFont typeface="+mj-lt"/>
              <a:buAutoNum type="alphaUcPeriod"/>
            </a:pPr>
            <a:r>
              <a:rPr lang="en-US" dirty="0" smtClean="0"/>
              <a:t>them</a:t>
            </a:r>
            <a:endParaRPr lang="en-US" dirty="0"/>
          </a:p>
          <a:p>
            <a:pPr marL="444500" indent="-266700" algn="l">
              <a:buFont typeface="+mj-lt"/>
              <a:buAutoNum type="arabicPeriod"/>
            </a:pPr>
            <a:endParaRPr lang="ar-SA" dirty="0"/>
          </a:p>
        </p:txBody>
      </p:sp>
      <p:sp>
        <p:nvSpPr>
          <p:cNvPr id="9" name="TextBox 8"/>
          <p:cNvSpPr txBox="1"/>
          <p:nvPr/>
        </p:nvSpPr>
        <p:spPr>
          <a:xfrm>
            <a:off x="381000" y="3915728"/>
            <a:ext cx="5105400" cy="369332"/>
          </a:xfrm>
          <a:prstGeom prst="rect">
            <a:avLst/>
          </a:prstGeom>
          <a:noFill/>
        </p:spPr>
        <p:txBody>
          <a:bodyPr wrap="square" rtlCol="1">
            <a:spAutoFit/>
          </a:bodyPr>
          <a:lstStyle/>
          <a:p>
            <a:pPr lvl="0" algn="l" rtl="0"/>
            <a:r>
              <a:rPr lang="en-US" dirty="0"/>
              <a:t> </a:t>
            </a:r>
            <a:r>
              <a:rPr lang="en-US" dirty="0" smtClean="0"/>
              <a:t>10. Are </a:t>
            </a:r>
            <a:r>
              <a:rPr lang="en-US" dirty="0"/>
              <a:t>you ready?  - -------------------------------.</a:t>
            </a:r>
            <a:endParaRPr lang="ar-SA" dirty="0"/>
          </a:p>
        </p:txBody>
      </p:sp>
      <p:sp>
        <p:nvSpPr>
          <p:cNvPr id="10" name="TextBox 9"/>
          <p:cNvSpPr txBox="1"/>
          <p:nvPr/>
        </p:nvSpPr>
        <p:spPr>
          <a:xfrm>
            <a:off x="800100" y="4449128"/>
            <a:ext cx="22479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No, I'm not</a:t>
            </a:r>
          </a:p>
          <a:p>
            <a:pPr marL="342900" indent="-342900" algn="l" rtl="0">
              <a:buFont typeface="+mj-lt"/>
              <a:buAutoNum type="alphaUcPeriod"/>
            </a:pPr>
            <a:r>
              <a:rPr lang="en-US" dirty="0" smtClean="0"/>
              <a:t> </a:t>
            </a:r>
            <a:r>
              <a:rPr lang="en-US" dirty="0"/>
              <a:t>Yes, </a:t>
            </a:r>
            <a:r>
              <a:rPr lang="en-US" dirty="0" err="1" smtClean="0"/>
              <a:t>Im</a:t>
            </a:r>
            <a:endParaRPr lang="en-US" dirty="0"/>
          </a:p>
          <a:p>
            <a:pPr marL="342900" indent="-342900" algn="l" rtl="0">
              <a:buFont typeface="+mj-lt"/>
              <a:buAutoNum type="alphaUcPeriod"/>
            </a:pPr>
            <a:r>
              <a:rPr lang="en-US" dirty="0" smtClean="0"/>
              <a:t> </a:t>
            </a:r>
            <a:r>
              <a:rPr lang="en-US" dirty="0"/>
              <a:t>No, </a:t>
            </a:r>
            <a:r>
              <a:rPr lang="en-US" dirty="0" err="1"/>
              <a:t>Iamn't</a:t>
            </a:r>
            <a:endParaRPr lang="en-US" dirty="0"/>
          </a:p>
          <a:p>
            <a:pPr marL="342900" indent="-342900" algn="l" rtl="0">
              <a:buFont typeface="+mj-lt"/>
              <a:buAutoNum type="alphaUcPeriod"/>
            </a:pPr>
            <a:r>
              <a:rPr lang="en-US" dirty="0" smtClean="0"/>
              <a:t> </a:t>
            </a:r>
            <a:r>
              <a:rPr lang="en-US" dirty="0"/>
              <a:t>Yes, You're</a:t>
            </a:r>
          </a:p>
          <a:p>
            <a:pPr marL="444500" indent="-266700" algn="l">
              <a:buFont typeface="+mj-lt"/>
              <a:buAutoNum type="arabicPeriod"/>
            </a:pPr>
            <a:endParaRPr lang="ar-SA" dirty="0"/>
          </a:p>
        </p:txBody>
      </p:sp>
    </p:spTree>
    <p:extLst>
      <p:ext uri="{BB962C8B-B14F-4D97-AF65-F5344CB8AC3E}">
        <p14:creationId xmlns:p14="http://schemas.microsoft.com/office/powerpoint/2010/main" val="598842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2567" y="990600"/>
            <a:ext cx="5070619" cy="369332"/>
          </a:xfrm>
          <a:prstGeom prst="rect">
            <a:avLst/>
          </a:prstGeom>
        </p:spPr>
        <p:txBody>
          <a:bodyPr wrap="none">
            <a:spAutoFit/>
          </a:bodyPr>
          <a:lstStyle/>
          <a:p>
            <a:r>
              <a:rPr lang="en-US" b="1" u="sng" dirty="0" err="1" smtClean="0"/>
              <a:t>A.Fill</a:t>
            </a:r>
            <a:r>
              <a:rPr lang="en-US" b="1" u="sng" dirty="0" smtClean="0"/>
              <a:t> </a:t>
            </a:r>
            <a:r>
              <a:rPr lang="en-US" b="1" u="sng" dirty="0"/>
              <a:t>in each blank with a word from the </a:t>
            </a:r>
            <a:r>
              <a:rPr lang="en-US" b="1" u="sng" dirty="0" smtClean="0"/>
              <a:t>box</a:t>
            </a:r>
            <a:endParaRPr lang="ar-SA" dirty="0"/>
          </a:p>
        </p:txBody>
      </p:sp>
      <p:graphicFrame>
        <p:nvGraphicFramePr>
          <p:cNvPr id="6" name="Table 5"/>
          <p:cNvGraphicFramePr>
            <a:graphicFrameLocks noGrp="1"/>
          </p:cNvGraphicFramePr>
          <p:nvPr>
            <p:extLst/>
          </p:nvPr>
        </p:nvGraphicFramePr>
        <p:xfrm>
          <a:off x="914400" y="1524000"/>
          <a:ext cx="1219200" cy="838200"/>
        </p:xfrm>
        <a:graphic>
          <a:graphicData uri="http://schemas.openxmlformats.org/drawingml/2006/table">
            <a:tbl>
              <a:tblPr firstRow="1" firstCol="1" bandRow="1">
                <a:tableStyleId>{5C22544A-7EE6-4342-B048-85BDC9FD1C3A}</a:tableStyleId>
              </a:tblPr>
              <a:tblGrid>
                <a:gridCol w="1219200"/>
              </a:tblGrid>
              <a:tr h="8382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a:effectLst/>
                        </a:rPr>
                        <a:t>building      </a:t>
                      </a:r>
                      <a:endParaRPr lang="en-US" sz="1400" dirty="0">
                        <a:effectLst/>
                        <a:latin typeface="Calibri"/>
                        <a:ea typeface="Calibri"/>
                        <a:cs typeface="Arial"/>
                      </a:endParaRPr>
                    </a:p>
                  </a:txBody>
                  <a:tcPr marL="68580" marR="68580" marT="0" marB="0"/>
                </a:tc>
              </a:tr>
            </a:tbl>
          </a:graphicData>
        </a:graphic>
      </p:graphicFrame>
      <p:sp>
        <p:nvSpPr>
          <p:cNvPr id="7" name="TextBox 6"/>
          <p:cNvSpPr txBox="1"/>
          <p:nvPr/>
        </p:nvSpPr>
        <p:spPr>
          <a:xfrm>
            <a:off x="533400" y="2514600"/>
            <a:ext cx="8458200" cy="2769989"/>
          </a:xfrm>
          <a:prstGeom prst="rect">
            <a:avLst/>
          </a:prstGeom>
          <a:noFill/>
        </p:spPr>
        <p:txBody>
          <a:bodyPr wrap="square" rtlCol="1">
            <a:spAutoFit/>
          </a:bodyPr>
          <a:lstStyle/>
          <a:p>
            <a:pPr marL="342900" lvl="0" indent="-342900" algn="l" rtl="0">
              <a:buFont typeface="+mj-lt"/>
              <a:buAutoNum type="arabicPeriod"/>
            </a:pPr>
            <a:r>
              <a:rPr lang="en-US" dirty="0"/>
              <a:t>This store is always </a:t>
            </a:r>
            <a:r>
              <a:rPr lang="en-US" b="1" dirty="0" smtClean="0">
                <a:solidFill>
                  <a:srgbClr val="FF0000"/>
                </a:solidFill>
              </a:rPr>
              <a:t>________</a:t>
            </a:r>
            <a:r>
              <a:rPr lang="en-US" dirty="0" smtClean="0"/>
              <a:t>. </a:t>
            </a:r>
            <a:r>
              <a:rPr lang="en-US" dirty="0"/>
              <a:t>There are always lots and lots of people</a:t>
            </a:r>
            <a:r>
              <a:rPr lang="en-US" dirty="0" smtClean="0"/>
              <a:t>.</a:t>
            </a:r>
          </a:p>
          <a:p>
            <a:pPr marL="342900" lvl="0" indent="-342900" algn="l" rtl="0"/>
            <a:endParaRPr lang="en-US" sz="1200" dirty="0"/>
          </a:p>
          <a:p>
            <a:pPr marL="342900" lvl="0" indent="-342900" algn="l" rtl="0"/>
            <a:r>
              <a:rPr lang="en-US" dirty="0" smtClean="0"/>
              <a:t>2. </a:t>
            </a:r>
            <a:r>
              <a:rPr lang="en-US" dirty="0" err="1" smtClean="0"/>
              <a:t>My</a:t>
            </a:r>
            <a:r>
              <a:rPr lang="en-US" b="1" dirty="0" err="1" smtClean="0">
                <a:solidFill>
                  <a:srgbClr val="FF0000"/>
                </a:solidFill>
              </a:rPr>
              <a:t>_______</a:t>
            </a:r>
            <a:r>
              <a:rPr lang="en-US" dirty="0" err="1" smtClean="0"/>
              <a:t>are</a:t>
            </a:r>
            <a:r>
              <a:rPr lang="en-US" dirty="0" smtClean="0"/>
              <a:t> </a:t>
            </a:r>
            <a:r>
              <a:rPr lang="en-US" dirty="0"/>
              <a:t>from Mexico. They're very nice people</a:t>
            </a:r>
            <a:r>
              <a:rPr lang="en-US" dirty="0" smtClean="0"/>
              <a:t>.</a:t>
            </a:r>
          </a:p>
          <a:p>
            <a:pPr marL="342900" lvl="0" indent="-342900" algn="l" rtl="0"/>
            <a:endParaRPr lang="en-US" dirty="0"/>
          </a:p>
          <a:p>
            <a:pPr marL="342900" lvl="0" indent="-342900" algn="l" rtl="0"/>
            <a:r>
              <a:rPr lang="en-US" dirty="0" smtClean="0"/>
              <a:t>3. There </a:t>
            </a:r>
            <a:r>
              <a:rPr lang="en-US" dirty="0"/>
              <a:t>are two big trees in </a:t>
            </a:r>
            <a:r>
              <a:rPr lang="en-US" b="1" dirty="0" smtClean="0">
                <a:solidFill>
                  <a:srgbClr val="FF0000"/>
                </a:solidFill>
              </a:rPr>
              <a:t>________</a:t>
            </a:r>
            <a:r>
              <a:rPr lang="en-US" dirty="0" smtClean="0"/>
              <a:t>of </a:t>
            </a:r>
            <a:r>
              <a:rPr lang="en-US" dirty="0"/>
              <a:t>my house</a:t>
            </a:r>
            <a:r>
              <a:rPr lang="en-US" dirty="0" smtClean="0"/>
              <a:t>.</a:t>
            </a:r>
          </a:p>
          <a:p>
            <a:pPr marL="342900" lvl="0" indent="-342900" algn="l" rtl="0">
              <a:buFont typeface="+mj-lt"/>
              <a:buAutoNum type="arabicPeriod"/>
            </a:pPr>
            <a:endParaRPr lang="en-US" dirty="0"/>
          </a:p>
          <a:p>
            <a:pPr marL="342900" lvl="0" indent="-342900" algn="l" rtl="0"/>
            <a:r>
              <a:rPr lang="en-US" dirty="0" smtClean="0"/>
              <a:t>4. There </a:t>
            </a:r>
            <a:r>
              <a:rPr lang="en-US" dirty="0"/>
              <a:t>is a big </a:t>
            </a:r>
            <a:r>
              <a:rPr lang="en-US" dirty="0" smtClean="0"/>
              <a:t>apartment_________ on </a:t>
            </a:r>
            <a:r>
              <a:rPr lang="en-US" dirty="0"/>
              <a:t>the corner of the street</a:t>
            </a:r>
            <a:r>
              <a:rPr lang="en-US" dirty="0" smtClean="0"/>
              <a:t>.</a:t>
            </a:r>
          </a:p>
          <a:p>
            <a:pPr marL="342900" lvl="0" indent="-342900" algn="l" rtl="0"/>
            <a:endParaRPr lang="en-US" dirty="0"/>
          </a:p>
          <a:p>
            <a:pPr marL="342900" lvl="0" indent="-342900" algn="l" rtl="0"/>
            <a:r>
              <a:rPr lang="en-US" dirty="0" smtClean="0"/>
              <a:t>5. People </a:t>
            </a:r>
            <a:r>
              <a:rPr lang="en-US" dirty="0"/>
              <a:t>in my neighborhood are from </a:t>
            </a:r>
            <a:r>
              <a:rPr lang="en-US" b="1" dirty="0" smtClean="0">
                <a:solidFill>
                  <a:srgbClr val="FF0000"/>
                </a:solidFill>
              </a:rPr>
              <a:t>________</a:t>
            </a:r>
            <a:r>
              <a:rPr lang="en-US" dirty="0" smtClean="0"/>
              <a:t> </a:t>
            </a:r>
            <a:r>
              <a:rPr lang="en-US" dirty="0"/>
              <a:t>countries.</a:t>
            </a:r>
          </a:p>
          <a:p>
            <a:endParaRPr lang="ar-SA" dirty="0"/>
          </a:p>
        </p:txBody>
      </p:sp>
      <p:graphicFrame>
        <p:nvGraphicFramePr>
          <p:cNvPr id="8" name="Table 7"/>
          <p:cNvGraphicFramePr>
            <a:graphicFrameLocks noGrp="1"/>
          </p:cNvGraphicFramePr>
          <p:nvPr>
            <p:extLst/>
          </p:nvPr>
        </p:nvGraphicFramePr>
        <p:xfrm>
          <a:off x="2686593" y="1600200"/>
          <a:ext cx="1104900" cy="762000"/>
        </p:xfrm>
        <a:graphic>
          <a:graphicData uri="http://schemas.openxmlformats.org/drawingml/2006/table">
            <a:tbl>
              <a:tblPr firstRow="1" firstCol="1" bandRow="1">
                <a:tableStyleId>{5C22544A-7EE6-4342-B048-85BDC9FD1C3A}</a:tableStyleId>
              </a:tblPr>
              <a:tblGrid>
                <a:gridCol w="1104900"/>
              </a:tblGrid>
              <a:tr h="7620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different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0" name="Table 9"/>
          <p:cNvGraphicFramePr>
            <a:graphicFrameLocks noGrp="1"/>
          </p:cNvGraphicFramePr>
          <p:nvPr>
            <p:extLst/>
          </p:nvPr>
        </p:nvGraphicFramePr>
        <p:xfrm>
          <a:off x="4191000" y="1600200"/>
          <a:ext cx="1143000" cy="736092"/>
        </p:xfrm>
        <a:graphic>
          <a:graphicData uri="http://schemas.openxmlformats.org/drawingml/2006/table">
            <a:tbl>
              <a:tblPr firstRow="1" firstCol="1" bandRow="1">
                <a:tableStyleId>{5C22544A-7EE6-4342-B048-85BDC9FD1C3A}</a:tableStyleId>
              </a:tblPr>
              <a:tblGrid>
                <a:gridCol w="1143000"/>
              </a:tblGrid>
              <a:tr h="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neighbors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1" name="Table 10"/>
          <p:cNvGraphicFramePr>
            <a:graphicFrameLocks noGrp="1"/>
          </p:cNvGraphicFramePr>
          <p:nvPr>
            <p:extLst/>
          </p:nvPr>
        </p:nvGraphicFramePr>
        <p:xfrm>
          <a:off x="5562600" y="1524000"/>
          <a:ext cx="1144086" cy="685800"/>
        </p:xfrm>
        <a:graphic>
          <a:graphicData uri="http://schemas.openxmlformats.org/drawingml/2006/table">
            <a:tbl>
              <a:tblPr firstRow="1" firstCol="1" bandRow="1">
                <a:tableStyleId>{5C22544A-7EE6-4342-B048-85BDC9FD1C3A}</a:tableStyleId>
              </a:tblPr>
              <a:tblGrid>
                <a:gridCol w="1144086"/>
              </a:tblGrid>
              <a:tr h="685800">
                <a:tc>
                  <a:txBody>
                    <a:bodyPr/>
                    <a:lstStyle/>
                    <a:p>
                      <a:pPr algn="just" rtl="0">
                        <a:lnSpc>
                          <a:spcPct val="115000"/>
                        </a:lnSpc>
                        <a:spcAft>
                          <a:spcPts val="0"/>
                        </a:spcAft>
                      </a:pPr>
                      <a:endParaRPr lang="en-US" sz="1400" dirty="0" smtClean="0">
                        <a:effectLst/>
                      </a:endParaRPr>
                    </a:p>
                    <a:p>
                      <a:pPr marL="0" indent="0" algn="ctr" rtl="0">
                        <a:lnSpc>
                          <a:spcPct val="115000"/>
                        </a:lnSpc>
                        <a:spcAft>
                          <a:spcPts val="0"/>
                        </a:spcAft>
                        <a:buFont typeface="Arial" pitchFamily="34" charset="0"/>
                        <a:buNone/>
                      </a:pPr>
                      <a:r>
                        <a:rPr lang="en-US" sz="1400" dirty="0" smtClean="0">
                          <a:effectLst/>
                        </a:rPr>
                        <a:t>crowded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2" name="Table 11"/>
          <p:cNvGraphicFramePr>
            <a:graphicFrameLocks noGrp="1"/>
          </p:cNvGraphicFramePr>
          <p:nvPr>
            <p:extLst/>
          </p:nvPr>
        </p:nvGraphicFramePr>
        <p:xfrm>
          <a:off x="6807200" y="1524000"/>
          <a:ext cx="914400" cy="736092"/>
        </p:xfrm>
        <a:graphic>
          <a:graphicData uri="http://schemas.openxmlformats.org/drawingml/2006/table">
            <a:tbl>
              <a:tblPr firstRow="1" firstCol="1" bandRow="1">
                <a:tableStyleId>{5C22544A-7EE6-4342-B048-85BDC9FD1C3A}</a:tableStyleId>
              </a:tblPr>
              <a:tblGrid>
                <a:gridCol w="9144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front</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3" name="Table 12"/>
          <p:cNvGraphicFramePr>
            <a:graphicFrameLocks noGrp="1"/>
          </p:cNvGraphicFramePr>
          <p:nvPr>
            <p:extLst/>
          </p:nvPr>
        </p:nvGraphicFramePr>
        <p:xfrm>
          <a:off x="7874000" y="1564322"/>
          <a:ext cx="990600" cy="736092"/>
        </p:xfrm>
        <a:graphic>
          <a:graphicData uri="http://schemas.openxmlformats.org/drawingml/2006/table">
            <a:tbl>
              <a:tblPr firstRow="1" firstCol="1" bandRow="1">
                <a:tableStyleId>{5C22544A-7EE6-4342-B048-85BDC9FD1C3A}</a:tableStyleId>
              </a:tblPr>
              <a:tblGrid>
                <a:gridCol w="9906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drugstore</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sp>
        <p:nvSpPr>
          <p:cNvPr id="14" name="TextBox 13"/>
          <p:cNvSpPr txBox="1"/>
          <p:nvPr/>
        </p:nvSpPr>
        <p:spPr>
          <a:xfrm>
            <a:off x="533400" y="228600"/>
            <a:ext cx="2209800" cy="369332"/>
          </a:xfrm>
          <a:prstGeom prst="rect">
            <a:avLst/>
          </a:prstGeom>
          <a:noFill/>
        </p:spPr>
        <p:txBody>
          <a:bodyPr wrap="square" rtlCol="1">
            <a:spAutoFit/>
          </a:bodyPr>
          <a:lstStyle/>
          <a:p>
            <a:r>
              <a:rPr lang="en-US" dirty="0" smtClean="0"/>
              <a:t>III. Vocabulary</a:t>
            </a:r>
            <a:endParaRPr lang="ar-SA" dirty="0"/>
          </a:p>
        </p:txBody>
      </p:sp>
    </p:spTree>
    <p:extLst>
      <p:ext uri="{BB962C8B-B14F-4D97-AF65-F5344CB8AC3E}">
        <p14:creationId xmlns:p14="http://schemas.microsoft.com/office/powerpoint/2010/main" val="2932844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59324"/>
            <a:ext cx="5517245"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0070C0"/>
                </a:solidFill>
                <a:latin typeface="Elephant" pitchFamily="18" charset="0"/>
                <a:ea typeface="Calibri" pitchFamily="34" charset="0"/>
              </a:rPr>
              <a:t>B</a:t>
            </a:r>
            <a:r>
              <a:rPr kumimoji="0" lang="en-US" sz="1600" b="1" i="0" u="none" strike="noStrike" cap="none" normalizeH="0" baseline="0" dirty="0" smtClean="0">
                <a:ln>
                  <a:noFill/>
                </a:ln>
                <a:solidFill>
                  <a:srgbClr val="0070C0"/>
                </a:solidFill>
                <a:effectLst/>
                <a:latin typeface="Elephant" pitchFamily="18" charset="0"/>
                <a:ea typeface="Calibri" pitchFamily="34" charset="0"/>
              </a:rPr>
              <a:t>. Identifying Opposites</a:t>
            </a:r>
            <a:endParaRPr kumimoji="0" lang="en-US" sz="2800" b="0" i="0" u="none" strike="noStrike" cap="none" normalizeH="0" baseline="0" dirty="0" smtClean="0">
              <a:ln>
                <a:noFill/>
              </a:ln>
              <a:solidFill>
                <a:srgbClr val="0070C0"/>
              </a:solidFill>
              <a:effectLst/>
              <a:latin typeface="Elephant" pitchFamily="18" charset="0"/>
            </a:endParaRPr>
          </a:p>
        </p:txBody>
      </p:sp>
      <p:sp>
        <p:nvSpPr>
          <p:cNvPr id="6" name="TextBox 5"/>
          <p:cNvSpPr txBox="1"/>
          <p:nvPr/>
        </p:nvSpPr>
        <p:spPr>
          <a:xfrm>
            <a:off x="609600" y="457200"/>
            <a:ext cx="8077200" cy="338554"/>
          </a:xfrm>
          <a:prstGeom prst="rect">
            <a:avLst/>
          </a:prstGeom>
          <a:noFill/>
        </p:spPr>
        <p:txBody>
          <a:bodyPr wrap="square" rtlCol="1">
            <a:spAutoFit/>
          </a:bodyPr>
          <a:lstStyle/>
          <a:p>
            <a:pPr algn="l"/>
            <a:r>
              <a:rPr lang="en-US" sz="1600" dirty="0" smtClean="0">
                <a:solidFill>
                  <a:srgbClr val="C00000"/>
                </a:solidFill>
                <a:latin typeface="Arial Black" pitchFamily="34" charset="0"/>
              </a:rPr>
              <a:t>Fill in each blank space with the opposite meaning</a:t>
            </a:r>
            <a:endParaRPr lang="ar-SA" sz="1600" dirty="0">
              <a:solidFill>
                <a:srgbClr val="C00000"/>
              </a:solidFill>
              <a:latin typeface="Arial Black" pitchFamily="34" charset="0"/>
            </a:endParaRPr>
          </a:p>
        </p:txBody>
      </p:sp>
      <p:graphicFrame>
        <p:nvGraphicFramePr>
          <p:cNvPr id="10" name="Table 9"/>
          <p:cNvGraphicFramePr>
            <a:graphicFrameLocks noGrp="1"/>
          </p:cNvGraphicFramePr>
          <p:nvPr/>
        </p:nvGraphicFramePr>
        <p:xfrm>
          <a:off x="2286000" y="1066804"/>
          <a:ext cx="4659630" cy="4677076"/>
        </p:xfrm>
        <a:graphic>
          <a:graphicData uri="http://schemas.openxmlformats.org/drawingml/2006/table">
            <a:tbl>
              <a:tblPr/>
              <a:tblGrid>
                <a:gridCol w="608965"/>
                <a:gridCol w="2070100"/>
                <a:gridCol w="1980565"/>
              </a:tblGrid>
              <a:tr h="562276">
                <a:tc>
                  <a:txBody>
                    <a:bodyPr/>
                    <a:lstStyle/>
                    <a:p>
                      <a:pPr algn="ctr" rtl="0">
                        <a:lnSpc>
                          <a:spcPct val="150000"/>
                        </a:lnSpc>
                        <a:spcAft>
                          <a:spcPts val="0"/>
                        </a:spcAft>
                      </a:pPr>
                      <a:r>
                        <a:rPr lang="en-US" sz="1800" b="1" dirty="0">
                          <a:latin typeface="Cambria"/>
                          <a:ea typeface="Times New Roman"/>
                          <a:cs typeface="Times New Roman"/>
                        </a:rPr>
                        <a:t>No.</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solidFill>
                            <a:srgbClr val="C00000"/>
                          </a:solidFill>
                          <a:latin typeface="Cambria"/>
                          <a:ea typeface="Times New Roman"/>
                          <a:cs typeface="Times New Roman"/>
                        </a:rPr>
                        <a:t>Column A</a:t>
                      </a:r>
                      <a:endParaRPr lang="en-US" sz="1800"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mbria"/>
                          <a:ea typeface="Times New Roman"/>
                          <a:cs typeface="Times New Roman"/>
                        </a:rPr>
                        <a:t>Column B</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large</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97840">
                <a:tc>
                  <a:txBody>
                    <a:bodyPr/>
                    <a:lstStyle/>
                    <a:p>
                      <a:pPr algn="ctr" rtl="0">
                        <a:lnSpc>
                          <a:spcPct val="150000"/>
                        </a:lnSpc>
                        <a:spcAft>
                          <a:spcPts val="0"/>
                        </a:spcAft>
                      </a:pPr>
                      <a:r>
                        <a:rPr lang="en-US" sz="1800" dirty="0" smtClean="0">
                          <a:latin typeface="Calibri"/>
                          <a:ea typeface="Calibri"/>
                          <a:cs typeface="Arial"/>
                        </a:rPr>
                        <a:t>2</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hate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dirty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safe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a:latin typeface="Calibri"/>
                          <a:ea typeface="Calibri"/>
                          <a:cs typeface="Arial"/>
                        </a:rPr>
                        <a:t>expensive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6</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married</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7</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hungry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latin typeface="Calibri"/>
                          <a:ea typeface="Calibri"/>
                          <a:cs typeface="Arial"/>
                        </a:rPr>
                        <a:t>healthy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difficult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10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interesting</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bl>
          </a:graphicData>
        </a:graphic>
      </p:graphicFrame>
      <p:sp>
        <p:nvSpPr>
          <p:cNvPr id="5" name="Rectangle 4"/>
          <p:cNvSpPr/>
          <p:nvPr/>
        </p:nvSpPr>
        <p:spPr>
          <a:xfrm>
            <a:off x="685800" y="26670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small</a:t>
            </a:r>
            <a:endParaRPr lang="en-US" b="1" dirty="0">
              <a:solidFill>
                <a:srgbClr val="FF0000"/>
              </a:solidFill>
              <a:latin typeface="Calibri"/>
              <a:ea typeface="Calibri"/>
              <a:cs typeface="Arial"/>
            </a:endParaRPr>
          </a:p>
        </p:txBody>
      </p:sp>
      <p:sp>
        <p:nvSpPr>
          <p:cNvPr id="7" name="Rectangle 6"/>
          <p:cNvSpPr/>
          <p:nvPr/>
        </p:nvSpPr>
        <p:spPr>
          <a:xfrm>
            <a:off x="762000" y="2057400"/>
            <a:ext cx="585801" cy="5078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love</a:t>
            </a:r>
            <a:endParaRPr lang="en-US" dirty="0">
              <a:solidFill>
                <a:srgbClr val="FF0000"/>
              </a:solidFill>
              <a:latin typeface="Calibri"/>
              <a:ea typeface="Calibri"/>
              <a:cs typeface="Arial"/>
            </a:endParaRPr>
          </a:p>
        </p:txBody>
      </p:sp>
      <p:sp>
        <p:nvSpPr>
          <p:cNvPr id="8" name="Rectangle 7"/>
          <p:cNvSpPr/>
          <p:nvPr/>
        </p:nvSpPr>
        <p:spPr>
          <a:xfrm>
            <a:off x="685800" y="16002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clean</a:t>
            </a:r>
            <a:endParaRPr lang="en-US" dirty="0">
              <a:solidFill>
                <a:srgbClr val="FF0000"/>
              </a:solidFill>
              <a:latin typeface="Calibri"/>
              <a:ea typeface="Calibri"/>
              <a:cs typeface="Arial"/>
            </a:endParaRPr>
          </a:p>
        </p:txBody>
      </p:sp>
      <p:sp>
        <p:nvSpPr>
          <p:cNvPr id="9" name="Rectangle 8"/>
          <p:cNvSpPr/>
          <p:nvPr/>
        </p:nvSpPr>
        <p:spPr>
          <a:xfrm>
            <a:off x="533400" y="3352800"/>
            <a:ext cx="118442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dangerous</a:t>
            </a:r>
            <a:endParaRPr lang="en-US" dirty="0">
              <a:solidFill>
                <a:srgbClr val="FF0000"/>
              </a:solidFill>
              <a:latin typeface="Calibri"/>
              <a:ea typeface="Calibri"/>
              <a:cs typeface="Arial"/>
            </a:endParaRPr>
          </a:p>
        </p:txBody>
      </p:sp>
      <p:sp>
        <p:nvSpPr>
          <p:cNvPr id="11" name="Rectangle 10"/>
          <p:cNvSpPr/>
          <p:nvPr/>
        </p:nvSpPr>
        <p:spPr>
          <a:xfrm>
            <a:off x="609600" y="4038600"/>
            <a:ext cx="75693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cheap</a:t>
            </a:r>
            <a:endParaRPr lang="en-US" dirty="0">
              <a:solidFill>
                <a:srgbClr val="FF0000"/>
              </a:solidFill>
              <a:latin typeface="Calibri"/>
              <a:ea typeface="Calibri"/>
              <a:cs typeface="Arial"/>
            </a:endParaRPr>
          </a:p>
        </p:txBody>
      </p:sp>
      <p:sp>
        <p:nvSpPr>
          <p:cNvPr id="12" name="Rectangle 11"/>
          <p:cNvSpPr/>
          <p:nvPr/>
        </p:nvSpPr>
        <p:spPr>
          <a:xfrm>
            <a:off x="8561638" y="3157622"/>
            <a:ext cx="73609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single</a:t>
            </a:r>
            <a:endParaRPr lang="en-US" dirty="0">
              <a:solidFill>
                <a:srgbClr val="FF0000"/>
              </a:solidFill>
              <a:latin typeface="Calibri"/>
              <a:ea typeface="Calibri"/>
              <a:cs typeface="Arial"/>
            </a:endParaRPr>
          </a:p>
        </p:txBody>
      </p:sp>
      <p:sp>
        <p:nvSpPr>
          <p:cNvPr id="13" name="Rectangle 12"/>
          <p:cNvSpPr/>
          <p:nvPr/>
        </p:nvSpPr>
        <p:spPr>
          <a:xfrm>
            <a:off x="9190665" y="3984710"/>
            <a:ext cx="494045"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full</a:t>
            </a:r>
            <a:endParaRPr lang="en-US" dirty="0">
              <a:solidFill>
                <a:srgbClr val="FF0000"/>
              </a:solidFill>
              <a:latin typeface="Calibri"/>
              <a:ea typeface="Calibri"/>
              <a:cs typeface="Arial"/>
            </a:endParaRPr>
          </a:p>
        </p:txBody>
      </p:sp>
      <p:sp>
        <p:nvSpPr>
          <p:cNvPr id="14" name="Rectangle 13"/>
          <p:cNvSpPr/>
          <p:nvPr/>
        </p:nvSpPr>
        <p:spPr>
          <a:xfrm>
            <a:off x="7924800" y="4876800"/>
            <a:ext cx="53892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sick</a:t>
            </a:r>
            <a:endParaRPr lang="en-US" dirty="0">
              <a:solidFill>
                <a:srgbClr val="FF0000"/>
              </a:solidFill>
              <a:latin typeface="Calibri"/>
              <a:ea typeface="Calibri"/>
              <a:cs typeface="Arial"/>
            </a:endParaRPr>
          </a:p>
        </p:txBody>
      </p:sp>
      <p:sp>
        <p:nvSpPr>
          <p:cNvPr id="15" name="Rectangle 14"/>
          <p:cNvSpPr/>
          <p:nvPr/>
        </p:nvSpPr>
        <p:spPr>
          <a:xfrm>
            <a:off x="8153400" y="1981200"/>
            <a:ext cx="610808"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easy</a:t>
            </a:r>
            <a:endParaRPr lang="en-US" dirty="0">
              <a:solidFill>
                <a:srgbClr val="FF0000"/>
              </a:solidFill>
              <a:latin typeface="Calibri"/>
              <a:ea typeface="Calibri"/>
              <a:cs typeface="Arial"/>
            </a:endParaRPr>
          </a:p>
        </p:txBody>
      </p:sp>
      <p:sp>
        <p:nvSpPr>
          <p:cNvPr id="16" name="Rectangle 15"/>
          <p:cNvSpPr/>
          <p:nvPr/>
        </p:nvSpPr>
        <p:spPr>
          <a:xfrm>
            <a:off x="7848600" y="3733800"/>
            <a:ext cx="80182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boring</a:t>
            </a:r>
            <a:endParaRPr lang="en-US" dirty="0">
              <a:solidFill>
                <a:srgbClr val="FF0000"/>
              </a:solidFill>
              <a:latin typeface="Calibri"/>
              <a:ea typeface="Calibri"/>
              <a:cs typeface="Arial"/>
            </a:endParaRPr>
          </a:p>
        </p:txBody>
      </p:sp>
    </p:spTree>
    <p:extLst>
      <p:ext uri="{BB962C8B-B14F-4D97-AF65-F5344CB8AC3E}">
        <p14:creationId xmlns:p14="http://schemas.microsoft.com/office/powerpoint/2010/main" val="4047955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24</TotalTime>
  <Words>617</Words>
  <Application>Microsoft Office PowerPoint</Application>
  <PresentationFormat>A4 Paper (210x297 mm)</PresentationFormat>
  <Paragraphs>200</Paragraphs>
  <Slides>16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Black</vt:lpstr>
      <vt:lpstr>AYM Wadiy S_U normal.</vt:lpstr>
      <vt:lpstr>Calibri</vt:lpstr>
      <vt:lpstr>Cambria</vt:lpstr>
      <vt:lpstr>Elephant</vt:lpstr>
      <vt:lpstr>Times New Roman</vt:lpstr>
      <vt:lpstr>Wingdings</vt:lpstr>
      <vt:lpstr>Office Theme</vt:lpstr>
      <vt:lpstr>PowerPoint Presentation</vt:lpstr>
      <vt:lpstr>Lecture 2 المحاضرة الثانية Reading Skill </vt:lpstr>
      <vt:lpstr>PowerPoint Presentation</vt:lpstr>
      <vt:lpstr>SCANNING</vt:lpstr>
      <vt:lpstr>Do Let’s Scanning </vt:lpstr>
      <vt:lpstr>Do Scanning… </vt:lpstr>
      <vt:lpstr>Skimming for the topic Main Idea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studio 2</dc:creator>
  <cp:lastModifiedBy>studio 3</cp:lastModifiedBy>
  <cp:revision>3</cp:revision>
  <dcterms:created xsi:type="dcterms:W3CDTF">2016-02-08T08:46:21Z</dcterms:created>
  <dcterms:modified xsi:type="dcterms:W3CDTF">2016-04-12T09:26:41Z</dcterms:modified>
</cp:coreProperties>
</file>