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334"/>
    <a:srgbClr val="D98061"/>
    <a:srgbClr val="313B4A"/>
    <a:srgbClr val="43A79C"/>
    <a:srgbClr val="EDBD1F"/>
    <a:srgbClr val="F04316"/>
    <a:srgbClr val="81AA52"/>
    <a:srgbClr val="0E478A"/>
    <a:srgbClr val="ECA02F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99" d="100"/>
          <a:sy n="99" d="100"/>
        </p:scale>
        <p:origin x="-114" y="-31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ar-SA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العامة 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121</a:t>
            </a:r>
          </a:p>
          <a:p>
            <a:pPr algn="l">
              <a:lnSpc>
                <a:spcPct val="80000"/>
              </a:lnSpc>
            </a:pPr>
            <a:endParaRPr lang="en-US" sz="1400" b="1" spc="-15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Ahmed H. </a:t>
            </a:r>
            <a:r>
              <a:rPr lang="en-US" sz="2800" b="1" spc="-150" dirty="0" err="1">
                <a:latin typeface="Calibri" pitchFamily="34" charset="0"/>
                <a:cs typeface="Times New Roman" pitchFamily="18" charset="0"/>
              </a:rPr>
              <a:t>Alhuwayshil</a:t>
            </a:r>
            <a:endParaRPr lang="en-US" sz="2800" b="1" spc="-150" dirty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E-mail: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 aalhuwayshil@kfu.edu.sa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Lecture Three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-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Chapter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Three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84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Elements of the Lecture 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I- Articles ( A , An )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2-  </a:t>
            </a:r>
            <a:r>
              <a:rPr lang="en-US" b="1" dirty="0" smtClean="0">
                <a:cs typeface="Arial" pitchFamily="34" charset="0"/>
              </a:rPr>
              <a:t>Verbs to Be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3- </a:t>
            </a:r>
            <a:r>
              <a:rPr lang="en-US" b="1" dirty="0" smtClean="0">
                <a:cs typeface="Arial" pitchFamily="34" charset="0"/>
              </a:rPr>
              <a:t>Have / Has / Had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4- </a:t>
            </a:r>
            <a:r>
              <a:rPr lang="en-US" b="1" dirty="0" smtClean="0"/>
              <a:t> </a:t>
            </a:r>
            <a:r>
              <a:rPr lang="en-US" b="1" dirty="0" smtClean="0"/>
              <a:t>Previewing Vocabulary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98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exican-fami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3810000"/>
            <a:ext cx="1876564" cy="2145538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6. Scanning &amp; Skimming Reading paragraph</a:t>
            </a:r>
            <a:b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( Interaction, Page 47)</a:t>
            </a:r>
            <a:endParaRPr lang="en-US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algn="l"/>
            <a:r>
              <a:rPr lang="en-US" sz="1400" b="1" u="sng" dirty="0" smtClean="0">
                <a:cs typeface="Arial" pitchFamily="34" charset="0"/>
              </a:rPr>
              <a:t>These </a:t>
            </a:r>
            <a:r>
              <a:rPr lang="en-US" sz="1400" dirty="0" smtClean="0">
                <a:cs typeface="Arial" pitchFamily="34" charset="0"/>
              </a:rPr>
              <a:t> were all family members- grandparents, aunts, uncles, cousins, children, and grandchildren. But now this traditional family is breaking into smaller groups. </a:t>
            </a:r>
          </a:p>
          <a:p>
            <a:pPr algn="l" rtl="0"/>
            <a:r>
              <a:rPr lang="en-US" sz="1400" dirty="0" smtClean="0">
                <a:cs typeface="Arial" pitchFamily="34" charset="0"/>
              </a:rPr>
              <a:t>  The traditional family in Mexico was also big.  One generation ago, the average Mexican woman had seven children.  Today, </a:t>
            </a:r>
            <a:r>
              <a:rPr lang="en-US" sz="1400" b="1" u="sng" dirty="0" smtClean="0">
                <a:cs typeface="Arial" pitchFamily="34" charset="0"/>
              </a:rPr>
              <a:t>she</a:t>
            </a:r>
            <a:r>
              <a:rPr lang="en-US" sz="1400" u="sng" dirty="0" smtClean="0">
                <a:cs typeface="Arial" pitchFamily="34" charset="0"/>
              </a:rPr>
              <a:t> </a:t>
            </a:r>
            <a:r>
              <a:rPr lang="en-US" sz="1400" dirty="0" smtClean="0">
                <a:cs typeface="Arial" pitchFamily="34" charset="0"/>
              </a:rPr>
              <a:t>has an average of only 2.5 children. Now , without so many children, families don’t need to spend so much money on basics, such as food, clothing and housing. </a:t>
            </a:r>
            <a:endParaRPr lang="en-US" sz="1400" dirty="0"/>
          </a:p>
        </p:txBody>
      </p:sp>
      <p:sp>
        <p:nvSpPr>
          <p:cNvPr id="7171" name="Tex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</a:t>
            </a:r>
            <a:r>
              <a:rPr lang="en-US" sz="2000" dirty="0" smtClean="0">
                <a:cs typeface="Arial" pitchFamily="34" charset="0"/>
              </a:rPr>
              <a:t>Families in almost every country are changing. This is true in rich countries and poor </a:t>
            </a:r>
            <a:r>
              <a:rPr lang="en-US" sz="2000" b="1" u="sng" dirty="0" smtClean="0">
                <a:cs typeface="Arial" pitchFamily="34" charset="0"/>
              </a:rPr>
              <a:t>ones</a:t>
            </a:r>
            <a:r>
              <a:rPr lang="en-US" sz="2000" dirty="0" smtClean="0">
                <a:cs typeface="Arial" pitchFamily="34" charset="0"/>
              </a:rPr>
              <a:t>. It is true in Africa, the Americas, Asia and Europe. All over the world, families are getting smaller.</a:t>
            </a:r>
          </a:p>
          <a:p>
            <a:pPr algn="l" rtl="1" eaLnBrk="1" hangingPunct="1"/>
            <a:r>
              <a:rPr lang="en-US" sz="2000" dirty="0" smtClean="0">
                <a:cs typeface="Arial" pitchFamily="34" charset="0"/>
              </a:rPr>
              <a:t>   In North Africa , in the past, many people lived in extended families. Fifty to hundred people lived together in a group of houses. </a:t>
            </a:r>
          </a:p>
          <a:p>
            <a:pPr algn="l" rtl="1" eaLnBrk="1" hangingPunct="1"/>
            <a:endParaRPr lang="en-US" sz="2000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GB" sz="20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GB" sz="2000" b="1" dirty="0" smtClean="0">
                <a:cs typeface="Arial" pitchFamily="34" charset="0"/>
              </a:rPr>
              <a:t>     </a:t>
            </a:r>
            <a:endParaRPr lang="ar-EG" sz="2000" b="1" dirty="0" smtClean="0">
              <a:cs typeface="Arial" pitchFamily="34" charset="0"/>
            </a:endParaRPr>
          </a:p>
        </p:txBody>
      </p:sp>
      <p:pic>
        <p:nvPicPr>
          <p:cNvPr id="6" name="Picture 5" descr="masai_trib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4191000"/>
            <a:ext cx="2618170" cy="1962150"/>
          </a:xfrm>
          <a:prstGeom prst="rect">
            <a:avLst/>
          </a:prstGeom>
        </p:spPr>
      </p:pic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00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Scan and skim the previous paragraph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The underlined word “ ones” refers to 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families            b. countries            c. children       d. Americas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 Food and clothing are  __________ 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grandchildren            b. families          c. members     d. basics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The underlined pronoun “ she” refers to_______________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 brother           b. an aunt             c. a Mexican women      d. a family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How many children did a Mexican woman have?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2.5                 b. 7                           c. 4                      d. 3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What happened to the traditional family?________________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getting  larger                            b. breaking into smaller groups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c. became rich                               d. had no children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66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1. </a:t>
            </a:r>
            <a:r>
              <a:rPr lang="en-US" b="1" dirty="0" smtClean="0">
                <a:solidFill>
                  <a:srgbClr val="C00000"/>
                </a:solidFill>
                <a:latin typeface="Arial Black" pitchFamily="34" charset="0"/>
              </a:rPr>
              <a:t>Articles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- </a:t>
            </a:r>
            <a: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  <a:t>Indefinite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endParaRPr lang="en-US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219200"/>
            <a:ext cx="91821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400" b="1" i="1" u="sng" dirty="0" smtClean="0">
                <a:cs typeface="Arial" pitchFamily="34" charset="0"/>
              </a:rPr>
              <a:t>There are 2 indefinite articles in English</a:t>
            </a:r>
            <a:r>
              <a:rPr lang="en-US" b="1" dirty="0" smtClean="0">
                <a:cs typeface="Arial" pitchFamily="34" charset="0"/>
              </a:rPr>
              <a:t>: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A</a:t>
            </a:r>
            <a:r>
              <a:rPr lang="en-US" b="1" dirty="0" smtClean="0">
                <a:cs typeface="Arial" pitchFamily="34" charset="0"/>
              </a:rPr>
              <a:t>= </a:t>
            </a:r>
            <a:r>
              <a:rPr lang="en-US" sz="2400" b="1" dirty="0" smtClean="0">
                <a:cs typeface="Arial" pitchFamily="34" charset="0"/>
              </a:rPr>
              <a:t>used before singular nouns that begin with consonants.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</a:t>
            </a:r>
            <a:r>
              <a:rPr lang="en-US" sz="2400" b="1" dirty="0" smtClean="0">
                <a:solidFill>
                  <a:srgbClr val="0070C0"/>
                </a:solidFill>
                <a:cs typeface="Arial" pitchFamily="34" charset="0"/>
              </a:rPr>
              <a:t>An</a:t>
            </a:r>
            <a:r>
              <a:rPr lang="en-US" sz="2400" b="1" dirty="0" smtClean="0">
                <a:cs typeface="Arial" pitchFamily="34" charset="0"/>
              </a:rPr>
              <a:t>= used before singular nouns  that begin with vowels     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    Consonants= all letters in English except ( a , e , </a:t>
            </a:r>
            <a:r>
              <a:rPr lang="en-US" sz="2400" b="1" dirty="0" err="1" smtClean="0">
                <a:cs typeface="Arial" pitchFamily="34" charset="0"/>
              </a:rPr>
              <a:t>i</a:t>
            </a:r>
            <a:r>
              <a:rPr lang="en-US" sz="2400" b="1" dirty="0" smtClean="0">
                <a:cs typeface="Arial" pitchFamily="34" charset="0"/>
              </a:rPr>
              <a:t>, o ,( u) ) u sometimes is a consonant in a word like university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      Vowels= (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a, e , </a:t>
            </a:r>
            <a:r>
              <a:rPr lang="en-US" sz="2400" b="1" dirty="0" err="1" smtClean="0">
                <a:solidFill>
                  <a:srgbClr val="C00000"/>
                </a:solidFill>
                <a:cs typeface="Arial" pitchFamily="34" charset="0"/>
              </a:rPr>
              <a:t>i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 ,o , u </a:t>
            </a:r>
            <a:r>
              <a:rPr lang="en-US" sz="2400" b="1" dirty="0" smtClean="0">
                <a:cs typeface="Arial" pitchFamily="34" charset="0"/>
              </a:rPr>
              <a:t>)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cs typeface="Arial" pitchFamily="34" charset="0"/>
              </a:rPr>
              <a:t>Examples.</a:t>
            </a:r>
            <a:r>
              <a:rPr lang="en-US" sz="2400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ar-SA" sz="24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cs typeface="Arial" pitchFamily="34" charset="0"/>
              </a:rPr>
              <a:t>   __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b</a:t>
            </a:r>
            <a:r>
              <a:rPr lang="en-US" sz="2400" b="1" dirty="0" smtClean="0">
                <a:cs typeface="Arial" pitchFamily="34" charset="0"/>
              </a:rPr>
              <a:t>ook      __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o</a:t>
            </a:r>
            <a:r>
              <a:rPr lang="en-US" sz="2400" b="1" dirty="0" smtClean="0">
                <a:cs typeface="Arial" pitchFamily="34" charset="0"/>
              </a:rPr>
              <a:t>range         __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c</a:t>
            </a:r>
            <a:r>
              <a:rPr lang="en-US" sz="2400" b="1" dirty="0" smtClean="0">
                <a:cs typeface="Arial" pitchFamily="34" charset="0"/>
              </a:rPr>
              <a:t>ar       __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s</a:t>
            </a:r>
            <a:r>
              <a:rPr lang="en-US" sz="2400" b="1" dirty="0" smtClean="0">
                <a:cs typeface="Arial" pitchFamily="34" charset="0"/>
              </a:rPr>
              <a:t>tory       __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e</a:t>
            </a:r>
            <a:r>
              <a:rPr lang="en-US" sz="2400" b="1" dirty="0" smtClean="0">
                <a:cs typeface="Arial" pitchFamily="34" charset="0"/>
              </a:rPr>
              <a:t>gg     __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l</a:t>
            </a:r>
            <a:r>
              <a:rPr lang="en-US" sz="2400" b="1" dirty="0" smtClean="0">
                <a:cs typeface="Arial" pitchFamily="34" charset="0"/>
              </a:rPr>
              <a:t>ecture</a:t>
            </a:r>
          </a:p>
          <a:p>
            <a:pPr algn="l" rtl="1" eaLnBrk="1" hangingPunct="1"/>
            <a:r>
              <a:rPr lang="en-US" sz="2400" b="1" dirty="0" smtClean="0">
                <a:cs typeface="Arial" pitchFamily="34" charset="0"/>
              </a:rPr>
              <a:t>   __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m</a:t>
            </a:r>
            <a:r>
              <a:rPr lang="en-US" sz="2400" b="1" dirty="0" smtClean="0">
                <a:cs typeface="Arial" pitchFamily="34" charset="0"/>
              </a:rPr>
              <a:t>an       __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u</a:t>
            </a:r>
            <a:r>
              <a:rPr lang="en-US" sz="2400" b="1" dirty="0" smtClean="0">
                <a:cs typeface="Arial" pitchFamily="34" charset="0"/>
              </a:rPr>
              <a:t>mbrella    __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a</a:t>
            </a:r>
            <a:r>
              <a:rPr lang="en-US" sz="2400" b="1" dirty="0" smtClean="0">
                <a:cs typeface="Arial" pitchFamily="34" charset="0"/>
              </a:rPr>
              <a:t>pple   __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p</a:t>
            </a:r>
            <a:r>
              <a:rPr lang="en-US" sz="2400" b="1" dirty="0" smtClean="0">
                <a:cs typeface="Arial" pitchFamily="34" charset="0"/>
              </a:rPr>
              <a:t>encil   __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t</a:t>
            </a:r>
            <a:r>
              <a:rPr lang="en-US" sz="2400" b="1" dirty="0" smtClean="0">
                <a:cs typeface="Arial" pitchFamily="34" charset="0"/>
              </a:rPr>
              <a:t>able   __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e</a:t>
            </a:r>
            <a:r>
              <a:rPr lang="en-US" sz="2400" b="1" dirty="0" smtClean="0">
                <a:cs typeface="Arial" pitchFamily="34" charset="0"/>
              </a:rPr>
              <a:t>mail    </a:t>
            </a:r>
            <a:endParaRPr lang="ar-SA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Note: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1.Remember that all the above words are Singular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           2. We can’t use ( A or An ) before proper nouns, cities, days, months, </a:t>
            </a:r>
            <a:r>
              <a:rPr lang="en-US" sz="2000" b="1" dirty="0" err="1" smtClean="0">
                <a:solidFill>
                  <a:srgbClr val="FF0000"/>
                </a:solidFill>
                <a:cs typeface="Arial" pitchFamily="34" charset="0"/>
              </a:rPr>
              <a:t>et</a:t>
            </a:r>
            <a:r>
              <a:rPr lang="en-US" sz="2400" b="1" dirty="0" err="1" smtClean="0">
                <a:solidFill>
                  <a:srgbClr val="FF0000"/>
                </a:solidFill>
                <a:cs typeface="Arial" pitchFamily="34" charset="0"/>
              </a:rPr>
              <a:t>c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ar-SA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00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I. Exercise ( an &amp; a )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Could you please give me _____ piece of cake?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an              b. two             c. a                d. many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___ dog is ____ animal.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An/a           b. An/an          c. A/an          d. A/a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I visited ____Ahmed last week.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an              b. the               c. a               d. Nothing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The capital of Saudi Arabia is ____ Riyadh.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Nothing    b. an                 c. a               d. the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I finished ____ unit in English language course.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an             b. a                    c. three        d. few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I take___ umbrella when it rains.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               b. an                  c. two           d. several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91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I. Exercise ( an &amp; a ) 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7. I bought_____ new pen.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an              b. two             c. a                d. many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I rented a house last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week.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_____house is big.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        b. An          c. The         d. Nothing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I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like____rice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an              b. the               c. a               d. Nothing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When I have a headache. I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drink____cup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of tea.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Nothing    b. an                 c. a               d. the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I eat ____ sandwich everyday.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an             b. a                    c. nothing        d. the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___ teacher is nice.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               b. an                  c. the         d. nothing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42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0" y="304800"/>
            <a:ext cx="6438900" cy="1143000"/>
          </a:xfrm>
        </p:spPr>
        <p:txBody>
          <a:bodyPr/>
          <a:lstStyle/>
          <a:p>
            <a:r>
              <a:rPr lang="en-US" dirty="0" smtClean="0"/>
              <a:t>(The ) – Definite </a:t>
            </a:r>
            <a:r>
              <a:rPr lang="en-US" dirty="0" smtClean="0"/>
              <a:t>Article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dirty="0" smtClean="0"/>
              <a:t>The = definite article (a specific object that both the person speaking and the listener know)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smtClean="0"/>
              <a:t>The car over there is fast.</a:t>
            </a:r>
            <a:br>
              <a:rPr lang="en-US" sz="1800" i="1" dirty="0" smtClean="0"/>
            </a:br>
            <a:r>
              <a:rPr lang="en-US" sz="1800" i="1" dirty="0" smtClean="0"/>
              <a:t>The teacher is very good, isn't he?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>
                <a:solidFill>
                  <a:srgbClr val="FF0000"/>
                </a:solidFill>
              </a:rPr>
              <a:t>The first time you speak of something use "a or an", the next time you repeat that object use "the". 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smtClean="0"/>
              <a:t>I live in a house. The house is quite old and has four </a:t>
            </a:r>
            <a:endParaRPr lang="en-US" sz="1800" dirty="0" smtClean="0"/>
          </a:p>
          <a:p>
            <a:pPr algn="l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3772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dirty="0" smtClean="0">
                <a:solidFill>
                  <a:srgbClr val="FF0000"/>
                </a:solidFill>
              </a:rPr>
              <a:t>DO NOT use an article </a:t>
            </a:r>
            <a:r>
              <a:rPr lang="en-US" sz="1800" dirty="0" smtClean="0"/>
              <a:t>with countries, states, counties or provinces, lakes and mountains except when the country is a collection of states such </a:t>
            </a:r>
            <a:r>
              <a:rPr lang="en-US" sz="1800" dirty="0" smtClean="0"/>
              <a:t>as </a:t>
            </a:r>
            <a:r>
              <a:rPr lang="en-US" sz="1800" dirty="0" smtClean="0"/>
              <a:t>"The United States</a:t>
            </a:r>
            <a:r>
              <a:rPr lang="en-US" sz="1800" dirty="0" smtClean="0"/>
              <a:t>".</a:t>
            </a:r>
          </a:p>
          <a:p>
            <a:pPr algn="l"/>
            <a:endParaRPr lang="en-US" sz="1800" i="1" dirty="0"/>
          </a:p>
          <a:p>
            <a:pPr algn="l"/>
            <a:r>
              <a:rPr lang="en-US" sz="1800" i="1" dirty="0">
                <a:solidFill>
                  <a:schemeClr val="accent1">
                    <a:lumMod val="75000"/>
                  </a:schemeClr>
                </a:solidFill>
              </a:rPr>
              <a:t>For example</a:t>
            </a:r>
            <a:r>
              <a:rPr lang="en-US" sz="1800" i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smtClean="0"/>
              <a:t>1-He </a:t>
            </a:r>
            <a:r>
              <a:rPr lang="en-US" sz="1800" i="1" dirty="0" smtClean="0"/>
              <a:t>lives in Washington near Mount Rainier.</a:t>
            </a:r>
            <a:br>
              <a:rPr lang="en-US" sz="1800" i="1" dirty="0" smtClean="0"/>
            </a:br>
            <a:r>
              <a:rPr lang="en-US" sz="1800" i="1" dirty="0" smtClean="0"/>
              <a:t>2-They </a:t>
            </a:r>
            <a:r>
              <a:rPr lang="en-US" sz="1800" i="1" dirty="0" smtClean="0"/>
              <a:t>live in northern British Columbia.</a:t>
            </a:r>
          </a:p>
          <a:p>
            <a:pPr algn="l"/>
            <a:endParaRPr lang="en-US" sz="1800" dirty="0" smtClean="0"/>
          </a:p>
          <a:p>
            <a:pPr algn="l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5125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1800" i="1" dirty="0" smtClean="0"/>
          </a:p>
          <a:p>
            <a:pPr algn="l"/>
            <a:r>
              <a:rPr lang="en-US" sz="1800" dirty="0" smtClean="0">
                <a:solidFill>
                  <a:srgbClr val="FF0000"/>
                </a:solidFill>
              </a:rPr>
              <a:t>DO NOT use an article </a:t>
            </a:r>
            <a:r>
              <a:rPr lang="en-US" sz="1800" dirty="0" smtClean="0"/>
              <a:t>when you are speaking about meals, places, and </a:t>
            </a:r>
            <a:r>
              <a:rPr lang="en-US" sz="1800" dirty="0" smtClean="0"/>
              <a:t>transport:</a:t>
            </a:r>
          </a:p>
          <a:p>
            <a:pPr algn="l"/>
            <a:endParaRPr lang="en-US" sz="1800" i="1" dirty="0"/>
          </a:p>
          <a:p>
            <a:pPr algn="l"/>
            <a:r>
              <a:rPr lang="en-US" sz="1800" i="1" dirty="0" smtClean="0">
                <a:solidFill>
                  <a:schemeClr val="accent1">
                    <a:lumMod val="75000"/>
                  </a:schemeClr>
                </a:solidFill>
              </a:rPr>
              <a:t>For example:</a:t>
            </a:r>
          </a:p>
          <a:p>
            <a:pPr algn="l"/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smtClean="0">
                <a:solidFill>
                  <a:srgbClr val="0070C0"/>
                </a:solidFill>
              </a:rPr>
              <a:t>1-He </a:t>
            </a:r>
            <a:r>
              <a:rPr lang="en-US" sz="1800" i="1" dirty="0" smtClean="0">
                <a:solidFill>
                  <a:srgbClr val="0070C0"/>
                </a:solidFill>
              </a:rPr>
              <a:t>has breakfast at home.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smtClean="0">
                <a:solidFill>
                  <a:srgbClr val="0070C0"/>
                </a:solidFill>
              </a:rPr>
              <a:t>2-He </a:t>
            </a:r>
            <a:r>
              <a:rPr lang="en-US" sz="1800" i="1" dirty="0" smtClean="0">
                <a:solidFill>
                  <a:srgbClr val="0070C0"/>
                </a:solidFill>
              </a:rPr>
              <a:t>comes to work by taxi.</a:t>
            </a:r>
            <a:endParaRPr lang="en-US" sz="1800" dirty="0" smtClean="0">
              <a:solidFill>
                <a:srgbClr val="0070C0"/>
              </a:solidFill>
            </a:endParaRPr>
          </a:p>
          <a:p>
            <a:pPr algn="l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8320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III. Exercise ( verbs to be )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She______ at home now.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be             b. was             c. is                           d. been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My friends will_____________ here after 15 minutes.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are           b. were             c. been                     d. be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I ____in Riyadh two weeks ago.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was          b. am                c. be                         d. were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We _________ ready to start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were        b. aren’t                 c. weren’t            d. isn’t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 ____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Hiba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at university yesterday?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Is             b. Are                    c. Were                 d. Was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Will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Rashed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___ at university tomorrow?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be               b. is                   c. was                   d. been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7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IV. Exercise ( verbs have )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She______ a new car nowadays.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had                      b. have             c. has                        d. hasn’t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My friends ___________been  here for 15 minutes.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has                       b. have               c. hasn’t                  d. aren’t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I ____an English lecture yesterday 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had                       b. have                c. has                      d. haven’t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Hind  _________ a dictionary now.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hasn’t                   b. doesn’t have  c. haven’t               d. didn’t have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 Ahmed and Abdullah  _________a mathematics test now?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has                        b. have               c. doesn’t have      d. had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_______ she been here before 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Have                      b. Has                c. Is                         d. Was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64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1.   You can go to the new ___________ and buy whatever you need.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hospital                                                B. school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mall                                                       D. cinema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2.   Doctors always advice smokers to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give up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smoking. The underlined word </a:t>
            </a:r>
            <a:r>
              <a:rPr lang="en-US" sz="2000" b="1" u="sng" dirty="0" smtClean="0">
                <a:cs typeface="Arial" pitchFamily="34" charset="0"/>
              </a:rPr>
              <a:t>give up</a:t>
            </a:r>
            <a:r>
              <a:rPr lang="en-US" sz="2000" b="1" dirty="0" smtClean="0">
                <a:cs typeface="Arial" pitchFamily="34" charset="0"/>
              </a:rPr>
              <a:t> 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has the same meaning as: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quit                                                        B.  Start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help                                                        D. study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The children were afraid when they saw the ________________in the Luna park.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food                                                        C. monster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games                                                     D. juice 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 </a:t>
            </a:r>
            <a:r>
              <a:rPr lang="en-US" sz="2400" dirty="0" smtClean="0">
                <a:cs typeface="Arial" pitchFamily="34" charset="0"/>
              </a:rPr>
              <a:t>4.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 phrase “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write the same thing</a:t>
            </a:r>
            <a:r>
              <a:rPr lang="en-US" sz="2000" b="1" dirty="0" smtClean="0">
                <a:cs typeface="Arial" pitchFamily="34" charset="0"/>
              </a:rPr>
              <a:t>’ means ________________ 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cut                                                          B. paste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copy                                                       D. delete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5.   The trip to the sea was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very, very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good</a:t>
            </a:r>
            <a:r>
              <a:rPr lang="en-US" sz="2000" b="1" dirty="0" smtClean="0">
                <a:cs typeface="Arial" pitchFamily="34" charset="0"/>
              </a:rPr>
              <a:t>. “ very, very good” means:-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wonderful                                             B.  dangerous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terrible                                                   D. easy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The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men, women and children </a:t>
            </a:r>
            <a:r>
              <a:rPr lang="en-US" sz="2000" b="1" dirty="0" smtClean="0">
                <a:cs typeface="Arial" pitchFamily="34" charset="0"/>
              </a:rPr>
              <a:t>in Saudi Arabia are kind and generous. The 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underlined phrase can be replaced by: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visitors                                                    C. people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soldiers                                                   D. vehicles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52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الاداب</Template>
  <TotalTime>7</TotalTime>
  <Words>1400</Words>
  <Application>Microsoft Office PowerPoint</Application>
  <PresentationFormat>A4 Paper (210x297 mm)</PresentationFormat>
  <Paragraphs>171</Paragraphs>
  <Slides>16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عرض تقديمي في PowerPoint</vt:lpstr>
      <vt:lpstr> Lecture Three </vt:lpstr>
      <vt:lpstr>Elements of the Lecture </vt:lpstr>
      <vt:lpstr>6. Scanning &amp; Skimming Reading paragraph  ( Interaction, Page 47)</vt:lpstr>
      <vt:lpstr>Scan and skim the previous paragraph</vt:lpstr>
      <vt:lpstr>1. Articles- Indefinite </vt:lpstr>
      <vt:lpstr>I. Exercise ( an &amp; a ) </vt:lpstr>
      <vt:lpstr>I. Exercise ( an &amp; a ) </vt:lpstr>
      <vt:lpstr>(The ) – Definite Article  </vt:lpstr>
      <vt:lpstr>عرض تقديمي في PowerPoint</vt:lpstr>
      <vt:lpstr>عرض تقديمي في PowerPoint</vt:lpstr>
      <vt:lpstr>III. Exercise ( verbs to be )</vt:lpstr>
      <vt:lpstr>IV. Exercise ( verbs have )</vt:lpstr>
      <vt:lpstr>Exercise</vt:lpstr>
      <vt:lpstr>Exercise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2</dc:creator>
  <cp:lastModifiedBy>Ahmed Alhuwayshil</cp:lastModifiedBy>
  <cp:revision>8</cp:revision>
  <dcterms:created xsi:type="dcterms:W3CDTF">2016-02-08T08:46:21Z</dcterms:created>
  <dcterms:modified xsi:type="dcterms:W3CDTF">2016-02-17T06:12:00Z</dcterms:modified>
</cp:coreProperties>
</file>