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6334"/>
    <a:srgbClr val="D98061"/>
    <a:srgbClr val="313B4A"/>
    <a:srgbClr val="43A79C"/>
    <a:srgbClr val="EDBD1F"/>
    <a:srgbClr val="F04316"/>
    <a:srgbClr val="81AA52"/>
    <a:srgbClr val="0E478A"/>
    <a:srgbClr val="ECA02F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 varScale="1">
        <p:scale>
          <a:sx n="99" d="100"/>
          <a:sy n="99" d="100"/>
        </p:scale>
        <p:origin x="-114" y="-31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العنوان الرئيسي</a:t>
            </a:r>
            <a:endParaRPr lang="en-US" dirty="0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r>
              <a:rPr lang="ar-SA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اللغة الانجليزية العامة </a:t>
            </a:r>
            <a:endParaRPr lang="en-US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121</a:t>
            </a:r>
          </a:p>
          <a:p>
            <a:pPr algn="l">
              <a:lnSpc>
                <a:spcPct val="80000"/>
              </a:lnSpc>
            </a:pPr>
            <a:endParaRPr lang="en-US" sz="1400" b="1" spc="-15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Ahmed H. </a:t>
            </a:r>
            <a:r>
              <a:rPr lang="en-US" sz="2800" b="1" spc="-150" dirty="0" err="1">
                <a:latin typeface="Calibri" pitchFamily="34" charset="0"/>
                <a:cs typeface="Times New Roman" pitchFamily="18" charset="0"/>
              </a:rPr>
              <a:t>Alhuwayshil</a:t>
            </a:r>
            <a:endParaRPr lang="en-US" sz="2800" b="1" spc="-150" dirty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E-mail: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 aalhuwayshil@kfu.edu.sa</a:t>
            </a: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8E63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8E63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6224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US" b="1" i="1" dirty="0" smtClean="0">
                <a:solidFill>
                  <a:srgbClr val="C00000"/>
                </a:solidFill>
                <a:cs typeface="Arial" pitchFamily="34" charset="0"/>
              </a:rPr>
              <a:t>Lecture Four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9812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Grammar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– </a:t>
            </a:r>
            <a:r>
              <a:rPr lang="en-US" b="1" dirty="0" smtClean="0">
                <a:solidFill>
                  <a:srgbClr val="FF0066"/>
                </a:solidFill>
                <a:cs typeface="Arial" pitchFamily="34" charset="0"/>
              </a:rPr>
              <a:t>Vocabulary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- </a:t>
            </a:r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Reading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Chapter </a:t>
            </a:r>
            <a:r>
              <a:rPr lang="en-US" b="1" dirty="0" smtClean="0">
                <a:solidFill>
                  <a:srgbClr val="C00000"/>
                </a:solidFill>
                <a:cs typeface="Arial" pitchFamily="34" charset="0"/>
              </a:rPr>
              <a:t>Three</a:t>
            </a:r>
          </a:p>
          <a:p>
            <a:pPr eaLnBrk="1" hangingPunct="1"/>
            <a:endParaRPr lang="en-US" sz="12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287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Elements of the Lecture 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1- Do / Did / Done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2- Prepositions with Time ( at – on – in )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3-Vocabulary Previewing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089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dirty="0" smtClean="0">
                <a:solidFill>
                  <a:srgbClr val="C00000"/>
                </a:solidFill>
                <a:latin typeface="Arial Black" pitchFamily="34" charset="0"/>
              </a:rPr>
              <a:t>1. Do- Does- Did- Done- doing</a:t>
            </a:r>
            <a:endParaRPr lang="en-US" sz="4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They are used as helping verbs in order to form Questions &amp; Negative OR used as 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main verbs.</a:t>
            </a:r>
            <a:endParaRPr lang="en-US" sz="2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-  I, We, They, You or any plural subjects +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( Present )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-  He, She, It  or any singular subjects+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does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( present)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Did </a:t>
            </a:r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(past) </a:t>
            </a:r>
            <a:r>
              <a:rPr lang="ar-SA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-  Plural OR singular subjects+</a:t>
            </a:r>
            <a:endParaRPr lang="en-US" sz="12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- After (has, have, had) +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done</a:t>
            </a:r>
          </a:p>
          <a:p>
            <a:pPr algn="l"/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r>
              <a:rPr lang="en-US" sz="2000" b="1" dirty="0" smtClean="0">
                <a:cs typeface="Arial" pitchFamily="34" charset="0"/>
              </a:rPr>
              <a:t>- After ( is, am, are, was, were) + </a:t>
            </a:r>
            <a:r>
              <a:rPr lang="en-US" sz="2000" b="1" dirty="0" smtClean="0">
                <a:solidFill>
                  <a:srgbClr val="FF3300"/>
                </a:solidFill>
                <a:cs typeface="Arial" pitchFamily="34" charset="0"/>
              </a:rPr>
              <a:t>doing </a:t>
            </a:r>
            <a:r>
              <a:rPr lang="en-US" sz="2000" b="1" dirty="0" smtClean="0">
                <a:cs typeface="Arial" pitchFamily="34" charset="0"/>
              </a:rPr>
              <a:t>( active progressive)</a:t>
            </a:r>
            <a:endParaRPr lang="en-US" sz="2400" b="1" dirty="0" smtClean="0">
              <a:solidFill>
                <a:srgbClr val="FF3300"/>
              </a:solidFill>
              <a:cs typeface="Arial" pitchFamily="34" charset="0"/>
            </a:endParaRPr>
          </a:p>
          <a:p>
            <a:pPr algn="ctr"/>
            <a:r>
              <a:rPr lang="en-GB" sz="2000" b="1" dirty="0" smtClean="0">
                <a:cs typeface="Arial" pitchFamily="34" charset="0"/>
              </a:rPr>
              <a:t>  ________________________________________________________________  </a:t>
            </a:r>
          </a:p>
          <a:p>
            <a:pPr algn="l"/>
            <a:r>
              <a:rPr lang="en-GB" sz="2000" b="1" dirty="0" err="1" smtClean="0">
                <a:cs typeface="Arial" pitchFamily="34" charset="0"/>
              </a:rPr>
              <a:t>e.g</a:t>
            </a:r>
            <a:r>
              <a:rPr lang="en-GB" sz="2000" b="1" dirty="0" smtClean="0">
                <a:cs typeface="Arial" pitchFamily="34" charset="0"/>
              </a:rPr>
              <a:t>:-   - We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do</a:t>
            </a:r>
            <a:r>
              <a:rPr lang="en-GB" sz="2000" b="1" dirty="0" smtClean="0">
                <a:cs typeface="Arial" pitchFamily="34" charset="0"/>
              </a:rPr>
              <a:t> the homework every week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          - She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does</a:t>
            </a:r>
            <a:r>
              <a:rPr lang="en-GB" sz="2000" b="1" dirty="0" smtClean="0">
                <a:cs typeface="Arial" pitchFamily="34" charset="0"/>
              </a:rPr>
              <a:t> the homework every week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          - The students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did</a:t>
            </a:r>
            <a:r>
              <a:rPr lang="en-GB" sz="2000" b="1" dirty="0" smtClean="0">
                <a:cs typeface="Arial" pitchFamily="34" charset="0"/>
              </a:rPr>
              <a:t> the homework last week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          - They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are doing </a:t>
            </a:r>
            <a:r>
              <a:rPr lang="en-GB" sz="2000" b="1" dirty="0" smtClean="0">
                <a:cs typeface="Arial" pitchFamily="34" charset="0"/>
              </a:rPr>
              <a:t>the homework now/ at the moment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          - </a:t>
            </a:r>
            <a:r>
              <a:rPr lang="en-GB" sz="2000" b="1" dirty="0" err="1" smtClean="0">
                <a:cs typeface="Arial" pitchFamily="34" charset="0"/>
              </a:rPr>
              <a:t>Salma</a:t>
            </a:r>
            <a:r>
              <a:rPr lang="en-GB" sz="2000" b="1" dirty="0" smtClean="0">
                <a:cs typeface="Arial" pitchFamily="34" charset="0"/>
              </a:rPr>
              <a:t>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has done</a:t>
            </a:r>
            <a:r>
              <a:rPr lang="en-GB" sz="2000" b="1" dirty="0" smtClean="0">
                <a:cs typeface="Arial" pitchFamily="34" charset="0"/>
              </a:rPr>
              <a:t> the homework.</a:t>
            </a:r>
            <a:endParaRPr lang="ar-EG" sz="2000" b="1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612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1. 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1. Sultan __________ his best to get full mark in the last homework.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do                            b. does                        c. did                          d. done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2. </a:t>
            </a:r>
            <a:r>
              <a:rPr lang="en-US" sz="2000" b="1" dirty="0" err="1" smtClean="0">
                <a:cs typeface="Arial" pitchFamily="34" charset="0"/>
              </a:rPr>
              <a:t>Fatin</a:t>
            </a:r>
            <a:r>
              <a:rPr lang="en-US" sz="2000" b="1" dirty="0" smtClean="0">
                <a:cs typeface="Arial" pitchFamily="34" charset="0"/>
              </a:rPr>
              <a:t> has _________ the homework perfectly.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done                       b. did                           c. do                           d. does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3. You will _______ me favor if you tell me the answer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a. doing                       b. do                             c. doing                     d. did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4. He always __________ the right thing.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a. do                            b. doing                        c. does                       d. done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5. The students  are _________ the exercises now.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a. do                            b. doing                        c. done                       d. did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6. _______________ the homework yesterday?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a. Have you do         b. Can you doing          c. Do you                   d.  Did you do  </a:t>
            </a:r>
            <a:endParaRPr lang="ar-EG" sz="2000" b="1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461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2.Prepositions with time ( at- on – in)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At</a:t>
            </a:r>
            <a:r>
              <a:rPr lang="en-US" sz="2000" b="1" dirty="0" smtClean="0">
                <a:cs typeface="Arial" pitchFamily="34" charset="0"/>
              </a:rPr>
              <a:t> = used before o’clock / night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On</a:t>
            </a:r>
            <a:r>
              <a:rPr lang="en-US" sz="2000" b="1" dirty="0" smtClean="0">
                <a:cs typeface="Arial" pitchFamily="34" charset="0"/>
              </a:rPr>
              <a:t> =before days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In</a:t>
            </a:r>
            <a:r>
              <a:rPr lang="en-US" sz="2000" b="1" dirty="0" smtClean="0">
                <a:cs typeface="Arial" pitchFamily="34" charset="0"/>
              </a:rPr>
              <a:t> = before years and months/ morning/ evening / seasons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======================================================================</a:t>
            </a: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679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repositi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258636"/>
            <a:ext cx="7543800" cy="5867527"/>
          </a:xfrm>
        </p:spPr>
      </p:pic>
    </p:spTree>
    <p:extLst>
      <p:ext uri="{BB962C8B-B14F-4D97-AF65-F5344CB8AC3E}">
        <p14:creationId xmlns:p14="http://schemas.microsoft.com/office/powerpoint/2010/main" val="1925815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Exercise: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1. He goes to work____________ seven o’clock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a. in                      b. on                          c. at                    d. for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2.  She was born_______ October.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a. at                      b. in                            c.  on                 d. with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3.  The weather is hot______ summer.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a. in                       b. on                           c.  At                  d.  From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4. Students don’t go to university_______ Friday.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a. in                      b.  At                           c.  Over               d. on 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31651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3.Vocabulary  Previewing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9200" y="1524000"/>
          <a:ext cx="73914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62500"/>
                <a:gridCol w="1685317"/>
                <a:gridCol w="943583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Meaning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No.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place to park your car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garage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People who buy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customers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Money you earn in business / interest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profit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Buy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purchase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Select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choose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Look for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baseline="0" dirty="0" smtClean="0"/>
                        <a:t> </a:t>
                      </a:r>
                      <a:r>
                        <a:rPr lang="en-US" sz="2000" b="1" baseline="0" dirty="0" smtClean="0"/>
                        <a:t> search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specialist in food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gourmet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Separated from others/ nobody</a:t>
                      </a:r>
                      <a:r>
                        <a:rPr lang="en-US" sz="2000" b="1" baseline="0" dirty="0" smtClean="0"/>
                        <a:t> with you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alone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Classifications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categories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Opposite</a:t>
                      </a:r>
                      <a:r>
                        <a:rPr lang="en-US" sz="2000" b="1" baseline="0" dirty="0" smtClean="0"/>
                        <a:t> of difficult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easy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8332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65237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1.   Where is the car? It’s in the___________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library                                                       B. bog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C. garage                                                       D. kitchen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2.   If you didn’t find the book, you can 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look for </a:t>
            </a:r>
            <a:r>
              <a:rPr lang="en-US" sz="2000" b="1" dirty="0" smtClean="0">
                <a:cs typeface="Arial" pitchFamily="34" charset="0"/>
              </a:rPr>
              <a:t> it in the other room. the underlined 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word </a:t>
            </a:r>
            <a:r>
              <a:rPr lang="en-US" sz="2000" b="1" u="sng" dirty="0" smtClean="0">
                <a:cs typeface="Arial" pitchFamily="34" charset="0"/>
              </a:rPr>
              <a:t>look for</a:t>
            </a:r>
            <a:r>
              <a:rPr lang="en-US" sz="2000" b="1" dirty="0" smtClean="0">
                <a:cs typeface="Arial" pitchFamily="34" charset="0"/>
              </a:rPr>
              <a:t> means: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</a:t>
            </a:r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A. buy                                                          B.  search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C. read                                                         D. eat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3. English language is_________________. It is not difficult.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A. beautiful                                                        C. boring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C. safe                                                                  D. easy  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ar-EG" sz="2000" b="1" u="sng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724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65237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 </a:t>
            </a:r>
            <a:r>
              <a:rPr lang="en-US" sz="2400" dirty="0" smtClean="0">
                <a:cs typeface="Arial" pitchFamily="34" charset="0"/>
              </a:rPr>
              <a:t>4.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The word “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classifications</a:t>
            </a:r>
            <a:r>
              <a:rPr lang="en-US" sz="2000" b="1" dirty="0" smtClean="0">
                <a:cs typeface="Arial" pitchFamily="34" charset="0"/>
              </a:rPr>
              <a:t>’ means ________________ 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entertainments                                                          B. eatables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C.  categories                                                                   D. customers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5.   The word “</a:t>
            </a:r>
            <a:r>
              <a:rPr lang="en-US" sz="2000" b="1" u="sng" dirty="0" smtClean="0">
                <a:solidFill>
                  <a:srgbClr val="FF3300"/>
                </a:solidFill>
                <a:cs typeface="Arial" pitchFamily="34" charset="0"/>
              </a:rPr>
              <a:t>gourmet</a:t>
            </a:r>
            <a:r>
              <a:rPr lang="en-US" sz="2000" b="1" dirty="0" smtClean="0">
                <a:cs typeface="Arial" pitchFamily="34" charset="0"/>
              </a:rPr>
              <a:t>  means__________________.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A. a policeman                                              B.  Food specialist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C. mechanic                                                   D. who works at hospital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6. 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“separated from others”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. The underlined phrase means: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A. happy                                                    C. sick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C. alone                                                     D. busy 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ar-EG" sz="2000" b="1" u="sng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604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Arts.pptx" id="{0DB676BE-95CC-40C6-85AF-7FC634710288}" vid="{C55E0FB7-C7F4-4BBE-82DE-4603F7F43E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الاداب</Template>
  <TotalTime>26</TotalTime>
  <Words>740</Words>
  <Application>Microsoft Office PowerPoint</Application>
  <PresentationFormat>A4 Paper (210x297 mm)</PresentationFormat>
  <Paragraphs>131</Paragraphs>
  <Slides>12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عرض تقديمي في PowerPoint</vt:lpstr>
      <vt:lpstr> Lecture Four</vt:lpstr>
      <vt:lpstr>Elements of the Lecture </vt:lpstr>
      <vt:lpstr>1. Do- Does- Did- Done- doing</vt:lpstr>
      <vt:lpstr>1. Exercise</vt:lpstr>
      <vt:lpstr>2.Prepositions with time ( at- on – in)</vt:lpstr>
      <vt:lpstr>عرض تقديمي في PowerPoint</vt:lpstr>
      <vt:lpstr>عرض تقديمي في PowerPoint</vt:lpstr>
      <vt:lpstr>3.Vocabulary  Previewing </vt:lpstr>
      <vt:lpstr>Exercise</vt:lpstr>
      <vt:lpstr>Exercise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2</dc:creator>
  <cp:lastModifiedBy>Ahmed Alhuwayshil</cp:lastModifiedBy>
  <cp:revision>5</cp:revision>
  <dcterms:created xsi:type="dcterms:W3CDTF">2016-02-08T08:46:21Z</dcterms:created>
  <dcterms:modified xsi:type="dcterms:W3CDTF">2016-02-17T06:08:14Z</dcterms:modified>
</cp:coreProperties>
</file>