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A02F"/>
    <a:srgbClr val="8E6334"/>
    <a:srgbClr val="D98061"/>
    <a:srgbClr val="313B4A"/>
    <a:srgbClr val="43A79C"/>
    <a:srgbClr val="EDBD1F"/>
    <a:srgbClr val="F04316"/>
    <a:srgbClr val="81AA52"/>
    <a:srgbClr val="0E478A"/>
    <a:srgbClr val="D52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4" autoAdjust="0"/>
  </p:normalViewPr>
  <p:slideViewPr>
    <p:cSldViewPr>
      <p:cViewPr varScale="1">
        <p:scale>
          <a:sx n="74" d="100"/>
          <a:sy n="74" d="100"/>
        </p:scale>
        <p:origin x="1110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EDB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العنوان الرئيسي</a:t>
            </a:r>
            <a:endParaRPr lang="en-US" dirty="0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General English Language</a:t>
            </a:r>
          </a:p>
          <a:p>
            <a:pPr algn="l">
              <a:lnSpc>
                <a:spcPct val="80000"/>
              </a:lnSpc>
            </a:pPr>
            <a:r>
              <a:rPr lang="ar-SA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</a:t>
            </a:r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ar-S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اللغة الانجليزية العامة 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600" b="1" dirty="0">
              <a:solidFill>
                <a:srgbClr val="3760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YM Wadiy S_U normal.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Eng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YM Wadiy S_U normal."/>
                <a:cs typeface="Times New Roman" pitchFamily="18" charset="0"/>
              </a:rPr>
              <a:t> 121</a:t>
            </a:r>
          </a:p>
          <a:p>
            <a:pPr algn="l">
              <a:lnSpc>
                <a:spcPct val="80000"/>
              </a:lnSpc>
            </a:pPr>
            <a:endParaRPr lang="en-US" sz="1400" b="1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1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Instructor: 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Ahmed H. </a:t>
            </a:r>
            <a:r>
              <a:rPr lang="en-US" sz="2800" b="1" spc="-150" dirty="0" err="1">
                <a:latin typeface="Calibri" pitchFamily="34" charset="0"/>
                <a:cs typeface="Times New Roman" pitchFamily="18" charset="0"/>
              </a:rPr>
              <a:t>Alhuwayshil</a:t>
            </a:r>
            <a:endParaRPr lang="en-US" sz="2800" b="1" spc="-150" dirty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en-US" sz="2800" b="1" spc="-15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E-mail:</a:t>
            </a:r>
            <a:r>
              <a:rPr lang="en-US" sz="2800" b="1" spc="-150" dirty="0">
                <a:latin typeface="Calibri" pitchFamily="34" charset="0"/>
                <a:cs typeface="Times New Roman" pitchFamily="18" charset="0"/>
              </a:rPr>
              <a:t> aalhuwayshil@kfu.edu.sa</a:t>
            </a:r>
            <a:endParaRPr lang="en-US" sz="2800" b="1" spc="-150" dirty="0"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8E63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8E63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8420100" cy="16224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cs typeface="Arial" pitchFamily="34" charset="0"/>
              </a:rPr>
              <a:t>Fifth Lecture 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cs typeface="Arial" pitchFamily="34" charset="0"/>
              </a:rPr>
            </a:b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cs typeface="Arial" pitchFamily="34" charset="0"/>
              </a:rPr>
              <a:t>Grammar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– </a:t>
            </a:r>
            <a:r>
              <a:rPr lang="en-US" b="1" dirty="0" smtClean="0">
                <a:solidFill>
                  <a:srgbClr val="FF0066"/>
                </a:solidFill>
                <a:cs typeface="Arial" pitchFamily="34" charset="0"/>
              </a:rPr>
              <a:t>Vocabulary</a:t>
            </a:r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en-US" b="1" dirty="0" err="1" smtClean="0">
                <a:solidFill>
                  <a:srgbClr val="00B050"/>
                </a:solidFill>
                <a:cs typeface="Arial" pitchFamily="34" charset="0"/>
              </a:rPr>
              <a:t>Ch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 3-4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</a:p>
          <a:p>
            <a:pPr eaLnBrk="1" hangingPunct="1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08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Elements of Lecture 5 </a:t>
            </a: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495300" y="1493837"/>
            <a:ext cx="8915400" cy="4678363"/>
          </a:xfrm>
        </p:spPr>
        <p:txBody>
          <a:bodyPr/>
          <a:lstStyle/>
          <a:p>
            <a:pPr algn="l" rtl="1" eaLnBrk="1" hangingPunct="1"/>
            <a:r>
              <a:rPr lang="ar-SA" sz="1800" b="1" dirty="0" smtClean="0"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 </a:t>
            </a:r>
            <a:endParaRPr lang="en-US" b="1" dirty="0" smtClean="0"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solidFill>
                  <a:srgbClr val="ECA02F"/>
                </a:solidFill>
                <a:cs typeface="Arial" pitchFamily="34" charset="0"/>
              </a:rPr>
              <a:t>I- </a:t>
            </a:r>
            <a:r>
              <a:rPr lang="en-US" b="1" dirty="0" smtClean="0">
                <a:solidFill>
                  <a:srgbClr val="ECA02F"/>
                </a:solidFill>
              </a:rPr>
              <a:t>Previewing Vocabulary</a:t>
            </a:r>
            <a:endParaRPr lang="en-US" b="1" dirty="0" smtClean="0">
              <a:solidFill>
                <a:srgbClr val="ECA02F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solidFill>
                  <a:srgbClr val="ECA02F"/>
                </a:solidFill>
                <a:cs typeface="Arial" pitchFamily="34" charset="0"/>
              </a:rPr>
              <a:t>2- </a:t>
            </a:r>
            <a:r>
              <a:rPr lang="en-US" b="1" dirty="0" smtClean="0">
                <a:solidFill>
                  <a:srgbClr val="ECA02F"/>
                </a:solidFill>
                <a:cs typeface="Arial" pitchFamily="34" charset="0"/>
              </a:rPr>
              <a:t>Present Simple </a:t>
            </a:r>
            <a:r>
              <a:rPr lang="en-US" b="1" dirty="0" smtClean="0">
                <a:solidFill>
                  <a:srgbClr val="ECA02F"/>
                </a:solidFill>
                <a:cs typeface="Arial" pitchFamily="34" charset="0"/>
              </a:rPr>
              <a:t>Tense</a:t>
            </a:r>
          </a:p>
          <a:p>
            <a:pPr algn="l" rtl="1" eaLnBrk="1" hangingPunct="1"/>
            <a:r>
              <a:rPr lang="en-US" b="1" dirty="0" smtClean="0">
                <a:solidFill>
                  <a:srgbClr val="ECA02F"/>
                </a:solidFill>
                <a:cs typeface="Arial" pitchFamily="34" charset="0"/>
              </a:rPr>
              <a:t>3-Excercises</a:t>
            </a:r>
            <a:endParaRPr lang="en-US" b="1" dirty="0" smtClean="0">
              <a:solidFill>
                <a:srgbClr val="ECA02F"/>
              </a:solidFill>
              <a:cs typeface="Arial" pitchFamily="34" charset="0"/>
            </a:endParaRP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smtClean="0"/>
              <a:t> </a:t>
            </a:r>
            <a:endParaRPr lang="en-US" dirty="0" smtClean="0"/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  </a:t>
            </a:r>
            <a:endParaRPr lang="ar-SA" b="1" dirty="0" smtClean="0">
              <a:cs typeface="Arial" pitchFamily="34" charset="0"/>
            </a:endParaRPr>
          </a:p>
          <a:p>
            <a:pPr rtl="1" eaLnBrk="1" hangingPunct="1"/>
            <a:endParaRPr lang="ar-SA" b="1" dirty="0" smtClean="0">
              <a:cs typeface="Arial" pitchFamily="34" charset="0"/>
            </a:endParaRPr>
          </a:p>
          <a:p>
            <a:r>
              <a:rPr lang="en-US" b="1" dirty="0" smtClean="0"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34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1. 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Interaction Textbook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649559"/>
              </p:ext>
            </p:extLst>
          </p:nvPr>
        </p:nvGraphicFramePr>
        <p:xfrm>
          <a:off x="1219200" y="1524000"/>
          <a:ext cx="7162800" cy="3169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43400"/>
                <a:gridCol w="19268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</a:t>
                      </a:r>
                      <a:r>
                        <a:rPr lang="en-US" sz="2000" b="1" baseline="0" dirty="0" smtClean="0"/>
                        <a:t> single state in a family history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Generation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2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state of being husband and wife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smtClean="0"/>
                        <a:t>marriage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3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very / so /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too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4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Preparing meat on fire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baseline="0" dirty="0" smtClean="0"/>
                        <a:t> barbecue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5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one of the main Parts 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branch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6</a:t>
                      </a:r>
                      <a:endParaRPr lang="ar-SA" sz="2000" b="1" dirty="0"/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  a member of your family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relative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7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marriage ceremony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wedding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8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76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Vocabulary  Previewing 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Arial Black" pitchFamily="34" charset="0"/>
              </a:rPr>
              <a:t>( pages 45, 50, 56,57, 61)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678363"/>
          </a:xfrm>
        </p:spPr>
        <p:txBody>
          <a:bodyPr/>
          <a:lstStyle/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r>
              <a:rPr lang="ar-SA" sz="2000" b="1" dirty="0" smtClean="0">
                <a:cs typeface="Arial" pitchFamily="34" charset="0"/>
              </a:rPr>
              <a:t> </a:t>
            </a:r>
            <a:endParaRPr lang="en-US" sz="2000" b="1" dirty="0" smtClean="0">
              <a:cs typeface="Arial" pitchFamily="34" charset="0"/>
            </a:endParaRPr>
          </a:p>
          <a:p>
            <a:pPr algn="l" rtl="1" eaLnBrk="1" hangingPunct="1"/>
            <a:endParaRPr lang="en-US" sz="20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653496"/>
              </p:ext>
            </p:extLst>
          </p:nvPr>
        </p:nvGraphicFramePr>
        <p:xfrm>
          <a:off x="1219200" y="1524000"/>
          <a:ext cx="7162800" cy="1981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/>
                <a:gridCol w="2155405"/>
                <a:gridCol w="892595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Meaning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Word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No.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accent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dialect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9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Discuss angrily / debate 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argue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10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 group of people/</a:t>
                      </a:r>
                      <a:r>
                        <a:rPr lang="en-US" sz="2000" b="1" baseline="0" dirty="0" smtClean="0"/>
                        <a:t> players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team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11</a:t>
                      </a:r>
                      <a:endParaRPr lang="ar-SA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percentage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Average</a:t>
                      </a:r>
                      <a:endParaRPr lang="ar-S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b="1" dirty="0" smtClean="0"/>
                        <a:t>14</a:t>
                      </a:r>
                      <a:endParaRPr lang="ar-SA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82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143000"/>
            <a:ext cx="8915400" cy="4800601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I speaks speak English fluently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Reem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does, ___________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either                   b. too                           c. so                 d. neither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My ________ in this term is 84.3 %.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marriage               b. package                  c. garage          d. average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All  members in __________ families were living in one house.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traditional              b. nuclear                    c. rich               d. bad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went for a picnic by the sea and had a ___________.It was a very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delicious meal.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problem                  b. barbecue                 c. test               d. camera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My uncle and my aunt are called my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relatives                  b. brothers                  c. friends        d. neighbors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Group of people/ playing a sport is called a 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family                      b. friend                       c. team           d. match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0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 txBox="1">
            <a:spLocks/>
          </p:cNvSpPr>
          <p:nvPr/>
        </p:nvSpPr>
        <p:spPr bwMode="auto">
          <a:xfrm>
            <a:off x="228600" y="1143000"/>
            <a:ext cx="8915400" cy="480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I speaks speak English fluently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Reem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does, ___________ 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either                   b. too                           c. so                 d. neither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My ________ in this term is 84.3 %.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marriage               b. package                  c. garage          d. average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All  members in __________ families were living in one house.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traditional              b. nuclear                    c. rich               d. bad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We went for a picnic by the sea and had a ___________.It was a very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delicious meal.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problem                  b. barbecue                 c. test               d. camera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My uncle and my aunt are called my 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relatives                  b. brothers                  c. friends        d. neighbors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6. Group of people/ playing a sport is called a ________________.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family                      b. friend                       c. team           d. match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I. Exercise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85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524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Present Tense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228600" y="16002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    	</a:t>
            </a:r>
            <a:r>
              <a:rPr lang="en-US" b="1" dirty="0">
                <a:solidFill>
                  <a:schemeClr val="folHlink"/>
                </a:solidFill>
              </a:rPr>
              <a:t>Expresses a habit or often repeated action. </a:t>
            </a:r>
            <a:r>
              <a:rPr lang="en-US" dirty="0" smtClean="0">
                <a:solidFill>
                  <a:srgbClr val="000000"/>
                </a:solidFill>
                <a:cs typeface="Times New Roman" pitchFamily="26" charset="0"/>
              </a:rPr>
              <a:t>The action can be a habit, a hobby, a daily event, a scheduled event or something that often happens. It can also be something a person often forgets or usually does not do.</a:t>
            </a:r>
            <a:r>
              <a:rPr lang="he-IL" dirty="0" smtClean="0">
                <a:solidFill>
                  <a:srgbClr val="000000"/>
                </a:solidFill>
                <a:latin typeface="Arial" charset="0"/>
              </a:rPr>
              <a:t/>
            </a:r>
            <a:br>
              <a:rPr lang="he-IL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b="1" dirty="0" smtClean="0">
                <a:solidFill>
                  <a:schemeClr val="folHlink"/>
                </a:solidFill>
              </a:rPr>
              <a:t>Adverbs </a:t>
            </a:r>
            <a:r>
              <a:rPr lang="en-US" b="1" dirty="0">
                <a:solidFill>
                  <a:schemeClr val="folHlink"/>
                </a:solidFill>
              </a:rPr>
              <a:t>of frequency such as, </a:t>
            </a:r>
            <a:r>
              <a:rPr lang="en-US" b="1" i="1" dirty="0"/>
              <a:t>often, seldom, sometimes, never</a:t>
            </a:r>
            <a:r>
              <a:rPr lang="en-US" b="1" dirty="0">
                <a:solidFill>
                  <a:schemeClr val="folHlink"/>
                </a:solidFill>
              </a:rPr>
              <a:t>, etc. are used with this tense.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chemeClr val="folHlink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chemeClr val="folHlink"/>
              </a:solidFill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155700" y="5105400"/>
            <a:ext cx="77597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r>
              <a:rPr lang="en-US" sz="2000" dirty="0" smtClean="0">
                <a:solidFill>
                  <a:srgbClr val="0070C0"/>
                </a:solidFill>
              </a:rPr>
              <a:t>-</a:t>
            </a:r>
            <a:r>
              <a:rPr lang="en-US" b="1" dirty="0" smtClean="0">
                <a:solidFill>
                  <a:srgbClr val="0070C0"/>
                </a:solidFill>
              </a:rPr>
              <a:t>She </a:t>
            </a:r>
            <a:r>
              <a:rPr lang="en-US" b="1" u="sng" dirty="0">
                <a:solidFill>
                  <a:srgbClr val="0070C0"/>
                </a:solidFill>
              </a:rPr>
              <a:t>goes</a:t>
            </a:r>
            <a:r>
              <a:rPr lang="en-US" b="1" dirty="0">
                <a:solidFill>
                  <a:srgbClr val="0070C0"/>
                </a:solidFill>
              </a:rPr>
              <a:t> to work everyday.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rgbClr val="0070C0"/>
                </a:solidFill>
              </a:rPr>
              <a:t>		</a:t>
            </a:r>
            <a:r>
              <a:rPr lang="en-US" b="1" dirty="0" smtClean="0">
                <a:solidFill>
                  <a:srgbClr val="0070C0"/>
                </a:solidFill>
              </a:rPr>
              <a:t>-They </a:t>
            </a:r>
            <a:r>
              <a:rPr lang="en-US" b="1" i="1" dirty="0">
                <a:solidFill>
                  <a:srgbClr val="0070C0"/>
                </a:solidFill>
              </a:rPr>
              <a:t>always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u="sng" dirty="0">
                <a:solidFill>
                  <a:srgbClr val="0070C0"/>
                </a:solidFill>
              </a:rPr>
              <a:t>eat</a:t>
            </a:r>
            <a:r>
              <a:rPr lang="en-US" b="1" dirty="0">
                <a:solidFill>
                  <a:srgbClr val="0070C0"/>
                </a:solidFill>
              </a:rPr>
              <a:t> lunch together.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495300" y="2895600"/>
            <a:ext cx="8750300" cy="2133600"/>
            <a:chOff x="288" y="1824"/>
            <a:chExt cx="5088" cy="1344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672" y="2400"/>
              <a:ext cx="336" cy="432"/>
              <a:chOff x="768" y="2592"/>
              <a:chExt cx="336" cy="432"/>
            </a:xfrm>
          </p:grpSpPr>
          <p:sp>
            <p:nvSpPr>
              <p:cNvPr id="5153" name="Line 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4" name="Line 1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976" y="2400"/>
              <a:ext cx="336" cy="432"/>
              <a:chOff x="768" y="2592"/>
              <a:chExt cx="336" cy="432"/>
            </a:xfrm>
          </p:grpSpPr>
          <p:sp>
            <p:nvSpPr>
              <p:cNvPr id="5151" name="Line 13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2" name="Line 14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3600" y="2352"/>
              <a:ext cx="336" cy="432"/>
              <a:chOff x="768" y="2592"/>
              <a:chExt cx="336" cy="432"/>
            </a:xfrm>
          </p:grpSpPr>
          <p:sp>
            <p:nvSpPr>
              <p:cNvPr id="5149" name="Line 16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50" name="Line 17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4224" y="2352"/>
              <a:ext cx="336" cy="432"/>
              <a:chOff x="768" y="2592"/>
              <a:chExt cx="336" cy="432"/>
            </a:xfrm>
          </p:grpSpPr>
          <p:sp>
            <p:nvSpPr>
              <p:cNvPr id="5147" name="Line 1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8" name="Line 2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4896" y="2400"/>
              <a:ext cx="336" cy="432"/>
              <a:chOff x="768" y="2592"/>
              <a:chExt cx="336" cy="432"/>
            </a:xfrm>
          </p:grpSpPr>
          <p:sp>
            <p:nvSpPr>
              <p:cNvPr id="5145" name="Line 22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6" name="Line 23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" name="Group 24"/>
            <p:cNvGrpSpPr>
              <a:grpSpLocks/>
            </p:cNvGrpSpPr>
            <p:nvPr/>
          </p:nvGrpSpPr>
          <p:grpSpPr bwMode="auto">
            <a:xfrm>
              <a:off x="1200" y="2400"/>
              <a:ext cx="336" cy="432"/>
              <a:chOff x="768" y="2592"/>
              <a:chExt cx="336" cy="432"/>
            </a:xfrm>
          </p:grpSpPr>
          <p:sp>
            <p:nvSpPr>
              <p:cNvPr id="5143" name="Line 25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4" name="Line 26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1824" y="2400"/>
              <a:ext cx="336" cy="432"/>
              <a:chOff x="768" y="2592"/>
              <a:chExt cx="336" cy="432"/>
            </a:xfrm>
          </p:grpSpPr>
          <p:sp>
            <p:nvSpPr>
              <p:cNvPr id="5141" name="Line 28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2" name="Line 29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" name="Group 30"/>
            <p:cNvGrpSpPr>
              <a:grpSpLocks/>
            </p:cNvGrpSpPr>
            <p:nvPr/>
          </p:nvGrpSpPr>
          <p:grpSpPr bwMode="auto">
            <a:xfrm>
              <a:off x="2448" y="2400"/>
              <a:ext cx="336" cy="432"/>
              <a:chOff x="768" y="2592"/>
              <a:chExt cx="336" cy="432"/>
            </a:xfrm>
          </p:grpSpPr>
          <p:sp>
            <p:nvSpPr>
              <p:cNvPr id="5139" name="Line 31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40" name="Line 32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1" name="Group 34"/>
            <p:cNvGrpSpPr>
              <a:grpSpLocks/>
            </p:cNvGrpSpPr>
            <p:nvPr/>
          </p:nvGrpSpPr>
          <p:grpSpPr bwMode="auto">
            <a:xfrm>
              <a:off x="288" y="1824"/>
              <a:ext cx="5088" cy="1344"/>
              <a:chOff x="288" y="1824"/>
              <a:chExt cx="5088" cy="1344"/>
            </a:xfrm>
          </p:grpSpPr>
          <p:sp>
            <p:nvSpPr>
              <p:cNvPr id="5137" name="Line 8"/>
              <p:cNvSpPr>
                <a:spLocks noChangeShapeType="1"/>
              </p:cNvSpPr>
              <p:nvPr/>
            </p:nvSpPr>
            <p:spPr bwMode="auto">
              <a:xfrm>
                <a:off x="288" y="2592"/>
                <a:ext cx="5088" cy="0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38" name="Line 33"/>
              <p:cNvSpPr>
                <a:spLocks noChangeShapeType="1"/>
              </p:cNvSpPr>
              <p:nvPr/>
            </p:nvSpPr>
            <p:spPr bwMode="auto">
              <a:xfrm>
                <a:off x="2832" y="1824"/>
                <a:ext cx="0" cy="134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790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00200"/>
            <a:ext cx="8420100" cy="1143000"/>
          </a:xfrm>
        </p:spPr>
        <p:txBody>
          <a:bodyPr/>
          <a:lstStyle/>
          <a:p>
            <a:pPr algn="l" eaLnBrk="1" hangingPunct="1">
              <a:buFontTx/>
              <a:buNone/>
            </a:pP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Use the 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</a:rPr>
              <a:t>simple present tense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 to tell about things that happen </a:t>
            </a:r>
            <a:r>
              <a:rPr lang="en-US" u="sng" dirty="0" smtClean="0">
                <a:solidFill>
                  <a:schemeClr val="accent2"/>
                </a:solidFill>
                <a:latin typeface="Tahoma" pitchFamily="34" charset="0"/>
              </a:rPr>
              <a:t>again and again and again</a:t>
            </a:r>
            <a:r>
              <a:rPr lang="en-US" dirty="0" smtClean="0">
                <a:solidFill>
                  <a:schemeClr val="accent2"/>
                </a:solidFill>
                <a:latin typeface="Tahoma" pitchFamily="34" charset="0"/>
              </a:rPr>
              <a:t>.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898650" y="4572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The Present Tense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990600" y="3352800"/>
            <a:ext cx="5778500" cy="9461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Americans </a:t>
            </a:r>
            <a:r>
              <a:rPr lang="en-US" sz="2800" b="1" u="sng" dirty="0">
                <a:solidFill>
                  <a:srgbClr val="FF0000"/>
                </a:solidFill>
                <a:latin typeface="Arial" charset="0"/>
              </a:rPr>
              <a:t>eat</a:t>
            </a:r>
            <a:r>
              <a:rPr lang="en-US" sz="2800" b="1" dirty="0">
                <a:latin typeface="Arial" charset="0"/>
              </a:rPr>
              <a:t> turkey on Thanksgiving</a:t>
            </a:r>
            <a:r>
              <a:rPr lang="en-US" sz="2800" b="1" dirty="0"/>
              <a:t>.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073150" y="5181601"/>
            <a:ext cx="58610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dirty="0" smtClean="0">
                <a:latin typeface="Arial" charset="0"/>
              </a:rPr>
              <a:t>Japanese </a:t>
            </a:r>
            <a:r>
              <a:rPr lang="en-US" sz="2800" b="1" dirty="0">
                <a:latin typeface="Arial" charset="0"/>
              </a:rPr>
              <a:t>always </a:t>
            </a:r>
            <a:r>
              <a:rPr lang="en-US" sz="2800" b="1" u="sng" dirty="0" smtClean="0">
                <a:solidFill>
                  <a:srgbClr val="FF0000"/>
                </a:solidFill>
                <a:latin typeface="Arial" charset="0"/>
              </a:rPr>
              <a:t>bow</a:t>
            </a:r>
            <a:r>
              <a:rPr lang="en-US" sz="2800" b="1" dirty="0" smtClean="0">
                <a:latin typeface="Arial" charset="0"/>
              </a:rPr>
              <a:t> </a:t>
            </a:r>
            <a:r>
              <a:rPr lang="en-US" sz="2800" b="1" dirty="0">
                <a:latin typeface="Arial" charset="0"/>
              </a:rPr>
              <a:t>to others.</a:t>
            </a:r>
            <a:endParaRPr lang="en-US" dirty="0"/>
          </a:p>
        </p:txBody>
      </p:sp>
      <p:pic>
        <p:nvPicPr>
          <p:cNvPr id="4103" name="Picture 7" descr="C:\WINDOWS\Profiles\lumanr\Application Data\Microsoft\Media Catalog\Downloaded Clips\cl38\j014064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2895601"/>
            <a:ext cx="1871133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C:\WINDOWS\Profiles\lumanr\Application Data\Microsoft\Media Catalog\Downloaded Clips\cl2\pe05946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4495800"/>
            <a:ext cx="1600200" cy="162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770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utoUpdateAnimBg="0"/>
      <p:bldP spid="410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65100" y="76200"/>
            <a:ext cx="957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Simple Present Tense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1600200"/>
            <a:ext cx="941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sz="2000" dirty="0">
                <a:solidFill>
                  <a:srgbClr val="0070C0"/>
                </a:solidFill>
              </a:rPr>
              <a:t>    	</a:t>
            </a:r>
            <a:r>
              <a:rPr lang="en-US" b="1" dirty="0">
                <a:solidFill>
                  <a:srgbClr val="0070C0"/>
                </a:solidFill>
              </a:rPr>
              <a:t>This tense also expresses general truths or facts that are timeless.  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155700" y="4876800"/>
            <a:ext cx="8255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Snow </a:t>
            </a:r>
            <a:r>
              <a:rPr lang="en-US" b="1" u="sng" dirty="0">
                <a:solidFill>
                  <a:schemeClr val="folHlink"/>
                </a:solidFill>
              </a:rPr>
              <a:t>falls</a:t>
            </a:r>
            <a:r>
              <a:rPr lang="en-US" b="1" dirty="0">
                <a:solidFill>
                  <a:schemeClr val="hlink"/>
                </a:solidFill>
              </a:rPr>
              <a:t> in the December in Minnesota.</a:t>
            </a: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10" charset="2"/>
              <a:buNone/>
            </a:pPr>
            <a:r>
              <a:rPr lang="en-US" b="1" dirty="0">
                <a:solidFill>
                  <a:schemeClr val="hlink"/>
                </a:solidFill>
              </a:rPr>
              <a:t>Water </a:t>
            </a:r>
            <a:r>
              <a:rPr lang="en-US" b="1" u="sng" dirty="0">
                <a:solidFill>
                  <a:schemeClr val="folHlink"/>
                </a:solidFill>
              </a:rPr>
              <a:t>boils</a:t>
            </a:r>
            <a:r>
              <a:rPr lang="en-US" b="1" dirty="0">
                <a:solidFill>
                  <a:schemeClr val="hlink"/>
                </a:solidFill>
              </a:rPr>
              <a:t> at 100 degrees Celsius.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5300" y="2514600"/>
            <a:ext cx="8750300" cy="2133600"/>
            <a:chOff x="288" y="1824"/>
            <a:chExt cx="5088" cy="1344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672" y="2400"/>
              <a:ext cx="336" cy="432"/>
              <a:chOff x="768" y="2592"/>
              <a:chExt cx="336" cy="432"/>
            </a:xfrm>
          </p:grpSpPr>
          <p:sp>
            <p:nvSpPr>
              <p:cNvPr id="6177" name="Line 9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8" name="Line 10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2976" y="2400"/>
              <a:ext cx="336" cy="432"/>
              <a:chOff x="768" y="2592"/>
              <a:chExt cx="336" cy="432"/>
            </a:xfrm>
          </p:grpSpPr>
          <p:sp>
            <p:nvSpPr>
              <p:cNvPr id="6175" name="Line 12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6" name="Line 13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3600" y="2352"/>
              <a:ext cx="336" cy="432"/>
              <a:chOff x="768" y="2592"/>
              <a:chExt cx="336" cy="432"/>
            </a:xfrm>
          </p:grpSpPr>
          <p:sp>
            <p:nvSpPr>
              <p:cNvPr id="6173" name="Line 15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4" name="Line 16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4224" y="2352"/>
              <a:ext cx="336" cy="432"/>
              <a:chOff x="768" y="2592"/>
              <a:chExt cx="336" cy="432"/>
            </a:xfrm>
          </p:grpSpPr>
          <p:sp>
            <p:nvSpPr>
              <p:cNvPr id="6171" name="Line 18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2" name="Line 19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4896" y="2400"/>
              <a:ext cx="336" cy="432"/>
              <a:chOff x="768" y="2592"/>
              <a:chExt cx="336" cy="432"/>
            </a:xfrm>
          </p:grpSpPr>
          <p:sp>
            <p:nvSpPr>
              <p:cNvPr id="6169" name="Line 21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0" name="Line 22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" name="Group 23"/>
            <p:cNvGrpSpPr>
              <a:grpSpLocks/>
            </p:cNvGrpSpPr>
            <p:nvPr/>
          </p:nvGrpSpPr>
          <p:grpSpPr bwMode="auto">
            <a:xfrm>
              <a:off x="1200" y="2400"/>
              <a:ext cx="336" cy="432"/>
              <a:chOff x="768" y="2592"/>
              <a:chExt cx="336" cy="432"/>
            </a:xfrm>
          </p:grpSpPr>
          <p:sp>
            <p:nvSpPr>
              <p:cNvPr id="6167" name="Line 24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8" name="Line 25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1824" y="2400"/>
              <a:ext cx="336" cy="432"/>
              <a:chOff x="768" y="2592"/>
              <a:chExt cx="336" cy="432"/>
            </a:xfrm>
          </p:grpSpPr>
          <p:sp>
            <p:nvSpPr>
              <p:cNvPr id="6165" name="Line 27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6" name="Line 28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" name="Group 29"/>
            <p:cNvGrpSpPr>
              <a:grpSpLocks/>
            </p:cNvGrpSpPr>
            <p:nvPr/>
          </p:nvGrpSpPr>
          <p:grpSpPr bwMode="auto">
            <a:xfrm>
              <a:off x="2448" y="2400"/>
              <a:ext cx="336" cy="432"/>
              <a:chOff x="768" y="2592"/>
              <a:chExt cx="336" cy="432"/>
            </a:xfrm>
          </p:grpSpPr>
          <p:sp>
            <p:nvSpPr>
              <p:cNvPr id="6163" name="Line 30"/>
              <p:cNvSpPr>
                <a:spLocks noChangeShapeType="1"/>
              </p:cNvSpPr>
              <p:nvPr/>
            </p:nvSpPr>
            <p:spPr bwMode="auto">
              <a:xfrm>
                <a:off x="768" y="2592"/>
                <a:ext cx="336" cy="38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4" name="Line 31"/>
              <p:cNvSpPr>
                <a:spLocks noChangeShapeType="1"/>
              </p:cNvSpPr>
              <p:nvPr/>
            </p:nvSpPr>
            <p:spPr bwMode="auto">
              <a:xfrm flipH="1">
                <a:off x="768" y="2592"/>
                <a:ext cx="336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1" name="Group 32"/>
            <p:cNvGrpSpPr>
              <a:grpSpLocks/>
            </p:cNvGrpSpPr>
            <p:nvPr/>
          </p:nvGrpSpPr>
          <p:grpSpPr bwMode="auto">
            <a:xfrm>
              <a:off x="288" y="1824"/>
              <a:ext cx="5088" cy="1344"/>
              <a:chOff x="288" y="1824"/>
              <a:chExt cx="5088" cy="1344"/>
            </a:xfrm>
          </p:grpSpPr>
          <p:sp>
            <p:nvSpPr>
              <p:cNvPr id="6161" name="Line 33"/>
              <p:cNvSpPr>
                <a:spLocks noChangeShapeType="1"/>
              </p:cNvSpPr>
              <p:nvPr/>
            </p:nvSpPr>
            <p:spPr bwMode="auto">
              <a:xfrm>
                <a:off x="288" y="2592"/>
                <a:ext cx="508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2" name="Line 34"/>
              <p:cNvSpPr>
                <a:spLocks noChangeShapeType="1"/>
              </p:cNvSpPr>
              <p:nvPr/>
            </p:nvSpPr>
            <p:spPr bwMode="auto">
              <a:xfrm>
                <a:off x="2832" y="1824"/>
                <a:ext cx="0" cy="134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583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  <p:bldP spid="717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60400" y="1600200"/>
            <a:ext cx="8750300" cy="76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solidFill>
                  <a:schemeClr val="accent2"/>
                </a:solidFill>
                <a:latin typeface="Tahoma" pitchFamily="34" charset="0"/>
              </a:rPr>
              <a:t>Use the </a:t>
            </a:r>
            <a:r>
              <a:rPr lang="en-US" smtClean="0">
                <a:solidFill>
                  <a:srgbClr val="FF0000"/>
                </a:solidFill>
                <a:latin typeface="Tahoma" pitchFamily="34" charset="0"/>
              </a:rPr>
              <a:t>simple present tense</a:t>
            </a:r>
            <a:r>
              <a:rPr lang="en-US" smtClean="0">
                <a:solidFill>
                  <a:schemeClr val="accent2"/>
                </a:solidFill>
                <a:latin typeface="Tahoma" pitchFamily="34" charset="0"/>
              </a:rPr>
              <a:t> to tell </a:t>
            </a:r>
            <a:r>
              <a:rPr lang="en-US" b="1" u="sng" smtClean="0">
                <a:solidFill>
                  <a:schemeClr val="accent2"/>
                </a:solidFill>
                <a:latin typeface="Tahoma" pitchFamily="34" charset="0"/>
              </a:rPr>
              <a:t>facts.</a:t>
            </a:r>
          </a:p>
        </p:txBody>
      </p:sp>
      <p:sp>
        <p:nvSpPr>
          <p:cNvPr id="5123" name="Rectangle 1027"/>
          <p:cNvSpPr>
            <a:spLocks noChangeArrowheads="1"/>
          </p:cNvSpPr>
          <p:nvPr/>
        </p:nvSpPr>
        <p:spPr bwMode="auto">
          <a:xfrm>
            <a:off x="1898650" y="457200"/>
            <a:ext cx="6026150" cy="91440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The Present Tense</a:t>
            </a:r>
          </a:p>
        </p:txBody>
      </p:sp>
      <p:sp>
        <p:nvSpPr>
          <p:cNvPr id="5124" name="Text Box 1028"/>
          <p:cNvSpPr txBox="1">
            <a:spLocks noChangeArrowheads="1"/>
          </p:cNvSpPr>
          <p:nvPr/>
        </p:nvSpPr>
        <p:spPr bwMode="auto">
          <a:xfrm>
            <a:off x="1981200" y="2819401"/>
            <a:ext cx="544830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Water </a:t>
            </a:r>
            <a:r>
              <a:rPr lang="en-US" sz="2800" b="1" u="sng">
                <a:solidFill>
                  <a:srgbClr val="FF0000"/>
                </a:solidFill>
                <a:latin typeface="Arial" charset="0"/>
              </a:rPr>
              <a:t>freezes</a:t>
            </a:r>
            <a:r>
              <a:rPr lang="en-US" sz="2800" b="1">
                <a:latin typeface="Arial" charset="0"/>
              </a:rPr>
              <a:t> at 32 degrees.</a:t>
            </a:r>
            <a:endParaRPr lang="en-US" sz="2800" b="1"/>
          </a:p>
        </p:txBody>
      </p:sp>
      <p:pic>
        <p:nvPicPr>
          <p:cNvPr id="5128" name="Picture 1032" descr="C:\WINDOWS\Profiles\lumanr\Application Data\Microsoft\Media Catalog\Downloaded Clips\cl0\hh00448_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59700" y="2514600"/>
            <a:ext cx="527977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033" descr="C:\WINDOWS\Profiles\lumanr\Application Data\Microsoft\Media Catalog\Downloaded Clips\cl5f\j0239501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16101" y="3429001"/>
            <a:ext cx="139991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34" descr="C:\WINDOWS\Profiles\lumanr\Application Data\Microsoft\Media Catalog\Downloaded Clips\cl0\en00275_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3400" y="3581400"/>
            <a:ext cx="156845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Line 1035"/>
          <p:cNvSpPr>
            <a:spLocks noChangeShapeType="1"/>
          </p:cNvSpPr>
          <p:nvPr/>
        </p:nvSpPr>
        <p:spPr bwMode="auto">
          <a:xfrm>
            <a:off x="3549650" y="4114800"/>
            <a:ext cx="181610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2" name="Text Box 1036"/>
          <p:cNvSpPr txBox="1">
            <a:spLocks noChangeArrowheads="1"/>
          </p:cNvSpPr>
          <p:nvPr/>
        </p:nvSpPr>
        <p:spPr bwMode="auto">
          <a:xfrm>
            <a:off x="8420100" y="3048001"/>
            <a:ext cx="825500" cy="36933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32</a:t>
            </a:r>
            <a:r>
              <a:rPr lang="en-US" b="1">
                <a:cs typeface="Times New Roman" pitchFamily="26" charset="0"/>
              </a:rPr>
              <a:t>º</a:t>
            </a:r>
            <a:endParaRPr lang="en-US" b="1"/>
          </a:p>
        </p:txBody>
      </p:sp>
      <p:sp>
        <p:nvSpPr>
          <p:cNvPr id="5133" name="Text Box 1037"/>
          <p:cNvSpPr txBox="1">
            <a:spLocks noChangeArrowheads="1"/>
          </p:cNvSpPr>
          <p:nvPr/>
        </p:nvSpPr>
        <p:spPr bwMode="auto">
          <a:xfrm>
            <a:off x="1981200" y="5410201"/>
            <a:ext cx="5200650" cy="5191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Triangles </a:t>
            </a:r>
            <a:r>
              <a:rPr lang="en-US" sz="2800" b="1" u="sng">
                <a:solidFill>
                  <a:srgbClr val="FF0000"/>
                </a:solidFill>
                <a:latin typeface="Arial" charset="0"/>
              </a:rPr>
              <a:t>have</a:t>
            </a:r>
            <a:r>
              <a:rPr lang="en-US" sz="2800" b="1">
                <a:latin typeface="Arial" charset="0"/>
              </a:rPr>
              <a:t> three sides.</a:t>
            </a:r>
            <a:endParaRPr lang="en-US" sz="2800" b="1"/>
          </a:p>
        </p:txBody>
      </p:sp>
      <p:sp>
        <p:nvSpPr>
          <p:cNvPr id="5134" name="AutoShape 1038"/>
          <p:cNvSpPr>
            <a:spLocks noChangeArrowheads="1"/>
          </p:cNvSpPr>
          <p:nvPr/>
        </p:nvSpPr>
        <p:spPr bwMode="auto">
          <a:xfrm>
            <a:off x="7086600" y="4648200"/>
            <a:ext cx="1403350" cy="1447800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1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  <p:bldP spid="5131" grpId="0" animBg="1"/>
      <p:bldP spid="5132" grpId="0" animBg="1" autoUpdateAnimBg="0"/>
      <p:bldP spid="5133" grpId="0" autoUpdateAnimBg="0"/>
      <p:bldP spid="51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68450" y="838200"/>
            <a:ext cx="6934200" cy="7620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Tahoma" pitchFamily="34" charset="0"/>
              </a:rPr>
              <a:t>Daily Customs</a:t>
            </a:r>
          </a:p>
        </p:txBody>
      </p:sp>
      <p:pic>
        <p:nvPicPr>
          <p:cNvPr id="2052" name="Picture 4" descr="C:\WINDOWS\Application Data\Microsoft\Media Catalog\Downloaded Clips\cl1\pe04061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3201" y="1600200"/>
            <a:ext cx="193648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WINDOWS\Application Data\Microsoft\Media Catalog\Downloaded Clips\cl49\j0183552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495800"/>
            <a:ext cx="1879599" cy="16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C:\WINDOWS\Application Data\Microsoft\Media Catalog\Downloaded Clips\cl3f\j0158287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3962400"/>
            <a:ext cx="109685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C:\WINDOWS\Application Data\Microsoft\Media Catalog\Downloaded Clips\cl43\j0168024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346" y="2286001"/>
            <a:ext cx="2070629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816100" y="1828801"/>
            <a:ext cx="37147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She</a:t>
            </a:r>
            <a:r>
              <a:rPr lang="en-US" dirty="0">
                <a:latin typeface="Tahoma" pitchFamily="34" charset="0"/>
              </a:rPr>
              <a:t> usually 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works </a:t>
            </a:r>
            <a:r>
              <a:rPr lang="en-US" dirty="0">
                <a:latin typeface="Tahoma" pitchFamily="34" charset="0"/>
              </a:rPr>
              <a:t>on her basket after dinner.</a:t>
            </a:r>
            <a:r>
              <a:rPr lang="en-US" dirty="0"/>
              <a:t> 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851650" y="1752601"/>
            <a:ext cx="30543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He</a:t>
            </a:r>
            <a:r>
              <a:rPr lang="en-US" dirty="0">
                <a:latin typeface="Tahoma" pitchFamily="34" charset="0"/>
              </a:rPr>
              <a:t> usually </a:t>
            </a: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drinks </a:t>
            </a:r>
            <a:r>
              <a:rPr lang="en-US" dirty="0">
                <a:latin typeface="Tahoma" pitchFamily="34" charset="0"/>
              </a:rPr>
              <a:t>tea after a meal.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19450" y="3733801"/>
            <a:ext cx="3136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They go </a:t>
            </a:r>
            <a:r>
              <a:rPr lang="en-US" dirty="0">
                <a:latin typeface="Tahoma" pitchFamily="34" charset="0"/>
              </a:rPr>
              <a:t>to a dance every Sunday.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613400" y="4724401"/>
            <a:ext cx="21463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Tahoma" pitchFamily="34" charset="0"/>
              </a:rPr>
              <a:t>They take </a:t>
            </a:r>
            <a:r>
              <a:rPr lang="en-US" dirty="0">
                <a:latin typeface="Tahoma" pitchFamily="34" charset="0"/>
              </a:rPr>
              <a:t>a walk with their son every day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643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utoUpdateAnimBg="0"/>
      <p:bldP spid="2057" grpId="0" autoUpdateAnimBg="0"/>
      <p:bldP spid="2058" grpId="0" autoUpdateAnimBg="0"/>
      <p:bldP spid="205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Exercise</a:t>
            </a:r>
            <a:endParaRPr lang="en-US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>
          <a:xfrm>
            <a:off x="381000" y="1219200"/>
            <a:ext cx="8915400" cy="4906963"/>
          </a:xfrm>
        </p:spPr>
        <p:txBody>
          <a:bodyPr/>
          <a:lstStyle/>
          <a:p>
            <a:pPr algn="l" rtl="1" eaLnBrk="1" hangingPunct="1"/>
            <a:r>
              <a:rPr lang="en-US" b="1" dirty="0" smtClean="0">
                <a:cs typeface="Arial" pitchFamily="34" charset="0"/>
              </a:rPr>
              <a:t>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 She _______________ her mother in the house.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a. help            b. doesn’t help            c. don’t help       d. doesn’t helps</a:t>
            </a:r>
          </a:p>
          <a:p>
            <a:pPr algn="l" rtl="1" eaLnBrk="1" hangingPunct="1"/>
            <a:endParaRPr lang="en-US" sz="400" b="1" dirty="0" smtClean="0">
              <a:latin typeface="Arial" pitchFamily="34" charset="0"/>
              <a:cs typeface="Arial" pitchFamily="34" charset="0"/>
            </a:endParaRP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The men __________ their work in the best way.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don’t do            b. does          c. doesn’t do                     d. don’t</a:t>
            </a:r>
          </a:p>
          <a:p>
            <a:pPr algn="l" rtl="1" eaLnBrk="1" hangingPunct="1"/>
            <a:r>
              <a:rPr lang="ar-SA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 _______________  doesn’t smoke nowadays .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My brothers     b. You               c. My father                   d. I  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____  they play football   every week?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a. Do                 b. Does                       c. Are                      d. Done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Why   ____  he always come late?</a:t>
            </a:r>
          </a:p>
          <a:p>
            <a:pPr algn="l" rtl="1" eaLnBrk="1" hangingPunct="1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a. is                b. do                         c. does                        d. was</a:t>
            </a:r>
          </a:p>
          <a:p>
            <a:pPr algn="l" rtl="1"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ar-SA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b="1" dirty="0" smtClean="0">
                <a:cs typeface="Arial" pitchFamily="34" charset="0"/>
              </a:rPr>
              <a:t>  </a:t>
            </a:r>
            <a:r>
              <a:rPr lang="en-US" b="1" dirty="0" smtClean="0">
                <a:cs typeface="Arial" pitchFamily="34" charset="0"/>
              </a:rPr>
              <a:t>     </a:t>
            </a:r>
            <a:r>
              <a:rPr lang="en-GB" b="1" dirty="0" smtClean="0">
                <a:cs typeface="Arial" pitchFamily="34" charset="0"/>
              </a:rPr>
              <a:t>     </a:t>
            </a:r>
            <a:endParaRPr lang="ar-EG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8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"/>
    </mc:Choice>
    <mc:Fallback xmlns="">
      <p:transition spd="slow" advTm="23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ts.pptx" id="{0DB676BE-95CC-40C6-85AF-7FC634710288}" vid="{C55E0FB7-C7F4-4BBE-82DE-4603F7F43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الاداب</Template>
  <TotalTime>112</TotalTime>
  <Words>749</Words>
  <Application>Microsoft Office PowerPoint</Application>
  <PresentationFormat>A4 Paper (210x297 mm)</PresentationFormat>
  <Paragraphs>156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AYM Wadiy S_U normal.</vt:lpstr>
      <vt:lpstr>Calibri</vt:lpstr>
      <vt:lpstr>Tahoma</vt:lpstr>
      <vt:lpstr>Times New Roman</vt:lpstr>
      <vt:lpstr>Wingdings</vt:lpstr>
      <vt:lpstr>Office Theme</vt:lpstr>
      <vt:lpstr>PowerPoint Presentation</vt:lpstr>
      <vt:lpstr> Fifth Lecture  </vt:lpstr>
      <vt:lpstr>Elements of Lecture 5 </vt:lpstr>
      <vt:lpstr>1. Vocabulary  Previewing  ( Interaction Textbook pages 45, 50, 56,57, 61) </vt:lpstr>
      <vt:lpstr>Vocabulary  Previewing  ( pages 45, 50, 56,57, 61) </vt:lpstr>
      <vt:lpstr>I. Exercise</vt:lpstr>
      <vt:lpstr>I. Exercise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2</dc:creator>
  <cp:lastModifiedBy>studio 3</cp:lastModifiedBy>
  <cp:revision>9</cp:revision>
  <dcterms:created xsi:type="dcterms:W3CDTF">2016-02-08T08:46:21Z</dcterms:created>
  <dcterms:modified xsi:type="dcterms:W3CDTF">2016-02-24T07:40:15Z</dcterms:modified>
</cp:coreProperties>
</file>