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71" r:id="rId3"/>
    <p:sldId id="272" r:id="rId4"/>
    <p:sldId id="273" r:id="rId5"/>
    <p:sldId id="274" r:id="rId6"/>
    <p:sldId id="283" r:id="rId7"/>
    <p:sldId id="279" r:id="rId8"/>
    <p:sldId id="280" r:id="rId9"/>
    <p:sldId id="281" r:id="rId10"/>
    <p:sldId id="282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478A"/>
    <a:srgbClr val="8E6334"/>
    <a:srgbClr val="D98061"/>
    <a:srgbClr val="313B4A"/>
    <a:srgbClr val="43A79C"/>
    <a:srgbClr val="EDBD1F"/>
    <a:srgbClr val="F04316"/>
    <a:srgbClr val="81AA52"/>
    <a:srgbClr val="ECA02F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العنوان الرئيسي</a:t>
            </a:r>
            <a:endParaRPr lang="en-US" dirty="0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r>
              <a:rPr lang="ar-SA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اللغة الانجليزية العامة </a:t>
            </a:r>
            <a:endParaRPr lang="en-US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121</a:t>
            </a:r>
          </a:p>
          <a:p>
            <a:pPr algn="l">
              <a:lnSpc>
                <a:spcPct val="80000"/>
              </a:lnSpc>
            </a:pPr>
            <a:endParaRPr lang="en-US" sz="1400" b="1" spc="-15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Ahmed H. </a:t>
            </a:r>
            <a:r>
              <a:rPr lang="en-US" sz="2800" b="1" spc="-150" dirty="0" err="1">
                <a:latin typeface="Calibri" pitchFamily="34" charset="0"/>
                <a:cs typeface="Times New Roman" pitchFamily="18" charset="0"/>
              </a:rPr>
              <a:t>Alhuwayshil</a:t>
            </a:r>
            <a:endParaRPr lang="en-US" sz="2800" b="1" spc="-150" dirty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E-mail: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 aalhuwayshil@kfu.edu.sa</a:t>
            </a: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8E63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8E63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971800"/>
            <a:ext cx="8420100" cy="14700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376092"/>
                </a:solidFill>
                <a:cs typeface="Arial" pitchFamily="34" charset="0"/>
              </a:rPr>
              <a:t>Lecture 9</a:t>
            </a:r>
            <a:br>
              <a:rPr lang="en-US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en-US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b="1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429000"/>
            <a:ext cx="7429500" cy="2514600"/>
          </a:xfrm>
        </p:spPr>
        <p:txBody>
          <a:bodyPr/>
          <a:lstStyle/>
          <a:p>
            <a:pPr algn="l" eaLnBrk="1" hangingPunct="1">
              <a:buFont typeface="Wingdings" pitchFamily="2" charset="2"/>
              <a:buChar char="§"/>
            </a:pPr>
            <a:r>
              <a:rPr lang="en-US" sz="2800" b="1" dirty="0" smtClean="0">
                <a:solidFill>
                  <a:srgbClr val="FF0000"/>
                </a:solidFill>
                <a:cs typeface="Arial" pitchFamily="34" charset="0"/>
              </a:rPr>
              <a:t>Have (as a main verb and with pronouns).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Parts of Speech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.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2800" b="1" dirty="0" err="1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Excercises</a:t>
            </a:r>
            <a:endParaRPr lang="en-US" sz="2800" b="1" dirty="0" smtClean="0">
              <a:solidFill>
                <a:schemeClr val="accent6">
                  <a:lumMod val="50000"/>
                </a:schemeClr>
              </a:solidFill>
              <a:cs typeface="Arial" pitchFamily="34" charset="0"/>
            </a:endParaRPr>
          </a:p>
          <a:p>
            <a:pPr algn="l"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  <a:p>
            <a:pPr algn="l" eaLnBrk="1" hangingPunct="1">
              <a:buFont typeface="Wingdings" pitchFamily="2" charset="2"/>
              <a:buChar char="§"/>
            </a:pP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>
              <a:buFont typeface="Wingdings" pitchFamily="2" charset="2"/>
              <a:buChar char="§"/>
            </a:pP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>
              <a:buFont typeface="Wingdings" pitchFamily="2" charset="2"/>
              <a:buChar char="§"/>
            </a:pP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68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4. Verbs to Have</a:t>
            </a:r>
            <a:endParaRPr lang="en-US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There are THREE forms of HAVE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A. Have=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Present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comes after ( I , You, They, We or after plural nouns) 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B. Has =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Present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comes after ( He, she , it or after singular nouns )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C. Had= 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Past     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comes after all kinds of nouns plural or singular</a:t>
            </a:r>
          </a:p>
          <a:p>
            <a:pPr algn="ctr" rtl="1" eaLnBrk="1" hangingPunct="1"/>
            <a:r>
              <a:rPr lang="ar-SA" sz="1200" b="1" dirty="0" smtClean="0">
                <a:latin typeface="Arial" pitchFamily="34" charset="0"/>
                <a:cs typeface="Arial" pitchFamily="34" charset="0"/>
              </a:rPr>
              <a:t>******************************************************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       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ar-SA" sz="20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For example:</a:t>
            </a:r>
          </a:p>
          <a:p>
            <a:pPr algn="l" rtl="1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en-US" sz="2000" dirty="0" smtClean="0">
                <a:solidFill>
                  <a:srgbClr val="0E478A"/>
                </a:solidFill>
                <a:latin typeface="Arial" pitchFamily="34" charset="0"/>
                <a:cs typeface="Arial" pitchFamily="34" charset="0"/>
              </a:rPr>
              <a:t>We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had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0E478A"/>
                </a:solidFill>
                <a:latin typeface="Arial" pitchFamily="34" charset="0"/>
                <a:cs typeface="Arial" pitchFamily="34" charset="0"/>
              </a:rPr>
              <a:t>a lecture in English yesterday. </a:t>
            </a:r>
          </a:p>
          <a:p>
            <a:pPr algn="l" rtl="1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n-US" sz="2000" dirty="0" smtClean="0">
                <a:solidFill>
                  <a:srgbClr val="0E478A"/>
                </a:solidFill>
                <a:latin typeface="Arial" pitchFamily="34" charset="0"/>
                <a:cs typeface="Arial" pitchFamily="34" charset="0"/>
              </a:rPr>
              <a:t>She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has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0E478A"/>
                </a:solidFill>
                <a:latin typeface="Arial" pitchFamily="34" charset="0"/>
                <a:cs typeface="Arial" pitchFamily="34" charset="0"/>
              </a:rPr>
              <a:t>a new car nowadays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algn="l" rtl="1" eaLnBrk="1" hangingPunct="1"/>
            <a:r>
              <a:rPr lang="en-US" sz="2000" dirty="0" smtClean="0">
                <a:solidFill>
                  <a:srgbClr val="0E478A"/>
                </a:solidFill>
                <a:latin typeface="Arial" pitchFamily="34" charset="0"/>
                <a:cs typeface="Arial" pitchFamily="34" charset="0"/>
              </a:rPr>
              <a:t>3. They </a:t>
            </a:r>
            <a:r>
              <a:rPr lang="en-US" sz="2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have </a:t>
            </a:r>
            <a:r>
              <a:rPr lang="en-US" sz="2000" dirty="0" smtClean="0">
                <a:solidFill>
                  <a:srgbClr val="0E478A"/>
                </a:solidFill>
                <a:latin typeface="Arial" pitchFamily="34" charset="0"/>
                <a:cs typeface="Arial" pitchFamily="34" charset="0"/>
              </a:rPr>
              <a:t>a house.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Note: 1. ( has, have, had) can be used as main verbs like 1 &amp; 2 &amp; 4 in the   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         exercise or as helping verbs as 3 &amp; 5.</a:t>
            </a:r>
            <a:endParaRPr lang="ar-SA" sz="2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48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IV. Exercise ( verbs have )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She______ a new car nowadays.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had                      b. have             c. has                        d. hasn’t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My friends ___________been  here for 15 minutes.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has                       b. have               c. hasn’t                  d. aren’t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I ____an English lecture yesterday 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had                       b. have                c. has                      d. haven’t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Hind  _________ a dictionary now.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hasn’t                   b. doesn’t have  c. haven’t               d. didn’t have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 Ahmed and Abdullah  _________a mathematics test now?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has                        b. have               c. doesn’t have      d. had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_______ she been here before 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Have                      b. Has                c. Is                         d. Was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92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IV. Exercise ( verbs have )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She______ a new car nowadays.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had                      b. have             c. has                        d. hasn’t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My friends ___________been  here for 15 minutes.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has                       b. have               c. hasn’t                  d. aren’t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I ____an English lecture yesterday 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had                       b. have                c. has                      d. haven’t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Hind  _________ a dictionary now.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hasn’t                   b. doesn’t have  c. haven’t               d. didn’t have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 Ahmed and Abdullah  _________a mathematics test now?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has                        b. have               c. doesn’t have      d. had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_______ she been here before 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Have                      b. Has                c. Is                         d. Was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86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488" y="304800"/>
            <a:ext cx="3168352" cy="1143000"/>
          </a:xfrm>
        </p:spPr>
        <p:txBody>
          <a:bodyPr/>
          <a:lstStyle/>
          <a:p>
            <a:pPr algn="l"/>
            <a:r>
              <a:rPr lang="en-US" dirty="0" smtClean="0"/>
              <a:t>Suffixes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76200" y="228600"/>
            <a:ext cx="9414362" cy="5400599"/>
          </a:xfrm>
        </p:spPr>
        <p:txBody>
          <a:bodyPr/>
          <a:lstStyle/>
          <a:p>
            <a:pPr marL="571500" indent="-571500" algn="l" rtl="0">
              <a:buFont typeface="Wingdings" panose="05000000000000000000" pitchFamily="2" charset="2"/>
              <a:buChar char="v"/>
            </a:pPr>
            <a:endParaRPr lang="en-US" sz="3200" i="1" dirty="0" smtClean="0">
              <a:solidFill>
                <a:srgbClr val="FF0000"/>
              </a:solidFill>
            </a:endParaRPr>
          </a:p>
          <a:p>
            <a:pPr marL="571500" indent="-571500" algn="l" rtl="0">
              <a:buFont typeface="Wingdings" panose="05000000000000000000" pitchFamily="2" charset="2"/>
              <a:buChar char="v"/>
            </a:pPr>
            <a:endParaRPr lang="en-US" sz="3200" i="1" dirty="0">
              <a:solidFill>
                <a:srgbClr val="FF0000"/>
              </a:solidFill>
            </a:endParaRPr>
          </a:p>
          <a:p>
            <a:pPr marL="571500" indent="-571500" algn="l" rtl="0">
              <a:buFont typeface="Wingdings" panose="05000000000000000000" pitchFamily="2" charset="2"/>
              <a:buChar char="v"/>
            </a:pPr>
            <a:r>
              <a:rPr lang="en-US" sz="3200" i="1" dirty="0" smtClean="0">
                <a:solidFill>
                  <a:srgbClr val="FF0000"/>
                </a:solidFill>
              </a:rPr>
              <a:t>What is a suffix?</a:t>
            </a:r>
          </a:p>
          <a:p>
            <a:pPr marL="0" indent="0" algn="l" rtl="0"/>
            <a:r>
              <a:rPr lang="en-US" dirty="0" smtClean="0">
                <a:solidFill>
                  <a:srgbClr val="0E478A"/>
                </a:solidFill>
              </a:rPr>
              <a:t>A suffix is a word ending _ a group of letters you can add to the end of a root word.</a:t>
            </a:r>
          </a:p>
          <a:p>
            <a:pPr marL="0" indent="0" algn="l" rtl="0"/>
            <a:endParaRPr lang="en-US" sz="1800" dirty="0">
              <a:solidFill>
                <a:srgbClr val="0E478A"/>
              </a:solidFill>
            </a:endParaRPr>
          </a:p>
          <a:p>
            <a:pPr marL="571500" indent="-571500" algn="l" rtl="0">
              <a:buFont typeface="Wingdings" pitchFamily="2" charset="2"/>
              <a:buChar char="v"/>
            </a:pPr>
            <a:r>
              <a:rPr lang="en-US" sz="4000" dirty="0" smtClean="0">
                <a:solidFill>
                  <a:srgbClr val="8E6334"/>
                </a:solidFill>
              </a:rPr>
              <a:t>For example:</a:t>
            </a:r>
          </a:p>
          <a:p>
            <a:pPr marL="0" indent="0" algn="l" rtl="0"/>
            <a:r>
              <a:rPr lang="en-US" sz="4000" dirty="0" smtClean="0">
                <a:solidFill>
                  <a:srgbClr val="0E478A"/>
                </a:solidFill>
              </a:rPr>
              <a:t>    -</a:t>
            </a:r>
            <a:r>
              <a:rPr lang="en-US" sz="4000" dirty="0" smtClean="0">
                <a:solidFill>
                  <a:srgbClr val="FF3300"/>
                </a:solidFill>
              </a:rPr>
              <a:t>help</a:t>
            </a:r>
            <a:r>
              <a:rPr lang="en-US" sz="4000" dirty="0" smtClean="0">
                <a:solidFill>
                  <a:srgbClr val="00B050"/>
                </a:solidFill>
              </a:rPr>
              <a:t>ful</a:t>
            </a:r>
            <a:endParaRPr lang="en-US" sz="4000" dirty="0">
              <a:solidFill>
                <a:srgbClr val="00B050"/>
              </a:solidFill>
            </a:endParaRPr>
          </a:p>
          <a:p>
            <a:pPr marL="0" indent="0" algn="l" rtl="0"/>
            <a:r>
              <a:rPr lang="en-US" sz="4000" dirty="0" smtClean="0">
                <a:solidFill>
                  <a:srgbClr val="0E478A"/>
                </a:solidFill>
              </a:rPr>
              <a:t>              root </a:t>
            </a:r>
            <a:r>
              <a:rPr lang="en-US" sz="4000" dirty="0">
                <a:solidFill>
                  <a:srgbClr val="0E478A"/>
                </a:solidFill>
              </a:rPr>
              <a:t>is: </a:t>
            </a:r>
            <a:r>
              <a:rPr lang="en-US" sz="4000" dirty="0" smtClean="0">
                <a:solidFill>
                  <a:srgbClr val="FF3300"/>
                </a:solidFill>
              </a:rPr>
              <a:t>help</a:t>
            </a:r>
            <a:r>
              <a:rPr lang="en-US" sz="4000" dirty="0" smtClean="0">
                <a:solidFill>
                  <a:srgbClr val="0E478A"/>
                </a:solidFill>
              </a:rPr>
              <a:t>         suffix is: </a:t>
            </a:r>
            <a:r>
              <a:rPr lang="en-US" sz="4000" dirty="0" err="1" smtClean="0">
                <a:solidFill>
                  <a:srgbClr val="00B050"/>
                </a:solidFill>
              </a:rPr>
              <a:t>ful</a:t>
            </a:r>
            <a:r>
              <a:rPr lang="en-US" sz="4000" dirty="0" smtClean="0">
                <a:solidFill>
                  <a:srgbClr val="00B050"/>
                </a:solidFill>
              </a:rPr>
              <a:t> </a:t>
            </a:r>
            <a:endParaRPr lang="en-US" sz="4000" dirty="0">
              <a:solidFill>
                <a:srgbClr val="00B050"/>
              </a:solidFill>
            </a:endParaRPr>
          </a:p>
          <a:p>
            <a:pPr marL="0" indent="0" algn="l" rtl="0"/>
            <a:endParaRPr lang="en-US" sz="4000" i="1" dirty="0"/>
          </a:p>
          <a:p>
            <a:pPr marL="0" indent="0" algn="l" rtl="0"/>
            <a:endParaRPr lang="en-US" sz="4000" i="1" dirty="0" smtClean="0"/>
          </a:p>
          <a:p>
            <a:pPr marL="342900" indent="-457200" algn="l" rtl="0">
              <a:buFont typeface="Wingdings" panose="05000000000000000000" pitchFamily="2" charset="2"/>
              <a:buChar char="v"/>
            </a:pPr>
            <a:endParaRPr lang="en-US" i="1" dirty="0" smtClean="0">
              <a:solidFill>
                <a:srgbClr val="8E6334"/>
              </a:solidFill>
            </a:endParaRPr>
          </a:p>
          <a:p>
            <a:endParaRPr lang="en-US" sz="3200" i="1" dirty="0">
              <a:solidFill>
                <a:srgbClr val="8E6334"/>
              </a:solidFill>
            </a:endParaRPr>
          </a:p>
          <a:p>
            <a:endParaRPr lang="en-US" sz="32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88504" y="203932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en-US" sz="2000" dirty="0" smtClean="0"/>
              <a:t>Fifth Lecture                                                                                                             Reading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474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5"/>
          <p:cNvSpPr>
            <a:spLocks noGrp="1"/>
          </p:cNvSpPr>
          <p:nvPr>
            <p:ph sz="half" idx="13"/>
          </p:nvPr>
        </p:nvSpPr>
        <p:spPr>
          <a:xfrm>
            <a:off x="339238" y="381000"/>
            <a:ext cx="9414362" cy="5400599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8E6334"/>
                </a:solidFill>
              </a:rPr>
              <a:t>Here are some common suffixes, listed by the parts of </a:t>
            </a:r>
          </a:p>
          <a:p>
            <a:pPr algn="l"/>
            <a:r>
              <a:rPr lang="en-US" dirty="0" smtClean="0">
                <a:solidFill>
                  <a:srgbClr val="8E6334"/>
                </a:solidFill>
              </a:rPr>
              <a:t>speech that they usually indicate:</a:t>
            </a:r>
          </a:p>
          <a:p>
            <a:pPr algn="l"/>
            <a:endParaRPr lang="en-US" sz="3200" dirty="0">
              <a:solidFill>
                <a:srgbClr val="8E6334"/>
              </a:solidFill>
            </a:endParaRPr>
          </a:p>
          <a:p>
            <a:pPr algn="l"/>
            <a:endParaRPr lang="en-US" sz="3200" dirty="0">
              <a:solidFill>
                <a:srgbClr val="8E6334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79440" y="2276872"/>
            <a:ext cx="7719028" cy="2520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79440" y="2898278"/>
            <a:ext cx="4129544" cy="1477328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-</a:t>
            </a:r>
            <a:r>
              <a:rPr lang="en-US" dirty="0" err="1" smtClean="0"/>
              <a:t>er</a:t>
            </a:r>
            <a:r>
              <a:rPr lang="en-US" dirty="0" smtClean="0"/>
              <a:t>/ or                                            -</a:t>
            </a:r>
            <a:r>
              <a:rPr lang="en-US" dirty="0" err="1" smtClean="0"/>
              <a:t>ee</a:t>
            </a:r>
            <a:endParaRPr lang="en-US" dirty="0" smtClean="0"/>
          </a:p>
          <a:p>
            <a:r>
              <a:rPr lang="en-US" dirty="0" smtClean="0"/>
              <a:t>-</a:t>
            </a:r>
            <a:r>
              <a:rPr lang="en-US" dirty="0" err="1" smtClean="0"/>
              <a:t>ist</a:t>
            </a:r>
            <a:r>
              <a:rPr lang="en-US" dirty="0" smtClean="0"/>
              <a:t>                                               -(i)</a:t>
            </a:r>
            <a:r>
              <a:rPr lang="en-US" dirty="0" err="1" smtClean="0"/>
              <a:t>ty</a:t>
            </a:r>
            <a:endParaRPr lang="en-US" dirty="0" smtClean="0"/>
          </a:p>
          <a:p>
            <a:r>
              <a:rPr lang="en-US" dirty="0" smtClean="0"/>
              <a:t>-</a:t>
            </a:r>
            <a:r>
              <a:rPr lang="en-US" dirty="0" err="1" smtClean="0"/>
              <a:t>sion</a:t>
            </a:r>
            <a:r>
              <a:rPr lang="en-US" dirty="0" smtClean="0"/>
              <a:t>/-</a:t>
            </a:r>
            <a:r>
              <a:rPr lang="en-US" dirty="0" err="1" smtClean="0"/>
              <a:t>tion</a:t>
            </a:r>
            <a:r>
              <a:rPr lang="en-US" dirty="0" smtClean="0"/>
              <a:t>                        -</a:t>
            </a:r>
            <a:r>
              <a:rPr lang="en-US" dirty="0" err="1" smtClean="0"/>
              <a:t>ance</a:t>
            </a:r>
            <a:r>
              <a:rPr lang="en-US" dirty="0" smtClean="0"/>
              <a:t>/-</a:t>
            </a:r>
            <a:r>
              <a:rPr lang="en-US" dirty="0" err="1" smtClean="0"/>
              <a:t>ence</a:t>
            </a:r>
            <a:endParaRPr lang="en-US" dirty="0" smtClean="0"/>
          </a:p>
          <a:p>
            <a:r>
              <a:rPr lang="en-US" dirty="0" smtClean="0"/>
              <a:t>-</a:t>
            </a:r>
            <a:r>
              <a:rPr lang="en-US" dirty="0" err="1" smtClean="0"/>
              <a:t>ment</a:t>
            </a:r>
            <a:r>
              <a:rPr lang="en-US" dirty="0" smtClean="0"/>
              <a:t>                                           -</a:t>
            </a:r>
            <a:r>
              <a:rPr lang="en-US" dirty="0" err="1" smtClean="0"/>
              <a:t>ure</a:t>
            </a:r>
            <a:endParaRPr lang="en-US" dirty="0" smtClean="0"/>
          </a:p>
          <a:p>
            <a:r>
              <a:rPr lang="en-US" dirty="0" smtClean="0"/>
              <a:t>-</a:t>
            </a:r>
            <a:r>
              <a:rPr lang="en-US" dirty="0" err="1" smtClean="0"/>
              <a:t>acy</a:t>
            </a:r>
            <a:r>
              <a:rPr lang="en-US" dirty="0" smtClean="0"/>
              <a:t>                                                   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808984" y="2895389"/>
            <a:ext cx="3589484" cy="1477328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-</a:t>
            </a:r>
            <a:r>
              <a:rPr lang="en-US" dirty="0" err="1" smtClean="0"/>
              <a:t>ive</a:t>
            </a:r>
            <a:r>
              <a:rPr lang="en-US" dirty="0" smtClean="0"/>
              <a:t>                                       -</a:t>
            </a:r>
            <a:r>
              <a:rPr lang="en-US" dirty="0" err="1" smtClean="0"/>
              <a:t>ful</a:t>
            </a:r>
            <a:endParaRPr lang="en-US" dirty="0" smtClean="0"/>
          </a:p>
          <a:p>
            <a:r>
              <a:rPr lang="en-US" dirty="0" smtClean="0"/>
              <a:t>-able/-</a:t>
            </a:r>
            <a:r>
              <a:rPr lang="en-US" dirty="0" err="1" smtClean="0"/>
              <a:t>ible</a:t>
            </a:r>
            <a:r>
              <a:rPr lang="en-US" dirty="0" smtClean="0"/>
              <a:t>                    -ant/-</a:t>
            </a:r>
            <a:r>
              <a:rPr lang="en-US" dirty="0" err="1" smtClean="0"/>
              <a:t>ent</a:t>
            </a:r>
            <a:endParaRPr lang="en-US" dirty="0" smtClean="0"/>
          </a:p>
          <a:p>
            <a:r>
              <a:rPr lang="en-US" dirty="0" smtClean="0"/>
              <a:t>-(u)al                                  -</a:t>
            </a:r>
            <a:r>
              <a:rPr lang="en-US" dirty="0" err="1" smtClean="0"/>
              <a:t>ous</a:t>
            </a:r>
            <a:endParaRPr lang="en-US" dirty="0" smtClean="0"/>
          </a:p>
          <a:p>
            <a:r>
              <a:rPr lang="en-US" dirty="0" smtClean="0"/>
              <a:t>-</a:t>
            </a:r>
            <a:r>
              <a:rPr lang="en-US" dirty="0" err="1" smtClean="0"/>
              <a:t>ic</a:t>
            </a:r>
            <a:r>
              <a:rPr lang="en-US" dirty="0" smtClean="0"/>
              <a:t>(al)                                -</a:t>
            </a:r>
            <a:r>
              <a:rPr lang="en-US" dirty="0" err="1" smtClean="0"/>
              <a:t>ar</a:t>
            </a:r>
            <a:r>
              <a:rPr lang="en-US" dirty="0" smtClean="0"/>
              <a:t>(y)</a:t>
            </a:r>
          </a:p>
          <a:p>
            <a:r>
              <a:rPr lang="en-US" dirty="0" smtClean="0"/>
              <a:t>-ate                                           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4880992" y="2898278"/>
            <a:ext cx="0" cy="14773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424608" y="2204864"/>
            <a:ext cx="2664296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Nouns</a:t>
            </a:r>
            <a:endParaRPr lang="en-US" b="1" dirty="0"/>
          </a:p>
        </p:txBody>
      </p:sp>
      <p:sp>
        <p:nvSpPr>
          <p:cNvPr id="14" name="Rectangle 13"/>
          <p:cNvSpPr/>
          <p:nvPr/>
        </p:nvSpPr>
        <p:spPr>
          <a:xfrm>
            <a:off x="4664968" y="2204864"/>
            <a:ext cx="3312368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Adjectives</a:t>
            </a:r>
            <a:endParaRPr lang="en-US" b="1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88504" y="203932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en-US" sz="2000" dirty="0" smtClean="0"/>
              <a:t>Fifth Lecture                                                                                                             Reading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6111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88504" y="203932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en-US" sz="2000" dirty="0" smtClean="0"/>
              <a:t>Fifth Lecture                                                                                                             Reading</a:t>
            </a:r>
            <a:endParaRPr lang="en-US" sz="20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57321" y="533400"/>
            <a:ext cx="8915400" cy="846098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/>
            <a:r>
              <a:rPr lang="en-US" sz="4800" dirty="0" smtClean="0">
                <a:solidFill>
                  <a:schemeClr val="accent3">
                    <a:lumMod val="75000"/>
                  </a:schemeClr>
                </a:solidFill>
              </a:rPr>
              <a:t>Suffixes</a:t>
            </a:r>
          </a:p>
          <a:p>
            <a:pPr algn="l"/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704528" y="1628800"/>
            <a:ext cx="43924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>
              <a:buFont typeface="Wingdings" pitchFamily="2" charset="2"/>
              <a:buChar char="v"/>
            </a:pPr>
            <a:r>
              <a:rPr lang="en-US" sz="3600" dirty="0" smtClean="0">
                <a:solidFill>
                  <a:srgbClr val="8E6334"/>
                </a:solidFill>
              </a:rPr>
              <a:t>Nouns: </a:t>
            </a:r>
          </a:p>
          <a:p>
            <a:pPr algn="l" rtl="0"/>
            <a:endParaRPr lang="en-US" dirty="0">
              <a:solidFill>
                <a:srgbClr val="FF0000"/>
              </a:solidFill>
            </a:endParaRPr>
          </a:p>
          <a:p>
            <a:pPr algn="l" rtl="0"/>
            <a:r>
              <a:rPr lang="en-US" dirty="0" smtClean="0">
                <a:solidFill>
                  <a:srgbClr val="FF0000"/>
                </a:solidFill>
              </a:rPr>
              <a:t>-     consum</a:t>
            </a:r>
            <a:r>
              <a:rPr lang="en-US" dirty="0" smtClean="0">
                <a:solidFill>
                  <a:srgbClr val="313B4A"/>
                </a:solidFill>
              </a:rPr>
              <a:t>er</a:t>
            </a:r>
            <a:r>
              <a:rPr lang="en-US" dirty="0">
                <a:solidFill>
                  <a:srgbClr val="313B4A"/>
                </a:solidFill>
              </a:rPr>
              <a:t>.                    </a:t>
            </a:r>
          </a:p>
          <a:p>
            <a:pPr algn="l" rtl="0"/>
            <a:endParaRPr lang="en-US" dirty="0">
              <a:solidFill>
                <a:srgbClr val="313B4A"/>
              </a:solidFill>
            </a:endParaRPr>
          </a:p>
          <a:p>
            <a:pPr algn="l" rtl="0"/>
            <a:r>
              <a:rPr lang="en-US" dirty="0">
                <a:solidFill>
                  <a:srgbClr val="313B4A"/>
                </a:solidFill>
              </a:rPr>
              <a:t>- </a:t>
            </a:r>
            <a:r>
              <a:rPr lang="en-US" dirty="0" smtClean="0">
                <a:solidFill>
                  <a:srgbClr val="313B4A"/>
                </a:solidFill>
              </a:rPr>
              <a:t>    </a:t>
            </a:r>
            <a:r>
              <a:rPr lang="en-US" dirty="0" smtClean="0">
                <a:solidFill>
                  <a:srgbClr val="FF0000"/>
                </a:solidFill>
              </a:rPr>
              <a:t>train</a:t>
            </a:r>
            <a:r>
              <a:rPr lang="en-US" dirty="0" smtClean="0">
                <a:solidFill>
                  <a:srgbClr val="313B4A"/>
                </a:solidFill>
              </a:rPr>
              <a:t>ee</a:t>
            </a:r>
            <a:r>
              <a:rPr lang="en-US" dirty="0">
                <a:solidFill>
                  <a:srgbClr val="313B4A"/>
                </a:solidFill>
              </a:rPr>
              <a:t>.</a:t>
            </a:r>
          </a:p>
          <a:p>
            <a:pPr algn="l" rtl="0"/>
            <a:endParaRPr lang="en-US" dirty="0">
              <a:solidFill>
                <a:srgbClr val="313B4A"/>
              </a:solidFill>
            </a:endParaRPr>
          </a:p>
          <a:p>
            <a:pPr marL="342900" indent="-342900" algn="l" rtl="0">
              <a:buFontTx/>
              <a:buChar char="-"/>
            </a:pPr>
            <a:r>
              <a:rPr lang="en-US" dirty="0">
                <a:solidFill>
                  <a:srgbClr val="FF0000"/>
                </a:solidFill>
              </a:rPr>
              <a:t>specia</a:t>
            </a:r>
            <a:r>
              <a:rPr lang="en-US" dirty="0">
                <a:solidFill>
                  <a:srgbClr val="313B4A"/>
                </a:solidFill>
              </a:rPr>
              <a:t>list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  <a:p>
            <a:pPr algn="l" rtl="0"/>
            <a:endParaRPr lang="en-US" dirty="0">
              <a:solidFill>
                <a:srgbClr val="313B4A"/>
              </a:solidFill>
            </a:endParaRPr>
          </a:p>
          <a:p>
            <a:pPr marL="342900" indent="-342900" algn="l" rtl="0">
              <a:buFontTx/>
              <a:buChar char="-"/>
            </a:pPr>
            <a:r>
              <a:rPr lang="en-US" dirty="0" smtClean="0">
                <a:solidFill>
                  <a:srgbClr val="FF0000"/>
                </a:solidFill>
              </a:rPr>
              <a:t>Compar</a:t>
            </a:r>
            <a:r>
              <a:rPr lang="en-US" dirty="0" smtClean="0">
                <a:solidFill>
                  <a:srgbClr val="313B4A"/>
                </a:solidFill>
              </a:rPr>
              <a:t>ison.</a:t>
            </a:r>
          </a:p>
          <a:p>
            <a:pPr algn="l" rtl="0"/>
            <a:endParaRPr lang="en-US" dirty="0">
              <a:solidFill>
                <a:srgbClr val="313B4A"/>
              </a:solidFill>
            </a:endParaRPr>
          </a:p>
          <a:p>
            <a:pPr marL="342900" indent="-342900" algn="l" rtl="0">
              <a:buFontTx/>
              <a:buChar char="-"/>
            </a:pPr>
            <a:r>
              <a:rPr lang="en-US" dirty="0" smtClean="0">
                <a:solidFill>
                  <a:srgbClr val="FF0000"/>
                </a:solidFill>
              </a:rPr>
              <a:t>Require</a:t>
            </a:r>
            <a:r>
              <a:rPr lang="en-US" dirty="0" smtClean="0">
                <a:solidFill>
                  <a:srgbClr val="313B4A"/>
                </a:solidFill>
              </a:rPr>
              <a:t>ment.</a:t>
            </a:r>
          </a:p>
          <a:p>
            <a:pPr algn="l" rtl="0"/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  <a:p>
            <a:pPr marL="342900" indent="-342900" algn="l" rtl="0">
              <a:buFontTx/>
              <a:buChar char="-"/>
            </a:pPr>
            <a:r>
              <a:rPr lang="en-US" dirty="0" err="1" smtClean="0">
                <a:solidFill>
                  <a:srgbClr val="FF0000"/>
                </a:solidFill>
              </a:rPr>
              <a:t>Eradic</a:t>
            </a:r>
            <a:r>
              <a:rPr lang="en-US" dirty="0" err="1" smtClean="0">
                <a:solidFill>
                  <a:srgbClr val="313B4A"/>
                </a:solidFill>
              </a:rPr>
              <a:t>tion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  <a:p>
            <a:pPr marL="342900" indent="-342900" algn="l">
              <a:buFontTx/>
              <a:buChar char="-"/>
            </a:pP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57056" y="1618922"/>
            <a:ext cx="43924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>
              <a:buFont typeface="Wingdings" pitchFamily="2" charset="2"/>
              <a:buChar char="v"/>
            </a:pPr>
            <a:r>
              <a:rPr lang="en-US" sz="3600" dirty="0" smtClean="0">
                <a:solidFill>
                  <a:srgbClr val="8E6334"/>
                </a:solidFill>
              </a:rPr>
              <a:t>Adjectives: </a:t>
            </a:r>
          </a:p>
          <a:p>
            <a:pPr algn="l" rtl="0"/>
            <a:endParaRPr lang="en-US" dirty="0">
              <a:solidFill>
                <a:srgbClr val="FF0000"/>
              </a:solidFill>
            </a:endParaRPr>
          </a:p>
          <a:p>
            <a:pPr algn="l" rtl="0"/>
            <a:r>
              <a:rPr lang="en-US" dirty="0" smtClean="0">
                <a:solidFill>
                  <a:srgbClr val="FF0000"/>
                </a:solidFill>
              </a:rPr>
              <a:t>-     Anony</a:t>
            </a:r>
            <a:r>
              <a:rPr lang="en-US" dirty="0" smtClean="0">
                <a:solidFill>
                  <a:srgbClr val="313B4A"/>
                </a:solidFill>
              </a:rPr>
              <a:t>mous.                    </a:t>
            </a:r>
            <a:endParaRPr lang="en-US" dirty="0">
              <a:solidFill>
                <a:srgbClr val="313B4A"/>
              </a:solidFill>
            </a:endParaRPr>
          </a:p>
          <a:p>
            <a:pPr algn="l" rtl="0"/>
            <a:endParaRPr lang="en-US" dirty="0">
              <a:solidFill>
                <a:srgbClr val="313B4A"/>
              </a:solidFill>
            </a:endParaRPr>
          </a:p>
          <a:p>
            <a:pPr algn="l" rtl="0"/>
            <a:r>
              <a:rPr lang="en-US" dirty="0">
                <a:solidFill>
                  <a:srgbClr val="313B4A"/>
                </a:solidFill>
              </a:rPr>
              <a:t>- </a:t>
            </a:r>
            <a:r>
              <a:rPr lang="en-US" dirty="0" smtClean="0">
                <a:solidFill>
                  <a:srgbClr val="313B4A"/>
                </a:solidFill>
              </a:rPr>
              <a:t>    </a:t>
            </a:r>
            <a:r>
              <a:rPr lang="en-US" dirty="0" smtClean="0">
                <a:solidFill>
                  <a:srgbClr val="FF0000"/>
                </a:solidFill>
              </a:rPr>
              <a:t>Subsid</a:t>
            </a:r>
            <a:r>
              <a:rPr lang="en-US" dirty="0" smtClean="0">
                <a:solidFill>
                  <a:srgbClr val="313B4A"/>
                </a:solidFill>
              </a:rPr>
              <a:t>iary.</a:t>
            </a:r>
            <a:endParaRPr lang="en-US" dirty="0">
              <a:solidFill>
                <a:srgbClr val="313B4A"/>
              </a:solidFill>
            </a:endParaRPr>
          </a:p>
          <a:p>
            <a:pPr algn="l" rtl="0"/>
            <a:endParaRPr lang="en-US" dirty="0">
              <a:solidFill>
                <a:srgbClr val="313B4A"/>
              </a:solidFill>
            </a:endParaRPr>
          </a:p>
          <a:p>
            <a:pPr marL="342900" indent="-342900" algn="l" rtl="0">
              <a:buFontTx/>
              <a:buChar char="-"/>
            </a:pPr>
            <a:r>
              <a:rPr lang="en-US" dirty="0">
                <a:solidFill>
                  <a:srgbClr val="FF0000"/>
                </a:solidFill>
              </a:rPr>
              <a:t>univers</a:t>
            </a:r>
            <a:r>
              <a:rPr lang="en-US" dirty="0"/>
              <a:t>al</a:t>
            </a:r>
            <a:r>
              <a:rPr lang="en-US" b="1" dirty="0"/>
              <a:t> 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  <a:p>
            <a:pPr algn="l" rtl="0"/>
            <a:endParaRPr lang="en-US" dirty="0">
              <a:solidFill>
                <a:srgbClr val="313B4A"/>
              </a:solidFill>
            </a:endParaRPr>
          </a:p>
          <a:p>
            <a:pPr marL="342900" indent="-342900" algn="l" rtl="0">
              <a:buFontTx/>
              <a:buChar char="-"/>
            </a:pPr>
            <a:r>
              <a:rPr lang="en-US" dirty="0" smtClean="0">
                <a:solidFill>
                  <a:srgbClr val="FF0000"/>
                </a:solidFill>
              </a:rPr>
              <a:t>Compar</a:t>
            </a:r>
            <a:r>
              <a:rPr lang="en-US" dirty="0" smtClean="0">
                <a:solidFill>
                  <a:srgbClr val="313B4A"/>
                </a:solidFill>
              </a:rPr>
              <a:t>ison.</a:t>
            </a:r>
          </a:p>
          <a:p>
            <a:pPr algn="l" rtl="0"/>
            <a:endParaRPr lang="en-US" dirty="0">
              <a:solidFill>
                <a:srgbClr val="313B4A"/>
              </a:solidFill>
            </a:endParaRPr>
          </a:p>
          <a:p>
            <a:pPr marL="342900" indent="-342900" algn="l" rtl="0">
              <a:buFontTx/>
              <a:buChar char="-"/>
            </a:pPr>
            <a:r>
              <a:rPr lang="en-US" dirty="0" smtClean="0">
                <a:solidFill>
                  <a:srgbClr val="FF0000"/>
                </a:solidFill>
              </a:rPr>
              <a:t>expens</a:t>
            </a:r>
            <a:r>
              <a:rPr lang="en-US" dirty="0" smtClean="0">
                <a:solidFill>
                  <a:srgbClr val="313B4A"/>
                </a:solidFill>
              </a:rPr>
              <a:t>ive.</a:t>
            </a:r>
          </a:p>
          <a:p>
            <a:pPr algn="l" rtl="0"/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  <a:p>
            <a:pPr marL="342900" indent="-342900" algn="l" rtl="0">
              <a:buFontTx/>
              <a:buChar char="-"/>
            </a:pPr>
            <a:r>
              <a:rPr lang="en-US" dirty="0" smtClean="0">
                <a:solidFill>
                  <a:srgbClr val="FF0000"/>
                </a:solidFill>
              </a:rPr>
              <a:t>Publ</a:t>
            </a:r>
            <a:r>
              <a:rPr lang="en-US" dirty="0" smtClean="0">
                <a:solidFill>
                  <a:srgbClr val="313B4A"/>
                </a:solidFill>
              </a:rPr>
              <a:t>ic.</a:t>
            </a:r>
            <a:endParaRPr lang="en-US" dirty="0">
              <a:solidFill>
                <a:srgbClr val="313B4A"/>
              </a:solidFill>
            </a:endParaRPr>
          </a:p>
          <a:p>
            <a:pPr marL="342900" indent="-342900" algn="l">
              <a:buFontTx/>
              <a:buChar char="-"/>
            </a:pP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4376936" y="1844824"/>
            <a:ext cx="0" cy="35283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281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110638" y="1524000"/>
            <a:ext cx="9414362" cy="5400599"/>
          </a:xfrm>
        </p:spPr>
        <p:txBody>
          <a:bodyPr/>
          <a:lstStyle/>
          <a:p>
            <a:pPr marL="571500" indent="-571500" algn="l" rtl="0">
              <a:buFont typeface="Wingdings" panose="05000000000000000000" pitchFamily="2" charset="2"/>
              <a:buChar char="v"/>
            </a:pPr>
            <a:r>
              <a:rPr lang="en-US" sz="4400" i="1" dirty="0" smtClean="0">
                <a:solidFill>
                  <a:srgbClr val="8E6334"/>
                </a:solidFill>
              </a:rPr>
              <a:t>For example:</a:t>
            </a:r>
          </a:p>
          <a:p>
            <a:pPr marL="0" indent="0" algn="l" rtl="0"/>
            <a:r>
              <a:rPr lang="ar-SA" sz="3200" i="1" dirty="0" smtClean="0">
                <a:solidFill>
                  <a:schemeClr val="tx1"/>
                </a:solidFill>
              </a:rPr>
              <a:t>-</a:t>
            </a:r>
            <a:r>
              <a:rPr lang="en-US" sz="3200" i="1" dirty="0" smtClean="0">
                <a:solidFill>
                  <a:schemeClr val="tx1"/>
                </a:solidFill>
              </a:rPr>
              <a:t>Everyone in the  group must </a:t>
            </a:r>
            <a:r>
              <a:rPr lang="en-US" sz="3200" i="1" dirty="0" smtClean="0">
                <a:solidFill>
                  <a:srgbClr val="00B050"/>
                </a:solidFill>
              </a:rPr>
              <a:t>approve</a:t>
            </a:r>
            <a:r>
              <a:rPr lang="en-US" sz="3200" i="1" dirty="0" smtClean="0">
                <a:solidFill>
                  <a:schemeClr val="tx1"/>
                </a:solidFill>
              </a:rPr>
              <a:t> the loan of every other group member, or </a:t>
            </a:r>
            <a:r>
              <a:rPr lang="en-US" sz="3200" i="1" dirty="0" err="1" smtClean="0">
                <a:solidFill>
                  <a:schemeClr val="tx1"/>
                </a:solidFill>
              </a:rPr>
              <a:t>Grameen</a:t>
            </a:r>
            <a:r>
              <a:rPr lang="en-US" sz="3200" i="1" dirty="0" smtClean="0">
                <a:solidFill>
                  <a:schemeClr val="tx1"/>
                </a:solidFill>
              </a:rPr>
              <a:t> Bank won`t lend the money.</a:t>
            </a:r>
            <a:endParaRPr lang="en-US" sz="3200" i="1" dirty="0" smtClean="0"/>
          </a:p>
          <a:p>
            <a:pPr marL="0" indent="0" algn="l" rtl="0"/>
            <a:endParaRPr lang="en-US" sz="800" i="1" dirty="0" smtClean="0"/>
          </a:p>
          <a:p>
            <a:pPr marL="457200" indent="-457200" algn="l" rtl="0">
              <a:buFontTx/>
              <a:buChar char="-"/>
            </a:pPr>
            <a:r>
              <a:rPr lang="en-US" sz="3200" dirty="0" smtClean="0">
                <a:solidFill>
                  <a:srgbClr val="FF0000"/>
                </a:solidFill>
              </a:rPr>
              <a:t>What is the part of speech of </a:t>
            </a:r>
            <a:r>
              <a:rPr lang="en-US" sz="3200" i="1" dirty="0" smtClean="0">
                <a:solidFill>
                  <a:srgbClr val="00B050"/>
                </a:solidFill>
              </a:rPr>
              <a:t>approve</a:t>
            </a:r>
            <a:r>
              <a:rPr lang="en-US" sz="3200" i="1" dirty="0">
                <a:solidFill>
                  <a:srgbClr val="FF3300"/>
                </a:solidFill>
              </a:rPr>
              <a:t>?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</a:p>
          <a:p>
            <a:pPr marL="0" indent="0" algn="l" rtl="0"/>
            <a:endParaRPr lang="en-US" sz="4000" i="1" dirty="0"/>
          </a:p>
          <a:p>
            <a:pPr marL="0" indent="0" algn="l" rtl="0"/>
            <a:endParaRPr lang="en-US" sz="4000" i="1" dirty="0" smtClean="0"/>
          </a:p>
          <a:p>
            <a:pPr marL="342900" indent="-457200" algn="l" rtl="0">
              <a:buFont typeface="Wingdings" panose="05000000000000000000" pitchFamily="2" charset="2"/>
              <a:buChar char="v"/>
            </a:pPr>
            <a:endParaRPr lang="en-US" i="1" dirty="0" smtClean="0">
              <a:solidFill>
                <a:srgbClr val="8E6334"/>
              </a:solidFill>
            </a:endParaRPr>
          </a:p>
          <a:p>
            <a:endParaRPr lang="en-US" sz="3200" i="1" dirty="0">
              <a:solidFill>
                <a:srgbClr val="8E6334"/>
              </a:solidFill>
            </a:endParaRPr>
          </a:p>
          <a:p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88504" y="203932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en-US" sz="2000" dirty="0" smtClean="0"/>
              <a:t>Fifth Lecture                                                                                                             Reading</a:t>
            </a:r>
            <a:endParaRPr lang="en-US" sz="2000" dirty="0"/>
          </a:p>
        </p:txBody>
      </p:sp>
      <p:sp>
        <p:nvSpPr>
          <p:cNvPr id="5" name="Content Placeholder 5"/>
          <p:cNvSpPr>
            <a:spLocks noGrp="1"/>
          </p:cNvSpPr>
          <p:nvPr>
            <p:ph sz="half" idx="13"/>
          </p:nvPr>
        </p:nvSpPr>
        <p:spPr>
          <a:xfrm>
            <a:off x="147150" y="85801"/>
            <a:ext cx="9414362" cy="5400599"/>
          </a:xfrm>
        </p:spPr>
        <p:txBody>
          <a:bodyPr/>
          <a:lstStyle/>
          <a:p>
            <a:endParaRPr lang="en-US" sz="3200" dirty="0" smtClean="0"/>
          </a:p>
          <a:p>
            <a:pPr algn="l"/>
            <a:r>
              <a:rPr lang="en-US" sz="3200" b="1" dirty="0" smtClean="0">
                <a:solidFill>
                  <a:srgbClr val="43A79C"/>
                </a:solidFill>
              </a:rPr>
              <a:t>using </a:t>
            </a:r>
            <a:r>
              <a:rPr lang="en-US" sz="3200" b="1" dirty="0" smtClean="0">
                <a:solidFill>
                  <a:srgbClr val="43A79C"/>
                </a:solidFill>
              </a:rPr>
              <a:t>parts of speech to understand vocabulary</a:t>
            </a:r>
          </a:p>
          <a:p>
            <a:pPr algn="l"/>
            <a:endParaRPr lang="en-US" sz="1400" b="1" dirty="0" smtClean="0">
              <a:solidFill>
                <a:srgbClr val="43A7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86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half" idx="13"/>
          </p:nvPr>
        </p:nvSpPr>
        <p:spPr>
          <a:xfrm>
            <a:off x="0" y="609600"/>
            <a:ext cx="9414362" cy="5400599"/>
          </a:xfrm>
        </p:spPr>
        <p:txBody>
          <a:bodyPr/>
          <a:lstStyle/>
          <a:p>
            <a:pPr marL="571500" indent="-571500" algn="l" rtl="0">
              <a:buFont typeface="Wingdings" panose="05000000000000000000" pitchFamily="2" charset="2"/>
              <a:buChar char="v"/>
            </a:pPr>
            <a:r>
              <a:rPr lang="en-US" sz="4400" i="1" dirty="0" smtClean="0">
                <a:solidFill>
                  <a:srgbClr val="FF0000"/>
                </a:solidFill>
              </a:rPr>
              <a:t>Exercise</a:t>
            </a:r>
          </a:p>
          <a:p>
            <a:pPr marL="0" indent="0" algn="l" rtl="0"/>
            <a:r>
              <a:rPr lang="en-US" sz="3200" i="1" dirty="0" smtClean="0"/>
              <a:t>- The primary goal of </a:t>
            </a:r>
            <a:r>
              <a:rPr lang="en-US" sz="3200" i="1" dirty="0" err="1" smtClean="0"/>
              <a:t>Grameen</a:t>
            </a:r>
            <a:r>
              <a:rPr lang="en-US" sz="3200" i="1" dirty="0" smtClean="0"/>
              <a:t> Bank and other similar programs is the </a:t>
            </a:r>
            <a:r>
              <a:rPr lang="en-US" sz="3200" i="1" dirty="0" smtClean="0">
                <a:solidFill>
                  <a:srgbClr val="00B050"/>
                </a:solidFill>
              </a:rPr>
              <a:t>eradication</a:t>
            </a:r>
            <a:r>
              <a:rPr lang="en-US" sz="3200" i="1" dirty="0" smtClean="0"/>
              <a:t> of </a:t>
            </a:r>
            <a:r>
              <a:rPr lang="en-US" sz="3200" i="1" u="sng" dirty="0" smtClean="0">
                <a:solidFill>
                  <a:srgbClr val="002060"/>
                </a:solidFill>
              </a:rPr>
              <a:t>poverty</a:t>
            </a:r>
            <a:r>
              <a:rPr lang="en-US" sz="3200" i="1" dirty="0" smtClean="0">
                <a:solidFill>
                  <a:srgbClr val="002060"/>
                </a:solidFill>
              </a:rPr>
              <a:t>.</a:t>
            </a:r>
          </a:p>
          <a:p>
            <a:pPr marL="0" indent="0" algn="l" rtl="0"/>
            <a:endParaRPr lang="en-US" sz="1600" i="1" u="sng" dirty="0">
              <a:solidFill>
                <a:schemeClr val="tx1"/>
              </a:solidFill>
            </a:endParaRPr>
          </a:p>
          <a:p>
            <a:pPr marL="0" indent="0" algn="l" rtl="0"/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-what is the part of speech of </a:t>
            </a:r>
            <a:r>
              <a:rPr lang="en-US" sz="3200" dirty="0" smtClean="0">
                <a:solidFill>
                  <a:srgbClr val="00B050"/>
                </a:solidFill>
              </a:rPr>
              <a:t>eradication</a:t>
            </a:r>
            <a:r>
              <a:rPr lang="en-US" sz="3200" dirty="0" smtClean="0">
                <a:solidFill>
                  <a:srgbClr val="FF0000"/>
                </a:solidFill>
              </a:rPr>
              <a:t>?</a:t>
            </a:r>
          </a:p>
          <a:p>
            <a:pPr marL="0" indent="0" algn="l" rtl="0"/>
            <a:endParaRPr lang="en-US" sz="3200" dirty="0" smtClean="0">
              <a:solidFill>
                <a:srgbClr val="FF0000"/>
              </a:solidFill>
            </a:endParaRPr>
          </a:p>
          <a:p>
            <a:pPr marL="0" indent="0" algn="l" rtl="0"/>
            <a:endParaRPr lang="en-US" sz="4000" i="1" dirty="0"/>
          </a:p>
          <a:p>
            <a:pPr marL="0" indent="0" algn="l" rtl="0"/>
            <a:endParaRPr lang="en-US" sz="4000" i="1" dirty="0" smtClean="0"/>
          </a:p>
          <a:p>
            <a:pPr marL="342900" indent="-457200" algn="l" rtl="0">
              <a:buFont typeface="Wingdings" panose="05000000000000000000" pitchFamily="2" charset="2"/>
              <a:buChar char="v"/>
            </a:pPr>
            <a:endParaRPr lang="en-US" i="1" dirty="0" smtClean="0">
              <a:solidFill>
                <a:srgbClr val="8E6334"/>
              </a:solidFill>
            </a:endParaRPr>
          </a:p>
          <a:p>
            <a:endParaRPr lang="en-US" sz="3200" i="1" dirty="0">
              <a:solidFill>
                <a:srgbClr val="8E6334"/>
              </a:solidFill>
            </a:endParaRPr>
          </a:p>
          <a:p>
            <a:endParaRPr lang="en-US" sz="32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88504" y="203932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en-US" sz="2000" dirty="0" smtClean="0"/>
              <a:t>Fifth Lecture                                                                                                             Reading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2719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.pptx" id="{0DB676BE-95CC-40C6-85AF-7FC634710288}" vid="{C55E0FB7-C7F4-4BBE-82DE-4603F7F43E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الاداب</Template>
  <TotalTime>140</TotalTime>
  <Words>715</Words>
  <Application>Microsoft Office PowerPoint</Application>
  <PresentationFormat>A4 Paper (210x297 mm)</PresentationFormat>
  <Paragraphs>149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Lecture 9   </vt:lpstr>
      <vt:lpstr>4. Verbs to Have</vt:lpstr>
      <vt:lpstr>IV. Exercise ( verbs have )</vt:lpstr>
      <vt:lpstr>IV. Exercise ( verbs have )</vt:lpstr>
      <vt:lpstr>Suffixes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2</dc:creator>
  <cp:lastModifiedBy>studio 5</cp:lastModifiedBy>
  <cp:revision>25</cp:revision>
  <dcterms:created xsi:type="dcterms:W3CDTF">2016-02-08T08:46:21Z</dcterms:created>
  <dcterms:modified xsi:type="dcterms:W3CDTF">2016-03-02T09:03:01Z</dcterms:modified>
</cp:coreProperties>
</file>