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76" r:id="rId4"/>
    <p:sldId id="272" r:id="rId5"/>
    <p:sldId id="273" r:id="rId6"/>
    <p:sldId id="268" r:id="rId7"/>
    <p:sldId id="269" r:id="rId8"/>
    <p:sldId id="270" r:id="rId9"/>
    <p:sldId id="271" r:id="rId10"/>
    <p:sldId id="274" r:id="rId11"/>
    <p:sldId id="275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BD1F"/>
    <a:srgbClr val="8E6334"/>
    <a:srgbClr val="D98061"/>
    <a:srgbClr val="313B4A"/>
    <a:srgbClr val="43A79C"/>
    <a:srgbClr val="F04316"/>
    <a:srgbClr val="81AA52"/>
    <a:srgbClr val="0E478A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02" autoAdjust="0"/>
    <p:restoredTop sz="94664" autoAdjust="0"/>
  </p:normalViewPr>
  <p:slideViewPr>
    <p:cSldViewPr>
      <p:cViewPr>
        <p:scale>
          <a:sx n="76" d="100"/>
          <a:sy n="76" d="100"/>
        </p:scale>
        <p:origin x="-1056" y="-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12th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  <p:extLst>
      <p:ext uri="{BB962C8B-B14F-4D97-AF65-F5344CB8AC3E}">
        <p14:creationId xmlns:p14="http://schemas.microsoft.com/office/powerpoint/2010/main" val="145054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the Lecture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dirty="0" smtClean="0">
                <a:solidFill>
                  <a:srgbClr val="0070C0"/>
                </a:solidFill>
              </a:rPr>
              <a:t>The simple past tense.</a:t>
            </a:r>
          </a:p>
          <a:p>
            <a:pPr marL="457200" indent="-457200" algn="l">
              <a:buFontTx/>
              <a:buChar char="-"/>
            </a:pPr>
            <a:r>
              <a:rPr lang="en-US" dirty="0" smtClean="0">
                <a:solidFill>
                  <a:srgbClr val="0070C0"/>
                </a:solidFill>
              </a:rPr>
              <a:t>Adverbs.</a:t>
            </a:r>
          </a:p>
          <a:p>
            <a:pPr marL="457200" indent="-457200" algn="l">
              <a:buFontTx/>
              <a:buChar char="-"/>
            </a:pPr>
            <a:r>
              <a:rPr lang="en-US" dirty="0" smtClean="0">
                <a:solidFill>
                  <a:srgbClr val="0070C0"/>
                </a:solidFill>
              </a:rPr>
              <a:t>Exercises.</a:t>
            </a:r>
          </a:p>
          <a:p>
            <a:pPr marL="457200" indent="-457200" algn="l">
              <a:buFontTx/>
              <a:buChar char="-"/>
            </a:pPr>
            <a:r>
              <a:rPr lang="en-US" dirty="0" smtClean="0">
                <a:solidFill>
                  <a:srgbClr val="0070C0"/>
                </a:solidFill>
              </a:rPr>
              <a:t>Reading.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611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3. Simple Past Tense 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Chapter 8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Simple Past Tense </a:t>
            </a:r>
            <a:r>
              <a:rPr lang="en-US" sz="2400" b="1" dirty="0" smtClean="0">
                <a:cs typeface="Arial" pitchFamily="34" charset="0"/>
              </a:rPr>
              <a:t> is an action or event that happened in the past ; before now.</a:t>
            </a: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1. The verb is in the second form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( play- played/ go-went ) </a:t>
            </a:r>
            <a:endParaRPr lang="en-US" sz="2800" b="1" dirty="0" smtClean="0">
              <a:solidFill>
                <a:srgbClr val="7030A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2.  The indicators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( ago, yesterday, in the past, last , any date in the past)</a:t>
            </a:r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3. No helping verbs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4. We use </a:t>
            </a:r>
            <a:r>
              <a:rPr lang="en-US" sz="2400" b="1" u="sng" dirty="0" smtClean="0">
                <a:solidFill>
                  <a:srgbClr val="FF0000"/>
                </a:solidFill>
                <a:cs typeface="Arial" pitchFamily="34" charset="0"/>
              </a:rPr>
              <a:t>didn’t</a:t>
            </a:r>
            <a:r>
              <a:rPr lang="en-US" sz="2400" b="1" dirty="0" smtClean="0">
                <a:cs typeface="Arial" pitchFamily="34" charset="0"/>
              </a:rPr>
              <a:t> in forming Negative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5. We use </a:t>
            </a:r>
            <a:r>
              <a:rPr lang="en-US" sz="2400" b="1" u="sng" dirty="0" smtClean="0">
                <a:solidFill>
                  <a:srgbClr val="FF0000"/>
                </a:solidFill>
                <a:cs typeface="Arial" pitchFamily="34" charset="0"/>
              </a:rPr>
              <a:t>did </a:t>
            </a:r>
            <a:r>
              <a:rPr lang="en-US" sz="2400" b="1" dirty="0" smtClean="0">
                <a:cs typeface="Arial" pitchFamily="34" charset="0"/>
              </a:rPr>
              <a:t>in forming questions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We have 2 kinds of verbs: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A- Regular verbs: end with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–</a:t>
            </a:r>
            <a:r>
              <a:rPr lang="en-US" sz="2400" b="1" dirty="0" err="1" smtClean="0">
                <a:solidFill>
                  <a:srgbClr val="FF0000"/>
                </a:solidFill>
                <a:cs typeface="Arial" pitchFamily="34" charset="0"/>
              </a:rPr>
              <a:t>ed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in past tense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B- Irregular verbs: they end with different forms in past tense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22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questions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 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Chapter 8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1. The students ___________ the homework last week.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do                               b. did                              c. will do                        d. are doing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2. We ________ to the new shopping mall yesterday.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go                                b. are going                    c. didn’t go                   d. didn’t went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3.  ________ he _________ the accident two days ago?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Does/ see                  b. Does/ saw                   c. Did / saw                 d. Did/ see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4. The doctor________________ busy when I phoned him.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was                             b. is                                   c. did                              d. are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5. She___________ a meeting with the doctor at university last Monday.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has                              b. doesn’t have              c. had                             d. hadn’t        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6. When he came, I __________ here.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didn’t was                  b. wasn’t                          c. am not                       d. didn’t do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26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1828800" y="228600"/>
            <a:ext cx="664845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107763" dir="13500000" algn="ctr" rotWithShape="0">
                    <a:srgbClr val="868686"/>
                  </a:outerShdw>
                </a:effectLst>
                <a:latin typeface="Arial Black"/>
              </a:rPr>
              <a:t>The Adverb</a:t>
            </a:r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785813" y="952500"/>
            <a:ext cx="3862387" cy="18002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Modifies or describes</a:t>
            </a:r>
          </a:p>
          <a:p>
            <a:pPr algn="ctr">
              <a:defRPr/>
            </a:pPr>
            <a:r>
              <a:rPr lang="en-US" altLang="en-US" sz="2800"/>
              <a:t>a verb, an adjective,</a:t>
            </a:r>
          </a:p>
          <a:p>
            <a:pPr algn="ctr">
              <a:defRPr/>
            </a:pPr>
            <a:r>
              <a:rPr lang="en-US" altLang="en-US" sz="2800"/>
              <a:t>or another adverb.</a:t>
            </a: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5124450" y="952500"/>
            <a:ext cx="3722688" cy="18002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Answers the questions: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 rot="21294258">
            <a:off x="5075238" y="2103437"/>
            <a:ext cx="2811462" cy="1403350"/>
          </a:xfrm>
          <a:prstGeom prst="wedgeEllipseCallout">
            <a:avLst>
              <a:gd name="adj1" fmla="val -92028"/>
              <a:gd name="adj2" fmla="val 496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How?</a:t>
            </a:r>
            <a:endParaRPr lang="en-US" altLang="en-US" sz="2800"/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1331913" y="2752725"/>
            <a:ext cx="2784475" cy="7159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He ran </a:t>
            </a:r>
            <a:r>
              <a:rPr lang="en-US" altLang="en-US" sz="2800" u="sng"/>
              <a:t>quickly.</a:t>
            </a:r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1331913" y="3468687"/>
            <a:ext cx="2998787" cy="6413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She left </a:t>
            </a:r>
            <a:r>
              <a:rPr lang="en-US" altLang="en-US" sz="2800" u="sng"/>
              <a:t>yesterday.</a:t>
            </a: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 rot="564376">
            <a:off x="4281488" y="3140075"/>
            <a:ext cx="3570287" cy="969962"/>
          </a:xfrm>
          <a:prstGeom prst="wedgeEllipseCallout">
            <a:avLst>
              <a:gd name="adj1" fmla="val -47866"/>
              <a:gd name="adj2" fmla="val 458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When?</a:t>
            </a:r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1066800" y="4110037"/>
            <a:ext cx="2698750" cy="7461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We went </a:t>
            </a:r>
            <a:r>
              <a:rPr lang="en-US" altLang="en-US" sz="2800" u="sng"/>
              <a:t>there.</a:t>
            </a:r>
            <a:endParaRPr lang="en-US" altLang="en-US" sz="2800"/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 rot="21155760">
            <a:off x="3765550" y="4110037"/>
            <a:ext cx="3160713" cy="746125"/>
          </a:xfrm>
          <a:prstGeom prst="wedgeEllipseCallout">
            <a:avLst>
              <a:gd name="adj1" fmla="val -53491"/>
              <a:gd name="adj2" fmla="val -1642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Where?</a:t>
            </a: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785813" y="4856162"/>
            <a:ext cx="3862387" cy="1031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It was </a:t>
            </a:r>
            <a:r>
              <a:rPr lang="en-US" altLang="en-US" sz="2800" u="sng"/>
              <a:t>too</a:t>
            </a:r>
            <a:r>
              <a:rPr lang="en-US" altLang="en-US" sz="2800"/>
              <a:t> hot!</a:t>
            </a:r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4648200" y="4856162"/>
            <a:ext cx="4416425" cy="1031875"/>
          </a:xfrm>
          <a:prstGeom prst="wedgeEllipseCallout">
            <a:avLst>
              <a:gd name="adj1" fmla="val -65421"/>
              <a:gd name="adj2" fmla="val 2384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To what degree or  how much?</a:t>
            </a:r>
          </a:p>
        </p:txBody>
      </p:sp>
      <p:graphicFrame>
        <p:nvGraphicFramePr>
          <p:cNvPr id="13" name="Object 15"/>
          <p:cNvGraphicFramePr>
            <a:graphicFrameLocks noChangeAspect="1"/>
          </p:cNvGraphicFramePr>
          <p:nvPr/>
        </p:nvGraphicFramePr>
        <p:xfrm>
          <a:off x="7451725" y="2354262"/>
          <a:ext cx="1395413" cy="250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lip" r:id="rId3" imgW="1609560" imgH="4352760" progId="">
                  <p:embed/>
                </p:oleObj>
              </mc:Choice>
              <mc:Fallback>
                <p:oleObj name="Clip" r:id="rId3" imgW="1609560" imgH="4352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2354262"/>
                        <a:ext cx="1395413" cy="2501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82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676400" y="0"/>
            <a:ext cx="5715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Left"/>
              <a:lightRig rig="legacyFlat3" dir="t"/>
            </a:scene3d>
            <a:sp3d extrusionH="887400" prstMaterial="legacyMatte">
              <a:extrusionClr>
                <a:srgbClr val="FFFFFF"/>
              </a:extrusionClr>
            </a:sp3d>
          </a:bodyPr>
          <a:lstStyle/>
          <a:p>
            <a:r>
              <a:rPr lang="en-US" sz="3600" kern="10" dirty="0">
                <a:ln w="9525">
                  <a:round/>
                  <a:headEnd/>
                  <a:tailEnd/>
                </a:ln>
                <a:latin typeface="Arial Black"/>
              </a:rPr>
              <a:t>Kinds of Adverbs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95933" y="1606550"/>
            <a:ext cx="2937867" cy="64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3200" b="1" dirty="0"/>
              <a:t>Interrogative</a:t>
            </a:r>
          </a:p>
          <a:p>
            <a:r>
              <a:rPr lang="en-US" altLang="en-US" sz="3200" b="1" dirty="0"/>
              <a:t>Adverbs</a:t>
            </a:r>
            <a:endParaRPr lang="en-US" altLang="en-US" sz="2800" dirty="0"/>
          </a:p>
          <a:p>
            <a:r>
              <a:rPr lang="en-US" altLang="en-US" sz="2800" dirty="0"/>
              <a:t>introduce questions</a:t>
            </a: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 rot="21007530">
            <a:off x="1063151" y="3001812"/>
            <a:ext cx="1303734" cy="7286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How?</a:t>
            </a:r>
          </a:p>
        </p:txBody>
      </p:sp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 rot="463079">
            <a:off x="1867409" y="3464941"/>
            <a:ext cx="1232297" cy="6429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When?</a:t>
            </a:r>
          </a:p>
        </p:txBody>
      </p:sp>
      <p:sp>
        <p:nvSpPr>
          <p:cNvPr id="6" name="WordArt 8" descr="Narrow vertical"/>
          <p:cNvSpPr>
            <a:spLocks noChangeArrowheads="1" noChangeShapeType="1" noTextEdit="1"/>
          </p:cNvSpPr>
          <p:nvPr/>
        </p:nvSpPr>
        <p:spPr bwMode="auto">
          <a:xfrm rot="20831492">
            <a:off x="2002946" y="5018385"/>
            <a:ext cx="1732359" cy="542132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r>
              <a:rPr lang="en-US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>Where?</a:t>
            </a:r>
          </a:p>
        </p:txBody>
      </p:sp>
      <p:sp>
        <p:nvSpPr>
          <p:cNvPr id="9" name="WordArt 19"/>
          <p:cNvSpPr>
            <a:spLocks noChangeArrowheads="1" noChangeShapeType="1" noTextEdit="1"/>
          </p:cNvSpPr>
          <p:nvPr/>
        </p:nvSpPr>
        <p:spPr bwMode="auto">
          <a:xfrm>
            <a:off x="1426368" y="4410869"/>
            <a:ext cx="1964531" cy="305594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How often?</a:t>
            </a:r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4574481" y="1965324"/>
            <a:ext cx="368051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How did you break your leg?</a:t>
            </a:r>
            <a:endParaRPr lang="en-US" altLang="en-US"/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 rot="21569777">
            <a:off x="3313598" y="2812899"/>
            <a:ext cx="47148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When does your plane leave?</a:t>
            </a:r>
            <a:br>
              <a:rPr lang="en-US" altLang="en-US" sz="2800"/>
            </a:br>
            <a:endParaRPr lang="en-US" altLang="en-US" sz="2800"/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3536156" y="4216399"/>
            <a:ext cx="21788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How often do you run?</a:t>
            </a:r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3962400" y="5189537"/>
            <a:ext cx="3429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Where did you put the mouse trap?</a:t>
            </a:r>
          </a:p>
        </p:txBody>
      </p:sp>
    </p:spTree>
    <p:extLst>
      <p:ext uri="{BB962C8B-B14F-4D97-AF65-F5344CB8AC3E}">
        <p14:creationId xmlns:p14="http://schemas.microsoft.com/office/powerpoint/2010/main" val="227553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spc="300" dirty="0" smtClean="0">
                <a:cs typeface="Arial" pitchFamily="34" charset="0"/>
              </a:rPr>
              <a:t>  </a:t>
            </a:r>
            <a:r>
              <a:rPr lang="en-US" sz="2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final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test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be similar to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questions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lectures exercises.</a:t>
            </a:r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1. The part speech of “ final”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2.  The part speech of “ questions ” is 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3. The part speech of “ will”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main verb                  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modal                    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4. The part speech of “ in” is ___________________________________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B. a preposition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79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"/>
    </mc:Choice>
    <mc:Fallback xmlns="">
      <p:transition spd="slow" advTm="23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The </a:t>
            </a:r>
            <a:r>
              <a:rPr lang="en-US" sz="2400" b="1" u="sng" dirty="0" smtClean="0">
                <a:cs typeface="Arial" pitchFamily="34" charset="0"/>
              </a:rPr>
              <a:t>doctor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gave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us</a:t>
            </a:r>
            <a:r>
              <a:rPr lang="en-US" sz="2400" b="1" dirty="0" smtClean="0">
                <a:cs typeface="Arial" pitchFamily="34" charset="0"/>
              </a:rPr>
              <a:t> the first homework </a:t>
            </a:r>
            <a:r>
              <a:rPr lang="en-US" sz="2400" b="1" u="sng" dirty="0" smtClean="0">
                <a:cs typeface="Arial" pitchFamily="34" charset="0"/>
              </a:rPr>
              <a:t>last</a:t>
            </a:r>
            <a:r>
              <a:rPr lang="en-US" sz="2400" b="1" dirty="0" smtClean="0">
                <a:cs typeface="Arial" pitchFamily="34" charset="0"/>
              </a:rPr>
              <a:t> week.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5. The part speech of “ us” is _________________________pronoun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possessive                                                        B. an object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subject                                                              D. a reflexive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6.  The part speech of “ gave ” is 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present verb                                                   B. an auxiliary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future verb                                                      D. a past verb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7. The part speech of “ last” is 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an adjective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an article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8. The part speech of “ doctor” is 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B. a subject noun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an object noun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01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"/>
    </mc:Choice>
    <mc:Fallback xmlns="">
      <p:transition spd="slow" advTm="23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9105900" cy="1112838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4.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Reading :  </a:t>
            </a: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>     </a:t>
            </a:r>
            <a:r>
              <a:rPr lang="en-US" sz="2400" b="1" dirty="0" smtClean="0">
                <a:solidFill>
                  <a:srgbClr val="0070C0"/>
                </a:solidFill>
                <a:latin typeface="Arial Black" pitchFamily="34" charset="0"/>
              </a:rPr>
              <a:t>A. Word &amp; Pronoun Reference</a:t>
            </a:r>
            <a:endParaRPr lang="ar-SA" dirty="0" smtClean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800600"/>
          </a:xfrm>
        </p:spPr>
        <p:txBody>
          <a:bodyPr/>
          <a:lstStyle/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Ahmed and his sister are from Riyadh. They study English at university. </a:t>
            </a:r>
            <a:r>
              <a:rPr lang="en-US" sz="2400" b="1" u="sng" dirty="0" smtClean="0">
                <a:cs typeface="Arial" pitchFamily="34" charset="0"/>
              </a:rPr>
              <a:t>She</a:t>
            </a:r>
            <a:r>
              <a:rPr lang="en-US" sz="2400" dirty="0" smtClean="0">
                <a:cs typeface="Arial" pitchFamily="34" charset="0"/>
              </a:rPr>
              <a:t> is older than </a:t>
            </a:r>
            <a:r>
              <a:rPr lang="en-US" sz="2400" b="1" u="sng" dirty="0" smtClean="0">
                <a:cs typeface="Arial" pitchFamily="34" charset="0"/>
              </a:rPr>
              <a:t>him</a:t>
            </a:r>
            <a:r>
              <a:rPr lang="en-US" sz="2400" dirty="0" smtClean="0">
                <a:cs typeface="Arial" pitchFamily="34" charset="0"/>
              </a:rPr>
              <a:t>. </a:t>
            </a:r>
            <a:r>
              <a:rPr lang="en-US" sz="2400" b="1" u="sng" dirty="0" smtClean="0">
                <a:cs typeface="Arial" pitchFamily="34" charset="0"/>
              </a:rPr>
              <a:t>He</a:t>
            </a:r>
            <a:r>
              <a:rPr lang="en-US" sz="2400" dirty="0" smtClean="0">
                <a:cs typeface="Arial" pitchFamily="34" charset="0"/>
              </a:rPr>
              <a:t> speaks English better than her. They always go </a:t>
            </a:r>
            <a:r>
              <a:rPr lang="en-US" sz="2400" b="1" u="sng" dirty="0" smtClean="0"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 by bus. </a:t>
            </a:r>
            <a:r>
              <a:rPr lang="en-US" sz="2400" b="1" u="sng" dirty="0" smtClean="0">
                <a:cs typeface="Arial" pitchFamily="34" charset="0"/>
              </a:rPr>
              <a:t>It</a:t>
            </a:r>
            <a:r>
              <a:rPr lang="en-US" sz="2400" dirty="0" smtClean="0">
                <a:cs typeface="Arial" pitchFamily="34" charset="0"/>
              </a:rPr>
              <a:t> is a very suitable place for practicing English. </a:t>
            </a:r>
            <a:r>
              <a:rPr lang="en-US" sz="2400" b="1" u="sng" dirty="0" smtClean="0">
                <a:cs typeface="Arial" pitchFamily="34" charset="0"/>
              </a:rPr>
              <a:t>They</a:t>
            </a:r>
            <a:r>
              <a:rPr lang="en-US" sz="2400" dirty="0" smtClean="0">
                <a:cs typeface="Arial" pitchFamily="34" charset="0"/>
              </a:rPr>
              <a:t> always speak English with each other to improve </a:t>
            </a:r>
            <a:r>
              <a:rPr lang="en-US" sz="2400" b="1" dirty="0" smtClean="0">
                <a:cs typeface="Arial" pitchFamily="34" charset="0"/>
              </a:rPr>
              <a:t>their </a:t>
            </a:r>
            <a:r>
              <a:rPr lang="en-US" sz="2400" dirty="0" smtClean="0">
                <a:cs typeface="Arial" pitchFamily="34" charset="0"/>
              </a:rPr>
              <a:t>language.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1. </a:t>
            </a:r>
            <a:r>
              <a:rPr lang="en-US" sz="2400" b="1" dirty="0" smtClean="0">
                <a:cs typeface="Arial" pitchFamily="34" charset="0"/>
              </a:rPr>
              <a:t>She</a:t>
            </a:r>
            <a:r>
              <a:rPr lang="en-US" sz="2400" dirty="0" smtClean="0">
                <a:cs typeface="Arial" pitchFamily="34" charset="0"/>
              </a:rPr>
              <a:t> refers to : 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2. </a:t>
            </a:r>
            <a:r>
              <a:rPr lang="en-US" sz="2400" b="1" dirty="0" smtClean="0">
                <a:cs typeface="Arial" pitchFamily="34" charset="0"/>
              </a:rPr>
              <a:t>him </a:t>
            </a:r>
            <a:r>
              <a:rPr lang="en-US" sz="2400" dirty="0" smtClean="0">
                <a:cs typeface="Arial" pitchFamily="34" charset="0"/>
              </a:rPr>
              <a:t>refers to : ___________ </a:t>
            </a:r>
          </a:p>
          <a:p>
            <a:pPr marL="457200" indent="-457200" algn="l" rtl="1" eaLnBrk="1" hangingPunct="1"/>
            <a:r>
              <a:rPr lang="ar-SA" sz="2400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 3. T</a:t>
            </a:r>
            <a:r>
              <a:rPr lang="en-US" sz="2400" b="1" dirty="0" smtClean="0">
                <a:cs typeface="Arial" pitchFamily="34" charset="0"/>
              </a:rPr>
              <a:t>hey</a:t>
            </a:r>
            <a:r>
              <a:rPr lang="en-US" sz="2400" dirty="0" smtClean="0">
                <a:cs typeface="Arial" pitchFamily="34" charset="0"/>
              </a:rPr>
              <a:t> refers to:  __________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4. </a:t>
            </a:r>
            <a:r>
              <a:rPr lang="en-US" sz="2400" b="1" dirty="0" smtClean="0"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 refers to : 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5. </a:t>
            </a:r>
            <a:r>
              <a:rPr lang="en-US" sz="2400" b="1" dirty="0" smtClean="0">
                <a:cs typeface="Arial" pitchFamily="34" charset="0"/>
              </a:rPr>
              <a:t>He </a:t>
            </a:r>
            <a:r>
              <a:rPr lang="en-US" sz="2400" dirty="0" smtClean="0">
                <a:cs typeface="Arial" pitchFamily="34" charset="0"/>
              </a:rPr>
              <a:t>refers to:_____________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6. </a:t>
            </a:r>
            <a:r>
              <a:rPr lang="en-US" sz="2400" b="1" dirty="0" smtClean="0">
                <a:cs typeface="Arial" pitchFamily="34" charset="0"/>
              </a:rPr>
              <a:t>It</a:t>
            </a:r>
            <a:r>
              <a:rPr lang="en-US" sz="2400" dirty="0" smtClean="0">
                <a:cs typeface="Arial" pitchFamily="34" charset="0"/>
              </a:rPr>
              <a:t> refers to: 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7. </a:t>
            </a:r>
            <a:r>
              <a:rPr lang="en-US" sz="2400" b="1" dirty="0" smtClean="0">
                <a:cs typeface="Arial" pitchFamily="34" charset="0"/>
              </a:rPr>
              <a:t>Their</a:t>
            </a:r>
            <a:r>
              <a:rPr lang="en-US" sz="2400" dirty="0" smtClean="0">
                <a:cs typeface="Arial" pitchFamily="34" charset="0"/>
              </a:rPr>
              <a:t> refers to:____________ 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AutoNum type="arabicPeriod"/>
            </a:pP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472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/>
              <a:t>B. Scanning &amp; Skimming 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8. Where are Ahmed and his sister from?  They’re from __________.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university                                      B. Riyadh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C. English                                            D. the bus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9. Who is better in English? 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Ahmed’s sister                              B. English language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C. Ahmed                                            D. English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10. How do they go to university?   _______________________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On foot                                           B. In a taxi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C. By plane                                         D. By bus</a:t>
            </a: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/>
            <a:endParaRPr lang="ar-SA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64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</TotalTime>
  <Words>965</Words>
  <Application>Microsoft Office PowerPoint</Application>
  <PresentationFormat>A4 Paper (210x297 mm)</PresentationFormat>
  <Paragraphs>152</Paragraphs>
  <Slides>12</Slides>
  <Notes>1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4" baseType="lpstr">
      <vt:lpstr>Office Theme</vt:lpstr>
      <vt:lpstr>Clip</vt:lpstr>
      <vt:lpstr>عرض تقديمي في PowerPoint</vt:lpstr>
      <vt:lpstr>عرض تقديمي في PowerPoint</vt:lpstr>
      <vt:lpstr>Elements of the Lecture</vt:lpstr>
      <vt:lpstr> 3. Simple Past Tense                                                                                                                                                                                                        Chapter 8 </vt:lpstr>
      <vt:lpstr> questions                                                                                                                                                                                                        Chapter 8 </vt:lpstr>
      <vt:lpstr>عرض تقديمي في PowerPoint</vt:lpstr>
      <vt:lpstr>عرض تقديمي في PowerPoint</vt:lpstr>
      <vt:lpstr>Exercise </vt:lpstr>
      <vt:lpstr>Exercise </vt:lpstr>
      <vt:lpstr> 4. Reading :        A. Word &amp; Pronoun Reference</vt:lpstr>
      <vt:lpstr>B. Scanning &amp; Skimming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Sony</cp:lastModifiedBy>
  <cp:revision>21</cp:revision>
  <dcterms:created xsi:type="dcterms:W3CDTF">2016-02-08T08:46:21Z</dcterms:created>
  <dcterms:modified xsi:type="dcterms:W3CDTF">2016-11-30T16:34:18Z</dcterms:modified>
</cp:coreProperties>
</file>