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299" r:id="rId5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1044" y="-18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>
    <p:wedge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8600" y="28194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600" b="1" dirty="0" smtClean="0"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32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endParaRPr lang="en-US" sz="1600" b="1" dirty="0" smtClean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 rtl="0">
              <a:lnSpc>
                <a:spcPct val="8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Ammar</a:t>
            </a:r>
            <a:r>
              <a:rPr lang="en-US" sz="2800" b="1" spc="-150" dirty="0" smtClean="0">
                <a:latin typeface="Calibri" pitchFamily="34" charset="0"/>
                <a:cs typeface="Times New Roman" pitchFamily="18" charset="0"/>
              </a:rPr>
              <a:t> Sultan Al-</a:t>
            </a:r>
            <a:r>
              <a:rPr lang="en-US" sz="2800" b="1" spc="-150" dirty="0" err="1" smtClean="0">
                <a:latin typeface="Calibri" pitchFamily="34" charset="0"/>
                <a:cs typeface="Times New Roman" pitchFamily="18" charset="0"/>
              </a:rPr>
              <a:t>Maani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410200" y="4648200"/>
            <a:ext cx="449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King Faisal University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e- </a:t>
            </a:r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Learning</a:t>
            </a:r>
            <a:r>
              <a:rPr lang="en-US" sz="32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Deanship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&amp;  Distance Education </a:t>
            </a:r>
            <a:endParaRPr lang="en-US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1066800" y="3505200"/>
            <a:ext cx="7429500" cy="1752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Review: Exercises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514600" y="2595670"/>
            <a:ext cx="4724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80000"/>
              </a:lnSpc>
            </a:pPr>
            <a:r>
              <a:rPr lang="en-US" sz="54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14th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Class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Verb to be (is, are, am)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Kaka _________ a soccer player. He _________ an attacking midfielder</a:t>
            </a:r>
          </a:p>
          <a:p>
            <a:pPr algn="l"/>
            <a:endParaRPr lang="en-US" dirty="0" smtClean="0"/>
          </a:p>
          <a:p>
            <a:pPr lvl="0" algn="l"/>
            <a:r>
              <a:rPr lang="en-US" dirty="0" smtClean="0"/>
              <a:t>Angelina Jolie and Brad Pitt _________ both American.</a:t>
            </a:r>
          </a:p>
          <a:p>
            <a:pPr lvl="0" algn="l"/>
            <a:endParaRPr lang="en-US" dirty="0" smtClean="0"/>
          </a:p>
          <a:p>
            <a:pPr algn="l"/>
            <a:r>
              <a:rPr lang="en-US" dirty="0" smtClean="0"/>
              <a:t>In your opinion, _________ they a perfect couple?</a:t>
            </a:r>
          </a:p>
          <a:p>
            <a:pPr lvl="0" algn="l"/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Subject Verb Agreement,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dirty="0" smtClean="0"/>
              <a:t>Everyone) going to the park. </a:t>
            </a:r>
          </a:p>
          <a:p>
            <a:pPr lvl="0" algn="l"/>
            <a:r>
              <a:rPr lang="en-US" dirty="0" smtClean="0"/>
              <a:t>Tonight, R(is/</a:t>
            </a:r>
            <a:r>
              <a:rPr lang="en-US" dirty="0" err="1" smtClean="0"/>
              <a:t>arealph</a:t>
            </a:r>
            <a:r>
              <a:rPr lang="en-US" dirty="0" smtClean="0"/>
              <a:t> and I (is/are) hanging out. </a:t>
            </a:r>
          </a:p>
          <a:p>
            <a:pPr lvl="0" algn="l"/>
            <a:r>
              <a:rPr lang="en-US" dirty="0" smtClean="0"/>
              <a:t>(Is/Are) the jury going to decide on the case tomorrow?</a:t>
            </a:r>
          </a:p>
          <a:p>
            <a:pPr lvl="0" algn="l"/>
            <a:endParaRPr lang="en-US" dirty="0" smtClean="0"/>
          </a:p>
          <a:p>
            <a:pPr lvl="0" algn="l"/>
            <a:r>
              <a:rPr lang="en-US" dirty="0" smtClean="0"/>
              <a:t>Should we watch the news for three (hour/hours) or not?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Preposition of Place,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dirty="0" smtClean="0"/>
              <a:t>The teacher is writing_ on _ the blackboard.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am a student ___ at __ king Faisal University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Using Have, Has, Had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We ______ a beautiful house.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She _______ a very good English accent. 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I ______ a classic car two years ago.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O" dirty="0" smtClean="0"/>
              <a:t>SCANNING &amp; SKIMMING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Skimming</a:t>
            </a:r>
            <a:r>
              <a:rPr lang="en-US" dirty="0" smtClean="0"/>
              <a:t> refers to the process of reading only main ideas within a passage to get an overall impression of the content of a reading</a:t>
            </a:r>
            <a:br>
              <a:rPr lang="en-US" dirty="0" smtClean="0"/>
            </a:br>
            <a:r>
              <a:rPr lang="en-US" dirty="0" smtClean="0"/>
              <a:t>selection.</a:t>
            </a:r>
          </a:p>
          <a:p>
            <a:pPr algn="l"/>
            <a:r>
              <a:rPr lang="en-US" b="1" dirty="0" smtClean="0"/>
              <a:t>Scanning</a:t>
            </a:r>
            <a:r>
              <a:rPr lang="en-US" dirty="0" smtClean="0"/>
              <a:t> is a reading technique to be used when you want to find specific information quickly. In scanning you have a question in your mind and you read a passage only to find the answer, ignoring unrelated information.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2567" y="990600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err="1" smtClean="0"/>
              <a:t>A.Fill</a:t>
            </a:r>
            <a:r>
              <a:rPr lang="en-US" b="1" u="sng" dirty="0" smtClean="0"/>
              <a:t> </a:t>
            </a:r>
            <a:r>
              <a:rPr lang="en-US" b="1" u="sng" dirty="0"/>
              <a:t>in each blank with a word from the </a:t>
            </a:r>
            <a:r>
              <a:rPr lang="en-US" b="1" u="sng" dirty="0" smtClean="0"/>
              <a:t>box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57191129"/>
              </p:ext>
            </p:extLst>
          </p:nvPr>
        </p:nvGraphicFramePr>
        <p:xfrm>
          <a:off x="914400" y="1524000"/>
          <a:ext cx="1219200" cy="83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"/>
              </a:tblGrid>
              <a:tr h="8382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building     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2514600"/>
            <a:ext cx="8458200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algn="l" rtl="0">
              <a:buFont typeface="+mj-lt"/>
              <a:buAutoNum type="arabicPeriod"/>
            </a:pPr>
            <a:r>
              <a:rPr lang="en-US" dirty="0"/>
              <a:t>This store is always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dirty="0" smtClean="0"/>
              <a:t>. </a:t>
            </a:r>
            <a:r>
              <a:rPr lang="en-US" dirty="0"/>
              <a:t>There are always lots and lots of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sz="1200" dirty="0"/>
          </a:p>
          <a:p>
            <a:pPr marL="342900" lvl="0" indent="-342900" algn="l" rtl="0"/>
            <a:r>
              <a:rPr lang="en-US" dirty="0" smtClean="0"/>
              <a:t>2. </a:t>
            </a:r>
            <a:r>
              <a:rPr lang="en-US" dirty="0" err="1" smtClean="0"/>
              <a:t>My</a:t>
            </a:r>
            <a:r>
              <a:rPr lang="en-US" b="1" dirty="0" err="1" smtClean="0">
                <a:solidFill>
                  <a:srgbClr val="FF0000"/>
                </a:solidFill>
              </a:rPr>
              <a:t>_______</a:t>
            </a:r>
            <a:r>
              <a:rPr lang="en-US" dirty="0" err="1" smtClean="0"/>
              <a:t>are</a:t>
            </a:r>
            <a:r>
              <a:rPr lang="en-US" dirty="0" smtClean="0"/>
              <a:t> </a:t>
            </a:r>
            <a:r>
              <a:rPr lang="en-US" dirty="0"/>
              <a:t>from Mexico. They're very nice people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3. There </a:t>
            </a:r>
            <a:r>
              <a:rPr lang="en-US" dirty="0"/>
              <a:t>are two big trees in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dirty="0" smtClean="0"/>
              <a:t>of </a:t>
            </a:r>
            <a:r>
              <a:rPr lang="en-US" dirty="0"/>
              <a:t>my house</a:t>
            </a:r>
            <a:r>
              <a:rPr lang="en-US" dirty="0" smtClean="0"/>
              <a:t>.</a:t>
            </a:r>
          </a:p>
          <a:p>
            <a:pPr marL="342900" lvl="0" indent="-342900" algn="l" rtl="0">
              <a:buFont typeface="+mj-lt"/>
              <a:buAutoNum type="arabicPeriod"/>
            </a:pPr>
            <a:endParaRPr lang="en-US" dirty="0"/>
          </a:p>
          <a:p>
            <a:pPr marL="342900" lvl="0" indent="-342900" algn="l" rtl="0"/>
            <a:r>
              <a:rPr lang="en-US" dirty="0" smtClean="0"/>
              <a:t>4. There </a:t>
            </a:r>
            <a:r>
              <a:rPr lang="en-US" dirty="0"/>
              <a:t>is a big </a:t>
            </a:r>
            <a:r>
              <a:rPr lang="en-US" dirty="0" smtClean="0"/>
              <a:t>apartment_________ on </a:t>
            </a:r>
            <a:r>
              <a:rPr lang="en-US" dirty="0"/>
              <a:t>the corner of the street</a:t>
            </a:r>
            <a:r>
              <a:rPr lang="en-US" dirty="0" smtClean="0"/>
              <a:t>.</a:t>
            </a:r>
          </a:p>
          <a:p>
            <a:pPr marL="342900" lvl="0" indent="-342900" algn="l" rtl="0"/>
            <a:endParaRPr lang="en-US" dirty="0"/>
          </a:p>
          <a:p>
            <a:pPr marL="342900" lvl="0" indent="-342900" algn="l" rtl="0"/>
            <a:r>
              <a:rPr lang="en-US" dirty="0" smtClean="0"/>
              <a:t>5. People </a:t>
            </a:r>
            <a:r>
              <a:rPr lang="en-US" dirty="0"/>
              <a:t>in my neighborhood are from </a:t>
            </a:r>
            <a:r>
              <a:rPr lang="en-US" b="1" dirty="0" smtClean="0">
                <a:solidFill>
                  <a:srgbClr val="FF0000"/>
                </a:solidFill>
              </a:rPr>
              <a:t>________</a:t>
            </a:r>
            <a:r>
              <a:rPr lang="en-US" dirty="0" smtClean="0"/>
              <a:t> </a:t>
            </a:r>
            <a:r>
              <a:rPr lang="en-US" dirty="0"/>
              <a:t>countries.</a:t>
            </a:r>
          </a:p>
          <a:p>
            <a:endParaRPr lang="ar-S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2958782"/>
              </p:ext>
            </p:extLst>
          </p:nvPr>
        </p:nvGraphicFramePr>
        <p:xfrm>
          <a:off x="2686593" y="1600200"/>
          <a:ext cx="11049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</a:tblGrid>
              <a:tr h="7620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different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37188713"/>
              </p:ext>
            </p:extLst>
          </p:nvPr>
        </p:nvGraphicFramePr>
        <p:xfrm>
          <a:off x="4191000" y="1600200"/>
          <a:ext cx="11430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neighbors 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8229274"/>
              </p:ext>
            </p:extLst>
          </p:nvPr>
        </p:nvGraphicFramePr>
        <p:xfrm>
          <a:off x="5562600" y="1524000"/>
          <a:ext cx="1144086" cy="685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086"/>
              </a:tblGrid>
              <a:tr h="68580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indent="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crowded    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4510200"/>
              </p:ext>
            </p:extLst>
          </p:nvPr>
        </p:nvGraphicFramePr>
        <p:xfrm>
          <a:off x="6807200" y="1524000"/>
          <a:ext cx="9144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front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667831"/>
              </p:ext>
            </p:extLst>
          </p:nvPr>
        </p:nvGraphicFramePr>
        <p:xfrm>
          <a:off x="7874000" y="1564322"/>
          <a:ext cx="99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drugstore</a:t>
                      </a:r>
                      <a:endParaRPr lang="en-US" sz="1400" dirty="0"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228600"/>
            <a:ext cx="2209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III. Vocabulary</a:t>
            </a: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33004139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59324"/>
            <a:ext cx="55172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0070C0"/>
                </a:solidFill>
                <a:latin typeface="Elephant" pitchFamily="18" charset="0"/>
                <a:ea typeface="Calibri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Elephant" pitchFamily="18" charset="0"/>
                <a:ea typeface="Calibri" pitchFamily="34" charset="0"/>
              </a:rPr>
              <a:t>. Identifying Opposites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Elephant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80772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>
                <a:solidFill>
                  <a:srgbClr val="C00000"/>
                </a:solidFill>
                <a:latin typeface="Arial Black" pitchFamily="34" charset="0"/>
              </a:rPr>
              <a:t>Fill in each blank space with the opposite meaning</a:t>
            </a:r>
            <a:endParaRPr lang="ar-SA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0" y="1066804"/>
          <a:ext cx="4659630" cy="4677076"/>
        </p:xfrm>
        <a:graphic>
          <a:graphicData uri="http://schemas.openxmlformats.org/drawingml/2006/table">
            <a:tbl>
              <a:tblPr/>
              <a:tblGrid>
                <a:gridCol w="608965"/>
                <a:gridCol w="2070100"/>
                <a:gridCol w="1980565"/>
              </a:tblGrid>
              <a:tr h="562276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mbria"/>
                          <a:ea typeface="Times New Roman"/>
                          <a:cs typeface="Times New Roman"/>
                        </a:rPr>
                        <a:t>No.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Column A</a:t>
                      </a: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mbria"/>
                          <a:ea typeface="Times New Roman"/>
                          <a:cs typeface="Times New Roman"/>
                        </a:rPr>
                        <a:t>Column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large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9784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hate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dirty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safe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expensive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married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hungry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healthy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Arial"/>
                        </a:rPr>
                        <a:t>difficult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C0C0"/>
                    </a:solidFill>
                  </a:tcPr>
                </a:tc>
              </a:tr>
              <a:tr h="388907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Arial"/>
                        </a:rPr>
                        <a:t>interesting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6670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small</a:t>
            </a:r>
            <a:endParaRPr lang="en-US" b="1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2057400"/>
            <a:ext cx="5858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love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1600200"/>
            <a:ext cx="6896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clean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3352800"/>
            <a:ext cx="118442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dangerous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4038600"/>
            <a:ext cx="75693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cheap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61638" y="3157622"/>
            <a:ext cx="73609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single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90665" y="3984710"/>
            <a:ext cx="49404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full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24800" y="4876800"/>
            <a:ext cx="53892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sick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53400" y="1981200"/>
            <a:ext cx="61080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easy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48600" y="3733800"/>
            <a:ext cx="80182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boring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200" dirty="0" smtClean="0"/>
              <a:t>1. The doctor gave__________ a lecture about pronouns.</a:t>
            </a:r>
          </a:p>
          <a:p>
            <a:pPr algn="l"/>
            <a:r>
              <a:rPr lang="en-US" sz="2200" dirty="0" smtClean="0"/>
              <a:t> a. we</a:t>
            </a:r>
          </a:p>
          <a:p>
            <a:pPr algn="l"/>
            <a:r>
              <a:rPr lang="en-US" sz="2200" dirty="0" smtClean="0"/>
              <a:t> b. us</a:t>
            </a:r>
          </a:p>
          <a:p>
            <a:pPr algn="l"/>
            <a:r>
              <a:rPr lang="en-US" sz="2200" dirty="0" smtClean="0"/>
              <a:t> c. our</a:t>
            </a:r>
          </a:p>
          <a:p>
            <a:pPr algn="l"/>
            <a:r>
              <a:rPr lang="en-US" sz="2200" dirty="0" smtClean="0"/>
              <a:t> d. ours</a:t>
            </a:r>
          </a:p>
          <a:p>
            <a:pPr algn="l"/>
            <a:r>
              <a:rPr lang="en-US" sz="2200" dirty="0" smtClean="0"/>
              <a:t>2. ______ friend sent an email to the doctor regarding the homework.</a:t>
            </a:r>
          </a:p>
          <a:p>
            <a:pPr algn="l"/>
            <a:r>
              <a:rPr lang="en-US" sz="2200" dirty="0" smtClean="0"/>
              <a:t> a. I</a:t>
            </a:r>
          </a:p>
          <a:p>
            <a:pPr algn="l"/>
            <a:r>
              <a:rPr lang="en-US" sz="2200" dirty="0" smtClean="0"/>
              <a:t> b. Me</a:t>
            </a:r>
          </a:p>
          <a:p>
            <a:pPr algn="l"/>
            <a:r>
              <a:rPr lang="en-US" sz="2200" dirty="0" smtClean="0"/>
              <a:t> c. Mine</a:t>
            </a:r>
          </a:p>
          <a:p>
            <a:pPr algn="l"/>
            <a:r>
              <a:rPr lang="en-US" sz="2200" dirty="0" smtClean="0"/>
              <a:t> d. My </a:t>
            </a:r>
          </a:p>
          <a:p>
            <a:pPr algn="l"/>
            <a:endParaRPr lang="en-US" sz="2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2400" b="1" dirty="0" smtClean="0">
                <a:solidFill>
                  <a:schemeClr val="tx1"/>
                </a:solidFill>
              </a:rPr>
              <a:t>( pages 5+ 18 )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1628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Write the same 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Copy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Very, very good/ fantastic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Number of people in one squire</a:t>
                      </a:r>
                      <a:r>
                        <a:rPr lang="en-US" sz="2000" b="1" baseline="0" dirty="0" smtClean="0"/>
                        <a:t> mile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Population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Having lots of people in one place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Crowded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Fearful creature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Monster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</a:t>
                      </a:r>
                      <a:r>
                        <a:rPr lang="en-US" sz="2000" b="1" baseline="0" dirty="0" smtClean="0"/>
                        <a:t>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Terrible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frightened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Afraid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Shopping centre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Mall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big or large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Huge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Leave / give up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The phrase “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write the same thing</a:t>
            </a:r>
            <a:r>
              <a:rPr lang="en-US" sz="2000" b="1" dirty="0" smtClean="0">
                <a:cs typeface="Arial" pitchFamily="34" charset="0"/>
              </a:rPr>
              <a:t>’ means ________________ .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cut                                                          B. paste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copy                                                       D. delete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The trip to the sea was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very, very </a:t>
            </a:r>
            <a:r>
              <a:rPr lang="en-US" sz="2000" b="1" dirty="0" smtClean="0">
                <a:solidFill>
                  <a:srgbClr val="C00000"/>
                </a:solidFill>
                <a:cs typeface="Arial" pitchFamily="34" charset="0"/>
              </a:rPr>
              <a:t>good</a:t>
            </a:r>
            <a:r>
              <a:rPr lang="en-US" sz="2000" b="1" dirty="0" smtClean="0">
                <a:cs typeface="Arial" pitchFamily="34" charset="0"/>
              </a:rPr>
              <a:t>. “ very, very good” means:-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wonderful                                             B.  dangerous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terrible                                                   D. easy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533400" y="381000"/>
          <a:ext cx="8077199" cy="5371287"/>
        </p:xfrm>
        <a:graphic>
          <a:graphicData uri="http://schemas.openxmlformats.org/drawingml/2006/table">
            <a:tbl>
              <a:tblPr/>
              <a:tblGrid>
                <a:gridCol w="2599266"/>
                <a:gridCol w="2599266"/>
                <a:gridCol w="2878667"/>
              </a:tblGrid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 dirty="0">
                          <a:latin typeface="Times New Roman"/>
                          <a:ea typeface="Times New Roman"/>
                          <a:cs typeface="Arial"/>
                        </a:rPr>
                        <a:t>at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411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latin typeface="Times New Roman"/>
                          <a:ea typeface="Times New Roman"/>
                          <a:cs typeface="Arial"/>
                        </a:rPr>
                        <a:t>PRECISE 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MONTHS, YEARS, CENTURIES and LONG PERIODS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DAYS and DATES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3 o'clock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May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Sunday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10.30am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Tuesdays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noon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summer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6 March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dinnertime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1990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25 Dec. 2010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bedtime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1990s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Christmas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sunrise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next century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Independence 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sunset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Ice Age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my birthday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02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latin typeface="Times New Roman"/>
                          <a:ea typeface="Times New Roman"/>
                          <a:cs typeface="Arial"/>
                        </a:rPr>
                        <a:t>at the moment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>
                          <a:solidFill>
                            <a:srgbClr val="3366FF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 the past/future</a:t>
                      </a:r>
                      <a:endParaRPr lang="en-US" sz="2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2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on New Year's Eve</a:t>
                      </a:r>
                      <a:endParaRPr lang="en-US" sz="2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Do, Does, Did, Doing, Done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 smtClean="0">
                <a:cs typeface="Arial" pitchFamily="34" charset="0"/>
              </a:rPr>
              <a:t>		- We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</a:t>
            </a:r>
            <a:r>
              <a:rPr lang="en-GB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She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does</a:t>
            </a:r>
            <a:r>
              <a:rPr lang="en-GB" b="1" dirty="0" smtClean="0">
                <a:cs typeface="Arial" pitchFamily="34" charset="0"/>
              </a:rPr>
              <a:t> the homework every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The students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did</a:t>
            </a:r>
            <a:r>
              <a:rPr lang="en-GB" b="1" dirty="0" smtClean="0">
                <a:cs typeface="Arial" pitchFamily="34" charset="0"/>
              </a:rPr>
              <a:t> the homework last week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They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are doing </a:t>
            </a:r>
            <a:r>
              <a:rPr lang="en-GB" b="1" dirty="0" smtClean="0">
                <a:cs typeface="Arial" pitchFamily="34" charset="0"/>
              </a:rPr>
              <a:t>the homework now/ at the 	moment</a:t>
            </a:r>
          </a:p>
          <a:p>
            <a:pPr algn="l"/>
            <a:r>
              <a:rPr lang="en-GB" b="1" dirty="0" smtClean="0">
                <a:cs typeface="Arial" pitchFamily="34" charset="0"/>
              </a:rPr>
              <a:t>           - </a:t>
            </a:r>
            <a:r>
              <a:rPr lang="en-GB" b="1" dirty="0" err="1" smtClean="0">
                <a:cs typeface="Arial" pitchFamily="34" charset="0"/>
              </a:rPr>
              <a:t>Salma</a:t>
            </a:r>
            <a:r>
              <a:rPr lang="en-GB" b="1" dirty="0" smtClean="0"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has done</a:t>
            </a:r>
            <a:r>
              <a:rPr lang="en-GB" b="1" dirty="0" smtClean="0">
                <a:cs typeface="Arial" pitchFamily="34" charset="0"/>
              </a:rPr>
              <a:t> the homework.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524000"/>
          <a:ext cx="73914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62500"/>
                <a:gridCol w="1685317"/>
                <a:gridCol w="9435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place to park your car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People who 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customers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Money you earn in business / interest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profit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Buy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purchase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choose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for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baseline="0" dirty="0" smtClean="0"/>
                        <a:t> </a:t>
                      </a:r>
                      <a:r>
                        <a:rPr lang="en-US" sz="2000" b="1" baseline="0" dirty="0" smtClean="0"/>
                        <a:t> search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specialist in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gourmet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Separated from others/ nobody</a:t>
                      </a:r>
                      <a:r>
                        <a:rPr lang="en-US" sz="2000" b="1" baseline="0" dirty="0" smtClean="0"/>
                        <a:t> with you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alone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Classifications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categories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Opposite</a:t>
                      </a:r>
                      <a:r>
                        <a:rPr lang="en-US" sz="2000" b="1" baseline="0" dirty="0" smtClean="0"/>
                        <a:t> of difficult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easy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Exercise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65237"/>
            <a:ext cx="9296400" cy="4906963"/>
          </a:xfrm>
        </p:spPr>
        <p:txBody>
          <a:bodyPr/>
          <a:lstStyle/>
          <a:p>
            <a:pPr algn="l" rtl="1" eaLnBrk="1" hangingPunct="1"/>
            <a:r>
              <a:rPr lang="ar-SA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1.   Where is the car? It’s in the___________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A. library                                                       B. bog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 C. garage                                                       D. kitchen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2.   If you didn’t find the book, you can  </a:t>
            </a:r>
            <a:r>
              <a:rPr lang="en-US" sz="2000" b="1" u="sng" dirty="0" smtClean="0">
                <a:solidFill>
                  <a:srgbClr val="C00000"/>
                </a:solidFill>
                <a:cs typeface="Arial" pitchFamily="34" charset="0"/>
              </a:rPr>
              <a:t>look for </a:t>
            </a:r>
            <a:r>
              <a:rPr lang="en-US" sz="2000" b="1" dirty="0" smtClean="0">
                <a:cs typeface="Arial" pitchFamily="34" charset="0"/>
              </a:rPr>
              <a:t> it in the other room. the underlined 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word </a:t>
            </a:r>
            <a:r>
              <a:rPr lang="en-US" sz="2000" b="1" u="sng" dirty="0" smtClean="0">
                <a:cs typeface="Arial" pitchFamily="34" charset="0"/>
              </a:rPr>
              <a:t>look for</a:t>
            </a:r>
            <a:r>
              <a:rPr lang="en-US" sz="2000" b="1" dirty="0" smtClean="0">
                <a:cs typeface="Arial" pitchFamily="34" charset="0"/>
              </a:rPr>
              <a:t> means: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</a:t>
            </a:r>
            <a:r>
              <a:rPr lang="ar-SA" sz="2000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cs typeface="Arial" pitchFamily="34" charset="0"/>
              </a:rPr>
              <a:t>      A. buy                                                          B.  search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  C. read                                                         D. eat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3. English language is_________________. It is not difficult. 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A. beautiful                                                        C. boring</a:t>
            </a:r>
          </a:p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  C. safe                                                                  D. easy   </a:t>
            </a: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ar-EG" sz="2000" b="1" u="sng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762000" y="2286000"/>
            <a:ext cx="8454496" cy="3527425"/>
            <a:chOff x="-3" y="-3"/>
            <a:chExt cx="4916" cy="2222"/>
          </a:xfrm>
        </p:grpSpPr>
        <p:grpSp>
          <p:nvGrpSpPr>
            <p:cNvPr id="3" name="Group 95"/>
            <p:cNvGrpSpPr>
              <a:grpSpLocks/>
            </p:cNvGrpSpPr>
            <p:nvPr/>
          </p:nvGrpSpPr>
          <p:grpSpPr bwMode="auto">
            <a:xfrm>
              <a:off x="0" y="0"/>
              <a:ext cx="4910" cy="2216"/>
              <a:chOff x="0" y="0"/>
              <a:chExt cx="4910" cy="2216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327" cy="391"/>
                <a:chOff x="0" y="0"/>
                <a:chExt cx="1327" cy="391"/>
              </a:xfrm>
            </p:grpSpPr>
            <p:sp>
              <p:nvSpPr>
                <p:cNvPr id="19481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27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5" name="Group 2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327" cy="319"/>
                  <a:chOff x="0" y="0"/>
                  <a:chExt cx="1327" cy="319"/>
                </a:xfrm>
              </p:grpSpPr>
              <p:sp>
                <p:nvSpPr>
                  <p:cNvPr id="19461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"/>
                    <a:ext cx="1291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Affirmative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7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327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1327" y="0"/>
                <a:ext cx="1718" cy="391"/>
                <a:chOff x="1327" y="0"/>
                <a:chExt cx="1718" cy="391"/>
              </a:xfrm>
            </p:grpSpPr>
            <p:sp>
              <p:nvSpPr>
                <p:cNvPr id="19485" name="Rectangle 29"/>
                <p:cNvSpPr>
                  <a:spLocks noChangeArrowheads="1"/>
                </p:cNvSpPr>
                <p:nvPr/>
              </p:nvSpPr>
              <p:spPr bwMode="auto">
                <a:xfrm>
                  <a:off x="1327" y="0"/>
                  <a:ext cx="1718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1327" y="0"/>
                  <a:ext cx="1718" cy="319"/>
                  <a:chOff x="1327" y="0"/>
                  <a:chExt cx="1718" cy="319"/>
                </a:xfrm>
              </p:grpSpPr>
              <p:sp>
                <p:nvSpPr>
                  <p:cNvPr id="1946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"/>
                    <a:ext cx="1682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Interrogative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0"/>
                    <a:ext cx="1718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3045" y="0"/>
                <a:ext cx="1865" cy="391"/>
                <a:chOff x="3045" y="0"/>
                <a:chExt cx="1865" cy="391"/>
              </a:xfrm>
            </p:grpSpPr>
            <p:sp>
              <p:nvSpPr>
                <p:cNvPr id="19489" name="Rectangle 33"/>
                <p:cNvSpPr>
                  <a:spLocks noChangeArrowheads="1"/>
                </p:cNvSpPr>
                <p:nvPr/>
              </p:nvSpPr>
              <p:spPr bwMode="auto">
                <a:xfrm>
                  <a:off x="3045" y="0"/>
                  <a:ext cx="1865" cy="391"/>
                </a:xfrm>
                <a:prstGeom prst="rect">
                  <a:avLst/>
                </a:prstGeom>
                <a:solidFill>
                  <a:srgbClr val="0000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9" name="Group 32"/>
                <p:cNvGrpSpPr>
                  <a:grpSpLocks/>
                </p:cNvGrpSpPr>
                <p:nvPr/>
              </p:nvGrpSpPr>
              <p:grpSpPr bwMode="auto">
                <a:xfrm>
                  <a:off x="3045" y="0"/>
                  <a:ext cx="1865" cy="319"/>
                  <a:chOff x="3045" y="0"/>
                  <a:chExt cx="1865" cy="319"/>
                </a:xfrm>
              </p:grpSpPr>
              <p:sp>
                <p:nvSpPr>
                  <p:cNvPr id="1946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"/>
                    <a:ext cx="1829" cy="283"/>
                  </a:xfrm>
                  <a:prstGeom prst="rect">
                    <a:avLst/>
                  </a:prstGeom>
                  <a:solidFill>
                    <a:srgbClr val="000066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kumimoji="0" lang="arn-CL" sz="1800" b="1" dirty="0">
                        <a:solidFill>
                          <a:srgbClr val="FFFFFF"/>
                        </a:solidFill>
                        <a:cs typeface="Times New Roman" pitchFamily="26" charset="0"/>
                      </a:rPr>
                      <a:t>Negative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8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0"/>
                    <a:ext cx="1865" cy="31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38"/>
              <p:cNvGrpSpPr>
                <a:grpSpLocks/>
              </p:cNvGrpSpPr>
              <p:nvPr/>
            </p:nvGrpSpPr>
            <p:grpSpPr bwMode="auto">
              <a:xfrm>
                <a:off x="0" y="355"/>
                <a:ext cx="1327" cy="401"/>
                <a:chOff x="0" y="355"/>
                <a:chExt cx="1327" cy="401"/>
              </a:xfrm>
            </p:grpSpPr>
            <p:sp>
              <p:nvSpPr>
                <p:cNvPr id="19493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35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1" name="Group 36"/>
                <p:cNvGrpSpPr>
                  <a:grpSpLocks/>
                </p:cNvGrpSpPr>
                <p:nvPr/>
              </p:nvGrpSpPr>
              <p:grpSpPr bwMode="auto">
                <a:xfrm>
                  <a:off x="0" y="355"/>
                  <a:ext cx="1327" cy="329"/>
                  <a:chOff x="0" y="355"/>
                  <a:chExt cx="1327" cy="329"/>
                </a:xfrm>
              </p:grpSpPr>
              <p:sp>
                <p:nvSpPr>
                  <p:cNvPr id="19464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37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5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42"/>
              <p:cNvGrpSpPr>
                <a:grpSpLocks/>
              </p:cNvGrpSpPr>
              <p:nvPr/>
            </p:nvGrpSpPr>
            <p:grpSpPr bwMode="auto">
              <a:xfrm>
                <a:off x="1327" y="355"/>
                <a:ext cx="1718" cy="401"/>
                <a:chOff x="1327" y="355"/>
                <a:chExt cx="1718" cy="401"/>
              </a:xfrm>
            </p:grpSpPr>
            <p:sp>
              <p:nvSpPr>
                <p:cNvPr id="19497" name="Rectangle 41"/>
                <p:cNvSpPr>
                  <a:spLocks noChangeArrowheads="1"/>
                </p:cNvSpPr>
                <p:nvPr/>
              </p:nvSpPr>
              <p:spPr bwMode="auto">
                <a:xfrm>
                  <a:off x="1327" y="35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3" name="Group 40"/>
                <p:cNvGrpSpPr>
                  <a:grpSpLocks/>
                </p:cNvGrpSpPr>
                <p:nvPr/>
              </p:nvGrpSpPr>
              <p:grpSpPr bwMode="auto">
                <a:xfrm>
                  <a:off x="1327" y="355"/>
                  <a:ext cx="1718" cy="329"/>
                  <a:chOff x="1327" y="355"/>
                  <a:chExt cx="1718" cy="329"/>
                </a:xfrm>
              </p:grpSpPr>
              <p:sp>
                <p:nvSpPr>
                  <p:cNvPr id="1946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37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35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" name="Group 46"/>
              <p:cNvGrpSpPr>
                <a:grpSpLocks/>
              </p:cNvGrpSpPr>
              <p:nvPr/>
            </p:nvGrpSpPr>
            <p:grpSpPr bwMode="auto">
              <a:xfrm>
                <a:off x="3045" y="355"/>
                <a:ext cx="1865" cy="401"/>
                <a:chOff x="3045" y="355"/>
                <a:chExt cx="1865" cy="401"/>
              </a:xfrm>
            </p:grpSpPr>
            <p:sp>
              <p:nvSpPr>
                <p:cNvPr id="19501" name="Rectangle 45"/>
                <p:cNvSpPr>
                  <a:spLocks noChangeArrowheads="1"/>
                </p:cNvSpPr>
                <p:nvPr/>
              </p:nvSpPr>
              <p:spPr bwMode="auto">
                <a:xfrm>
                  <a:off x="3045" y="35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5" name="Group 44"/>
                <p:cNvGrpSpPr>
                  <a:grpSpLocks/>
                </p:cNvGrpSpPr>
                <p:nvPr/>
              </p:nvGrpSpPr>
              <p:grpSpPr bwMode="auto">
                <a:xfrm>
                  <a:off x="3045" y="355"/>
                  <a:ext cx="1865" cy="329"/>
                  <a:chOff x="3045" y="355"/>
                  <a:chExt cx="1865" cy="329"/>
                </a:xfrm>
              </p:grpSpPr>
              <p:sp>
                <p:nvSpPr>
                  <p:cNvPr id="194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37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I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not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499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35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50"/>
              <p:cNvGrpSpPr>
                <a:grpSpLocks/>
              </p:cNvGrpSpPr>
              <p:nvPr/>
            </p:nvGrpSpPr>
            <p:grpSpPr bwMode="auto">
              <a:xfrm>
                <a:off x="0" y="720"/>
                <a:ext cx="1327" cy="401"/>
                <a:chOff x="0" y="720"/>
                <a:chExt cx="1327" cy="401"/>
              </a:xfrm>
            </p:grpSpPr>
            <p:sp>
              <p:nvSpPr>
                <p:cNvPr id="1950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2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0" y="720"/>
                  <a:ext cx="1327" cy="329"/>
                  <a:chOff x="0" y="720"/>
                  <a:chExt cx="1327" cy="329"/>
                </a:xfrm>
              </p:grpSpPr>
              <p:sp>
                <p:nvSpPr>
                  <p:cNvPr id="194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738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3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72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1327" y="720"/>
                <a:ext cx="1718" cy="401"/>
                <a:chOff x="1327" y="720"/>
                <a:chExt cx="1718" cy="401"/>
              </a:xfrm>
            </p:grpSpPr>
            <p:sp>
              <p:nvSpPr>
                <p:cNvPr id="19509" name="Rectangle 53"/>
                <p:cNvSpPr>
                  <a:spLocks noChangeArrowheads="1"/>
                </p:cNvSpPr>
                <p:nvPr/>
              </p:nvSpPr>
              <p:spPr bwMode="auto">
                <a:xfrm>
                  <a:off x="1327" y="72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" name="Group 52"/>
                <p:cNvGrpSpPr>
                  <a:grpSpLocks/>
                </p:cNvGrpSpPr>
                <p:nvPr/>
              </p:nvGrpSpPr>
              <p:grpSpPr bwMode="auto">
                <a:xfrm>
                  <a:off x="1327" y="720"/>
                  <a:ext cx="1718" cy="329"/>
                  <a:chOff x="1327" y="720"/>
                  <a:chExt cx="1718" cy="329"/>
                </a:xfrm>
              </p:grpSpPr>
              <p:sp>
                <p:nvSpPr>
                  <p:cNvPr id="19468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73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 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07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72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58"/>
              <p:cNvGrpSpPr>
                <a:grpSpLocks/>
              </p:cNvGrpSpPr>
              <p:nvPr/>
            </p:nvGrpSpPr>
            <p:grpSpPr bwMode="auto">
              <a:xfrm>
                <a:off x="3045" y="720"/>
                <a:ext cx="1865" cy="401"/>
                <a:chOff x="3045" y="720"/>
                <a:chExt cx="1865" cy="401"/>
              </a:xfrm>
            </p:grpSpPr>
            <p:sp>
              <p:nvSpPr>
                <p:cNvPr id="19513" name="Rectangle 57"/>
                <p:cNvSpPr>
                  <a:spLocks noChangeArrowheads="1"/>
                </p:cNvSpPr>
                <p:nvPr/>
              </p:nvSpPr>
              <p:spPr bwMode="auto">
                <a:xfrm>
                  <a:off x="3045" y="72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1" name="Group 56"/>
                <p:cNvGrpSpPr>
                  <a:grpSpLocks/>
                </p:cNvGrpSpPr>
                <p:nvPr/>
              </p:nvGrpSpPr>
              <p:grpSpPr bwMode="auto">
                <a:xfrm>
                  <a:off x="3045" y="720"/>
                  <a:ext cx="1865" cy="329"/>
                  <a:chOff x="3045" y="720"/>
                  <a:chExt cx="1865" cy="329"/>
                </a:xfrm>
              </p:grpSpPr>
              <p:sp>
                <p:nvSpPr>
                  <p:cNvPr id="194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73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algn="l"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72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" name="Group 62"/>
              <p:cNvGrpSpPr>
                <a:grpSpLocks/>
              </p:cNvGrpSpPr>
              <p:nvPr/>
            </p:nvGrpSpPr>
            <p:grpSpPr bwMode="auto">
              <a:xfrm>
                <a:off x="0" y="1085"/>
                <a:ext cx="1327" cy="401"/>
                <a:chOff x="0" y="1085"/>
                <a:chExt cx="1327" cy="401"/>
              </a:xfrm>
            </p:grpSpPr>
            <p:sp>
              <p:nvSpPr>
                <p:cNvPr id="19517" name="Rectangle 61"/>
                <p:cNvSpPr>
                  <a:spLocks noChangeArrowheads="1"/>
                </p:cNvSpPr>
                <p:nvPr/>
              </p:nvSpPr>
              <p:spPr bwMode="auto">
                <a:xfrm>
                  <a:off x="0" y="108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0" y="1085"/>
                  <a:ext cx="1327" cy="329"/>
                  <a:chOff x="0" y="1085"/>
                  <a:chExt cx="1327" cy="329"/>
                </a:xfrm>
              </p:grpSpPr>
              <p:sp>
                <p:nvSpPr>
                  <p:cNvPr id="194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10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b="1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</a:t>
                    </a:r>
                    <a:r>
                      <a:rPr kumimoji="0" lang="ar-SA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en-US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thinks 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08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" name="Group 66"/>
              <p:cNvGrpSpPr>
                <a:grpSpLocks/>
              </p:cNvGrpSpPr>
              <p:nvPr/>
            </p:nvGrpSpPr>
            <p:grpSpPr bwMode="auto">
              <a:xfrm>
                <a:off x="1327" y="1085"/>
                <a:ext cx="1718" cy="401"/>
                <a:chOff x="1327" y="1085"/>
                <a:chExt cx="1718" cy="401"/>
              </a:xfrm>
            </p:grpSpPr>
            <p:sp>
              <p:nvSpPr>
                <p:cNvPr id="19521" name="Rectangle 65"/>
                <p:cNvSpPr>
                  <a:spLocks noChangeArrowheads="1"/>
                </p:cNvSpPr>
                <p:nvPr/>
              </p:nvSpPr>
              <p:spPr bwMode="auto">
                <a:xfrm>
                  <a:off x="1327" y="108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5" name="Group 64"/>
                <p:cNvGrpSpPr>
                  <a:grpSpLocks/>
                </p:cNvGrpSpPr>
                <p:nvPr/>
              </p:nvGrpSpPr>
              <p:grpSpPr bwMode="auto">
                <a:xfrm>
                  <a:off x="1327" y="1085"/>
                  <a:ext cx="1718" cy="329"/>
                  <a:chOff x="1327" y="1085"/>
                  <a:chExt cx="1718" cy="329"/>
                </a:xfrm>
              </p:grpSpPr>
              <p:sp>
                <p:nvSpPr>
                  <p:cNvPr id="1947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10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Does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he, she, it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1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08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" name="Group 70"/>
              <p:cNvGrpSpPr>
                <a:grpSpLocks/>
              </p:cNvGrpSpPr>
              <p:nvPr/>
            </p:nvGrpSpPr>
            <p:grpSpPr bwMode="auto">
              <a:xfrm>
                <a:off x="3045" y="1085"/>
                <a:ext cx="1865" cy="401"/>
                <a:chOff x="3045" y="1085"/>
                <a:chExt cx="1865" cy="401"/>
              </a:xfrm>
            </p:grpSpPr>
            <p:sp>
              <p:nvSpPr>
                <p:cNvPr id="19525" name="Rectangle 69"/>
                <p:cNvSpPr>
                  <a:spLocks noChangeArrowheads="1"/>
                </p:cNvSpPr>
                <p:nvPr/>
              </p:nvSpPr>
              <p:spPr bwMode="auto">
                <a:xfrm>
                  <a:off x="3045" y="108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7" name="Group 68"/>
                <p:cNvGrpSpPr>
                  <a:grpSpLocks/>
                </p:cNvGrpSpPr>
                <p:nvPr/>
              </p:nvGrpSpPr>
              <p:grpSpPr bwMode="auto">
                <a:xfrm>
                  <a:off x="3045" y="1085"/>
                  <a:ext cx="1865" cy="329"/>
                  <a:chOff x="3045" y="1085"/>
                  <a:chExt cx="1865" cy="329"/>
                </a:xfrm>
              </p:grpSpPr>
              <p:sp>
                <p:nvSpPr>
                  <p:cNvPr id="1947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10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He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, she, it doesn't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08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>
                <a:off x="0" y="1450"/>
                <a:ext cx="1340" cy="401"/>
                <a:chOff x="0" y="1450"/>
                <a:chExt cx="1340" cy="401"/>
              </a:xfrm>
            </p:grpSpPr>
            <p:sp>
              <p:nvSpPr>
                <p:cNvPr id="19529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450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9" name="Group 72"/>
                <p:cNvGrpSpPr>
                  <a:grpSpLocks/>
                </p:cNvGrpSpPr>
                <p:nvPr/>
              </p:nvGrpSpPr>
              <p:grpSpPr bwMode="auto">
                <a:xfrm>
                  <a:off x="0" y="1450"/>
                  <a:ext cx="1340" cy="329"/>
                  <a:chOff x="0" y="1450"/>
                  <a:chExt cx="1340" cy="329"/>
                </a:xfrm>
              </p:grpSpPr>
              <p:sp>
                <p:nvSpPr>
                  <p:cNvPr id="1947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9" y="1485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2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450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78"/>
              <p:cNvGrpSpPr>
                <a:grpSpLocks/>
              </p:cNvGrpSpPr>
              <p:nvPr/>
            </p:nvGrpSpPr>
            <p:grpSpPr bwMode="auto">
              <a:xfrm>
                <a:off x="1327" y="1450"/>
                <a:ext cx="1718" cy="401"/>
                <a:chOff x="1327" y="1450"/>
                <a:chExt cx="1718" cy="401"/>
              </a:xfrm>
            </p:grpSpPr>
            <p:sp>
              <p:nvSpPr>
                <p:cNvPr id="19533" name="Rectangle 77"/>
                <p:cNvSpPr>
                  <a:spLocks noChangeArrowheads="1"/>
                </p:cNvSpPr>
                <p:nvPr/>
              </p:nvSpPr>
              <p:spPr bwMode="auto">
                <a:xfrm>
                  <a:off x="1327" y="1450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31" name="Group 76"/>
                <p:cNvGrpSpPr>
                  <a:grpSpLocks/>
                </p:cNvGrpSpPr>
                <p:nvPr/>
              </p:nvGrpSpPr>
              <p:grpSpPr bwMode="auto">
                <a:xfrm>
                  <a:off x="1327" y="1450"/>
                  <a:ext cx="1718" cy="329"/>
                  <a:chOff x="1327" y="1450"/>
                  <a:chExt cx="1718" cy="329"/>
                </a:xfrm>
              </p:grpSpPr>
              <p:sp>
                <p:nvSpPr>
                  <p:cNvPr id="1947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468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450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88" name="Group 82"/>
              <p:cNvGrpSpPr>
                <a:grpSpLocks/>
              </p:cNvGrpSpPr>
              <p:nvPr/>
            </p:nvGrpSpPr>
            <p:grpSpPr bwMode="auto">
              <a:xfrm>
                <a:off x="3045" y="1450"/>
                <a:ext cx="1865" cy="401"/>
                <a:chOff x="3045" y="1450"/>
                <a:chExt cx="1865" cy="401"/>
              </a:xfrm>
            </p:grpSpPr>
            <p:sp>
              <p:nvSpPr>
                <p:cNvPr id="19537" name="Rectangle 81"/>
                <p:cNvSpPr>
                  <a:spLocks noChangeArrowheads="1"/>
                </p:cNvSpPr>
                <p:nvPr/>
              </p:nvSpPr>
              <p:spPr bwMode="auto">
                <a:xfrm>
                  <a:off x="3045" y="1450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0" name="Group 80"/>
                <p:cNvGrpSpPr>
                  <a:grpSpLocks/>
                </p:cNvGrpSpPr>
                <p:nvPr/>
              </p:nvGrpSpPr>
              <p:grpSpPr bwMode="auto">
                <a:xfrm>
                  <a:off x="3045" y="1450"/>
                  <a:ext cx="1865" cy="329"/>
                  <a:chOff x="3045" y="1450"/>
                  <a:chExt cx="1865" cy="329"/>
                </a:xfrm>
              </p:grpSpPr>
              <p:sp>
                <p:nvSpPr>
                  <p:cNvPr id="1947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468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We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5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450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2" name="Group 86"/>
              <p:cNvGrpSpPr>
                <a:grpSpLocks/>
              </p:cNvGrpSpPr>
              <p:nvPr/>
            </p:nvGrpSpPr>
            <p:grpSpPr bwMode="auto">
              <a:xfrm>
                <a:off x="0" y="1815"/>
                <a:ext cx="1327" cy="401"/>
                <a:chOff x="0" y="1815"/>
                <a:chExt cx="1327" cy="401"/>
              </a:xfrm>
            </p:grpSpPr>
            <p:sp>
              <p:nvSpPr>
                <p:cNvPr id="195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1815"/>
                  <a:ext cx="1327" cy="401"/>
                </a:xfrm>
                <a:prstGeom prst="rect">
                  <a:avLst/>
                </a:prstGeom>
                <a:solidFill>
                  <a:srgbClr val="E0F7F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4" name="Group 84"/>
                <p:cNvGrpSpPr>
                  <a:grpSpLocks/>
                </p:cNvGrpSpPr>
                <p:nvPr/>
              </p:nvGrpSpPr>
              <p:grpSpPr bwMode="auto">
                <a:xfrm>
                  <a:off x="0" y="1815"/>
                  <a:ext cx="1327" cy="329"/>
                  <a:chOff x="0" y="1815"/>
                  <a:chExt cx="1327" cy="329"/>
                </a:xfrm>
              </p:grpSpPr>
              <p:sp>
                <p:nvSpPr>
                  <p:cNvPr id="1947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8" y="1833"/>
                    <a:ext cx="1291" cy="293"/>
                  </a:xfrm>
                  <a:prstGeom prst="rect">
                    <a:avLst/>
                  </a:prstGeom>
                  <a:solidFill>
                    <a:srgbClr val="E0F7FC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lang="arn-CL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</a:t>
                    </a:r>
                    <a:r>
                      <a:rPr lang="en-US" b="1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endParaRPr kumimoji="0" lang="ar-SA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39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815"/>
                    <a:ext cx="1327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496" name="Group 90"/>
              <p:cNvGrpSpPr>
                <a:grpSpLocks/>
              </p:cNvGrpSpPr>
              <p:nvPr/>
            </p:nvGrpSpPr>
            <p:grpSpPr bwMode="auto">
              <a:xfrm>
                <a:off x="1327" y="1815"/>
                <a:ext cx="1718" cy="401"/>
                <a:chOff x="1327" y="1815"/>
                <a:chExt cx="1718" cy="401"/>
              </a:xfrm>
            </p:grpSpPr>
            <p:sp>
              <p:nvSpPr>
                <p:cNvPr id="195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27" y="1815"/>
                  <a:ext cx="1718" cy="401"/>
                </a:xfrm>
                <a:prstGeom prst="rect">
                  <a:avLst/>
                </a:prstGeom>
                <a:solidFill>
                  <a:srgbClr val="FDFE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498" name="Group 88"/>
                <p:cNvGrpSpPr>
                  <a:grpSpLocks/>
                </p:cNvGrpSpPr>
                <p:nvPr/>
              </p:nvGrpSpPr>
              <p:grpSpPr bwMode="auto">
                <a:xfrm>
                  <a:off x="1327" y="1815"/>
                  <a:ext cx="1718" cy="329"/>
                  <a:chOff x="1327" y="1815"/>
                  <a:chExt cx="1718" cy="329"/>
                </a:xfrm>
              </p:grpSpPr>
              <p:sp>
                <p:nvSpPr>
                  <p:cNvPr id="1947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345" y="1833"/>
                    <a:ext cx="1682" cy="293"/>
                  </a:xfrm>
                  <a:prstGeom prst="rect">
                    <a:avLst/>
                  </a:prstGeom>
                  <a:solidFill>
                    <a:srgbClr val="FDFE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 rtl="0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think</a:t>
                    </a:r>
                    <a:r>
                      <a:rPr lang="arn-CL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?</a:t>
                    </a:r>
                    <a:endParaRPr kumimoji="0" lang="arn-CL" sz="1800" dirty="0">
                      <a:solidFill>
                        <a:srgbClr val="000080"/>
                      </a:solidFill>
                      <a:cs typeface="Times New Roman" pitchFamily="26" charset="0"/>
                    </a:endParaRP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3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1327" y="1815"/>
                    <a:ext cx="1718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9500" name="Group 94"/>
              <p:cNvGrpSpPr>
                <a:grpSpLocks/>
              </p:cNvGrpSpPr>
              <p:nvPr/>
            </p:nvGrpSpPr>
            <p:grpSpPr bwMode="auto">
              <a:xfrm>
                <a:off x="3045" y="1815"/>
                <a:ext cx="1865" cy="401"/>
                <a:chOff x="3045" y="1815"/>
                <a:chExt cx="1865" cy="401"/>
              </a:xfrm>
            </p:grpSpPr>
            <p:sp>
              <p:nvSpPr>
                <p:cNvPr id="19549" name="Rectangle 93"/>
                <p:cNvSpPr>
                  <a:spLocks noChangeArrowheads="1"/>
                </p:cNvSpPr>
                <p:nvPr/>
              </p:nvSpPr>
              <p:spPr bwMode="auto">
                <a:xfrm>
                  <a:off x="3045" y="1815"/>
                  <a:ext cx="1865" cy="401"/>
                </a:xfrm>
                <a:prstGeom prst="rect">
                  <a:avLst/>
                </a:prstGeom>
                <a:solidFill>
                  <a:srgbClr val="EFFEE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9502" name="Group 92"/>
                <p:cNvGrpSpPr>
                  <a:grpSpLocks/>
                </p:cNvGrpSpPr>
                <p:nvPr/>
              </p:nvGrpSpPr>
              <p:grpSpPr bwMode="auto">
                <a:xfrm>
                  <a:off x="3045" y="1815"/>
                  <a:ext cx="1865" cy="329"/>
                  <a:chOff x="3045" y="1815"/>
                  <a:chExt cx="1865" cy="329"/>
                </a:xfrm>
              </p:grpSpPr>
              <p:sp>
                <p:nvSpPr>
                  <p:cNvPr id="1947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3063" y="1833"/>
                    <a:ext cx="1829" cy="293"/>
                  </a:xfrm>
                  <a:prstGeom prst="rect">
                    <a:avLst/>
                  </a:prstGeom>
                  <a:solidFill>
                    <a:srgbClr val="EFFEE7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l"/>
                    <a:r>
                      <a:rPr kumimoji="0" lang="arn-CL" sz="1800" dirty="0" smtClean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You </a:t>
                    </a:r>
                    <a:r>
                      <a:rPr kumimoji="0" lang="arn-CL" sz="1800" dirty="0">
                        <a:solidFill>
                          <a:srgbClr val="000080"/>
                        </a:solidFill>
                        <a:cs typeface="Times New Roman" pitchFamily="26" charset="0"/>
                      </a:rPr>
                      <a:t>don't think</a:t>
                    </a:r>
                  </a:p>
                  <a:p>
                    <a:pPr rtl="0" eaLnBrk="0" hangingPunct="0"/>
                    <a:endParaRPr kumimoji="0" lang="ar-SA" sz="1800" dirty="0">
                      <a:cs typeface="Times New Roman" pitchFamily="26" charset="0"/>
                    </a:endParaRPr>
                  </a:p>
                </p:txBody>
              </p:sp>
              <p:sp>
                <p:nvSpPr>
                  <p:cNvPr id="19547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3045" y="1815"/>
                    <a:ext cx="1865" cy="32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9552" name="Rectangle 96"/>
            <p:cNvSpPr>
              <a:spLocks noChangeArrowheads="1"/>
            </p:cNvSpPr>
            <p:nvPr/>
          </p:nvSpPr>
          <p:spPr bwMode="auto">
            <a:xfrm>
              <a:off x="-3" y="-3"/>
              <a:ext cx="4916" cy="222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908050" y="914401"/>
            <a:ext cx="60261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F0066"/>
                </a:solidFill>
                <a:cs typeface="Times New Roman" pitchFamily="26" charset="0"/>
              </a:rPr>
              <a:t>Present </a:t>
            </a:r>
            <a:r>
              <a:rPr lang="en-US" b="1" dirty="0">
                <a:solidFill>
                  <a:srgbClr val="FF0066"/>
                </a:solidFill>
                <a:cs typeface="Times New Roman" pitchFamily="26" charset="0"/>
              </a:rPr>
              <a:t>Simple, form:</a:t>
            </a:r>
            <a:endParaRPr lang="ar-SA" dirty="0">
              <a:solidFill>
                <a:srgbClr val="FF0066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80"/>
                </a:solidFill>
                <a:cs typeface="Times New Roman" pitchFamily="26" charset="0"/>
              </a:rPr>
              <a:t>Example</a:t>
            </a:r>
            <a:r>
              <a:rPr lang="en-US" dirty="0">
                <a:solidFill>
                  <a:srgbClr val="000080"/>
                </a:solidFill>
                <a:cs typeface="Times New Roman" pitchFamily="26" charset="0"/>
              </a:rPr>
              <a:t>: </a:t>
            </a:r>
            <a:r>
              <a:rPr lang="en-US" b="1" i="1" u="sng" dirty="0">
                <a:solidFill>
                  <a:srgbClr val="000080"/>
                </a:solidFill>
                <a:cs typeface="Times New Roman" pitchFamily="26" charset="0"/>
              </a:rPr>
              <a:t>to think</a:t>
            </a:r>
            <a:r>
              <a:rPr lang="en-US" b="1" u="sng" dirty="0">
                <a:solidFill>
                  <a:srgbClr val="000080"/>
                </a:solidFill>
                <a:cs typeface="Times New Roman" pitchFamily="26" charset="0"/>
              </a:rPr>
              <a:t>,</a:t>
            </a:r>
            <a:r>
              <a:rPr lang="en-US" b="1" dirty="0">
                <a:solidFill>
                  <a:srgbClr val="000080"/>
                </a:solidFill>
                <a:cs typeface="Times New Roman" pitchFamily="26" charset="0"/>
              </a:rPr>
              <a:t> present simple</a:t>
            </a:r>
            <a:endParaRPr lang="ar-SA" dirty="0">
              <a:solidFill>
                <a:srgbClr val="000080"/>
              </a:solidFill>
              <a:cs typeface="Times New Roman" pitchFamily="26" charset="0"/>
            </a:endParaRPr>
          </a:p>
          <a:p>
            <a:pPr>
              <a:spcBef>
                <a:spcPct val="50000"/>
              </a:spcBef>
            </a:pPr>
            <a:endParaRPr lang="en-US" dirty="0">
              <a:cs typeface="Times New Roman" pitchFamily="2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3136900" y="5486400"/>
            <a:ext cx="4953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219450" y="43434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467100" y="3276600"/>
            <a:ext cx="330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524000"/>
            <a:ext cx="866775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Put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ahoma" pitchFamily="34" charset="0"/>
              </a:rPr>
              <a:t>es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ending on third-person singular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Tahoma" pitchFamily="34" charset="0"/>
              </a:rPr>
              <a:t>(he, she, it).</a:t>
            </a:r>
            <a:endParaRPr lang="en-US" b="1" u="sng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457200"/>
            <a:ext cx="792480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Third-Person Singular (Spelling and Pronunciation) </a:t>
            </a:r>
            <a:endParaRPr lang="en-US" sz="3000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38250" y="32766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He need        a shirt.</a:t>
            </a:r>
            <a:endParaRPr lang="en-US" sz="2800" b="1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073150" y="4343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She want        an apple.</a:t>
            </a:r>
            <a:endParaRPr lang="en-US" sz="2800" b="1" dirty="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155700" y="54864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It catch        the stick.</a:t>
            </a:r>
            <a:endParaRPr lang="en-US" sz="2800" b="1"/>
          </a:p>
        </p:txBody>
      </p:sp>
      <p:pic>
        <p:nvPicPr>
          <p:cNvPr id="7178" name="Picture 10" descr="C:\WINDOWS\Profiles\lumanr\Application Data\Microsoft\Media Catalog\Downloaded Clips\cl0\bs0024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6750" y="2819400"/>
            <a:ext cx="1403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:\WINDOWS\Profiles\lumanr\Application Data\Microsoft\Media Catalog\Downloaded Clips\cl0\an00375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876800"/>
            <a:ext cx="106971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WINDOWS\Profiles\lumanr\Application Data\Microsoft\Media Catalog\Downloaded Clips\cl74\j029022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4000" y="4038600"/>
            <a:ext cx="14859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219450" y="4419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467100" y="3352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ahoma" pitchFamily="34" charset="0"/>
              </a:rPr>
              <a:t>s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54350" y="5562600"/>
            <a:ext cx="577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  <a:latin typeface="Tahoma" pitchFamily="34" charset="0"/>
              </a:rPr>
              <a:t>es</a:t>
            </a:r>
            <a:endParaRPr lang="en-US" b="1" dirty="0">
              <a:solidFill>
                <a:srgbClr val="FF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exican-fami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3810000"/>
            <a:ext cx="1876564" cy="214553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Scanning &amp; Skimming Reading paragraph</a:t>
            </a:r>
            <a:b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( Interaction, Page 47)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algn="l"/>
            <a:r>
              <a:rPr lang="en-US" sz="1400" b="1" u="sng" dirty="0" smtClean="0">
                <a:cs typeface="Arial" pitchFamily="34" charset="0"/>
              </a:rPr>
              <a:t>These </a:t>
            </a:r>
            <a:r>
              <a:rPr lang="en-US" sz="1400" dirty="0" smtClean="0">
                <a:cs typeface="Arial" pitchFamily="34" charset="0"/>
              </a:rPr>
              <a:t> were all family members- grandparents, aunts, uncles, cousins, children, and grandchildren. But now this traditional family is breaking into smaller groups. </a:t>
            </a:r>
          </a:p>
          <a:p>
            <a:pPr algn="l" rtl="0"/>
            <a:r>
              <a:rPr lang="en-US" sz="1400" dirty="0" smtClean="0">
                <a:cs typeface="Arial" pitchFamily="34" charset="0"/>
              </a:rPr>
              <a:t>  The traditional family in Mexico was also big.  One generation ago, the average Mexican woman had seven children.  Today, </a:t>
            </a:r>
            <a:r>
              <a:rPr lang="en-US" sz="1400" b="1" u="sng" dirty="0" smtClean="0">
                <a:cs typeface="Arial" pitchFamily="34" charset="0"/>
              </a:rPr>
              <a:t>she</a:t>
            </a:r>
            <a:r>
              <a:rPr lang="en-US" sz="1400" u="sng" dirty="0" smtClean="0">
                <a:cs typeface="Arial" pitchFamily="34" charset="0"/>
              </a:rPr>
              <a:t> </a:t>
            </a:r>
            <a:r>
              <a:rPr lang="en-US" sz="1400" dirty="0" smtClean="0">
                <a:cs typeface="Arial" pitchFamily="34" charset="0"/>
              </a:rPr>
              <a:t>has an average of only 2.5 children. Now , without so many children, families don’t need to spend so much money on basics, such as food, clothing and housing. </a:t>
            </a:r>
            <a:endParaRPr lang="en-US" sz="1400" dirty="0"/>
          </a:p>
        </p:txBody>
      </p:sp>
      <p:sp>
        <p:nvSpPr>
          <p:cNvPr id="7171" name="Tex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 rtl="1" eaLnBrk="1" hangingPunct="1"/>
            <a:r>
              <a:rPr lang="en-US" sz="2000" b="1" dirty="0" smtClean="0">
                <a:cs typeface="Arial" pitchFamily="34" charset="0"/>
              </a:rPr>
              <a:t>  </a:t>
            </a:r>
            <a:r>
              <a:rPr lang="en-US" sz="2000" dirty="0" smtClean="0">
                <a:cs typeface="Arial" pitchFamily="34" charset="0"/>
              </a:rPr>
              <a:t>Families in almost every country are changing. This is true in rich countries and poor </a:t>
            </a:r>
            <a:r>
              <a:rPr lang="en-US" sz="2000" b="1" u="sng" dirty="0" smtClean="0">
                <a:cs typeface="Arial" pitchFamily="34" charset="0"/>
              </a:rPr>
              <a:t>ones</a:t>
            </a:r>
            <a:r>
              <a:rPr lang="en-US" sz="2000" dirty="0" smtClean="0">
                <a:cs typeface="Arial" pitchFamily="34" charset="0"/>
              </a:rPr>
              <a:t>. It is true in Africa, the Americas, Asia and Europe. All over the world, families are getting smaller.</a:t>
            </a:r>
          </a:p>
          <a:p>
            <a:pPr algn="l" rtl="1" eaLnBrk="1" hangingPunct="1"/>
            <a:r>
              <a:rPr lang="en-US" sz="2000" dirty="0" smtClean="0">
                <a:cs typeface="Arial" pitchFamily="34" charset="0"/>
              </a:rPr>
              <a:t>   In North Africa , in the past, many people lived in extended families. Fifty to hundred people lived together in a group of houses. </a:t>
            </a:r>
          </a:p>
          <a:p>
            <a:pPr algn="l" rtl="1" eaLnBrk="1" hangingPunct="1"/>
            <a:endParaRPr lang="en-US" sz="2000" dirty="0" smtClean="0">
              <a:cs typeface="Arial" pitchFamily="34" charset="0"/>
            </a:endParaRPr>
          </a:p>
          <a:p>
            <a:pPr algn="l" rt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cs typeface="Arial" pitchFamily="34" charset="0"/>
              </a:rPr>
              <a:t>  </a:t>
            </a:r>
            <a:r>
              <a:rPr lang="en-US" sz="2000" b="1" dirty="0" smtClean="0">
                <a:cs typeface="Arial" pitchFamily="34" charset="0"/>
              </a:rPr>
              <a:t>     </a:t>
            </a:r>
            <a:r>
              <a:rPr lang="en-GB" sz="2000" b="1" dirty="0" smtClean="0">
                <a:cs typeface="Arial" pitchFamily="34" charset="0"/>
              </a:rPr>
              <a:t>     </a:t>
            </a:r>
            <a:endParaRPr lang="ar-EG" sz="2000" b="1" dirty="0" smtClean="0">
              <a:cs typeface="Arial" pitchFamily="34" charset="0"/>
            </a:endParaRPr>
          </a:p>
        </p:txBody>
      </p:sp>
      <p:pic>
        <p:nvPicPr>
          <p:cNvPr id="6" name="Picture 5" descr="masai_trib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191000"/>
            <a:ext cx="2618170" cy="1962150"/>
          </a:xfrm>
          <a:prstGeom prst="rect">
            <a:avLst/>
          </a:prstGeom>
        </p:spPr>
      </p:pic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 Vocabulary  Previewing 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b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Interaction- pages 65 / 70 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2148840"/>
                <a:gridCol w="12649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often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bilingual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beverages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chronic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damage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blood pressure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sometimes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healthy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Exercise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mental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solve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diseases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physical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Junk food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Sleep- deprived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Stress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Overweight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wrinkles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dentist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toes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ChangeArrowheads="1"/>
          </p:cNvSpPr>
          <p:nvPr/>
        </p:nvSpPr>
        <p:spPr bwMode="auto">
          <a:xfrm>
            <a:off x="609600" y="304800"/>
            <a:ext cx="8420100" cy="838200"/>
          </a:xfrm>
          <a:prstGeom prst="rect">
            <a:avLst/>
          </a:prstGeom>
          <a:gradFill rotWithShape="0">
            <a:gsLst>
              <a:gs pos="0">
                <a:srgbClr val="CCFF66"/>
              </a:gs>
              <a:gs pos="100000">
                <a:srgbClr val="CCFF66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TW" sz="2600" dirty="0" smtClean="0">
                <a:solidFill>
                  <a:srgbClr val="0000CC"/>
                </a:solidFill>
              </a:rPr>
              <a:t>Present Progressive </a:t>
            </a:r>
            <a:endParaRPr lang="en-US" altLang="zh-TW" sz="2600" dirty="0">
              <a:solidFill>
                <a:srgbClr val="0000CC"/>
              </a:solidFill>
            </a:endParaRPr>
          </a:p>
        </p:txBody>
      </p:sp>
      <p:sp>
        <p:nvSpPr>
          <p:cNvPr id="11297" name="Text Box 1057"/>
          <p:cNvSpPr txBox="1">
            <a:spLocks noChangeArrowheads="1"/>
          </p:cNvSpPr>
          <p:nvPr/>
        </p:nvSpPr>
        <p:spPr bwMode="auto">
          <a:xfrm>
            <a:off x="660400" y="2362200"/>
            <a:ext cx="264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FF"/>
                </a:solidFill>
              </a:rPr>
              <a:t>Most verbs</a:t>
            </a:r>
          </a:p>
        </p:txBody>
      </p:sp>
      <p:sp>
        <p:nvSpPr>
          <p:cNvPr id="11299" name="Text Box 1059"/>
          <p:cNvSpPr txBox="1">
            <a:spLocks noChangeArrowheads="1"/>
          </p:cNvSpPr>
          <p:nvPr/>
        </p:nvSpPr>
        <p:spPr bwMode="auto">
          <a:xfrm>
            <a:off x="675166" y="3352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300" name="Text Box 1060"/>
          <p:cNvSpPr txBox="1">
            <a:spLocks noChangeArrowheads="1"/>
          </p:cNvSpPr>
          <p:nvPr/>
        </p:nvSpPr>
        <p:spPr bwMode="auto">
          <a:xfrm>
            <a:off x="660400" y="3276601"/>
            <a:ext cx="2228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Verbs ending in </a:t>
            </a:r>
            <a:r>
              <a:rPr lang="en-US" altLang="zh-TW" b="1" dirty="0">
                <a:solidFill>
                  <a:srgbClr val="008000"/>
                </a:solidFill>
              </a:rPr>
              <a:t>e</a:t>
            </a:r>
          </a:p>
        </p:txBody>
      </p:sp>
      <p:sp>
        <p:nvSpPr>
          <p:cNvPr id="11301" name="Text Box 1061"/>
          <p:cNvSpPr txBox="1">
            <a:spLocks noChangeArrowheads="1"/>
          </p:cNvSpPr>
          <p:nvPr/>
        </p:nvSpPr>
        <p:spPr bwMode="auto">
          <a:xfrm>
            <a:off x="412750" y="44196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996633"/>
                </a:solidFill>
              </a:rPr>
              <a:t>Verbs ending in </a:t>
            </a:r>
            <a:r>
              <a:rPr lang="en-US" altLang="zh-TW" b="1" dirty="0" err="1">
                <a:solidFill>
                  <a:srgbClr val="996633"/>
                </a:solidFill>
              </a:rPr>
              <a:t>ie</a:t>
            </a:r>
            <a:endParaRPr lang="en-US" altLang="zh-TW" b="1" dirty="0">
              <a:solidFill>
                <a:srgbClr val="996633"/>
              </a:solidFill>
            </a:endParaRPr>
          </a:p>
        </p:txBody>
      </p:sp>
      <p:sp>
        <p:nvSpPr>
          <p:cNvPr id="11302" name="Text Box 1062"/>
          <p:cNvSpPr txBox="1">
            <a:spLocks noChangeArrowheads="1"/>
          </p:cNvSpPr>
          <p:nvPr/>
        </p:nvSpPr>
        <p:spPr bwMode="auto">
          <a:xfrm flipH="1" flipV="1">
            <a:off x="660400" y="5562600"/>
            <a:ext cx="908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303" name="Text Box 1063"/>
          <p:cNvSpPr txBox="1">
            <a:spLocks noChangeArrowheads="1"/>
          </p:cNvSpPr>
          <p:nvPr/>
        </p:nvSpPr>
        <p:spPr bwMode="auto">
          <a:xfrm>
            <a:off x="412750" y="5334000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TW" dirty="0">
                <a:solidFill>
                  <a:srgbClr val="0000CC"/>
                </a:solidFill>
              </a:rPr>
              <a:t>Short verbs ending in a vowel + a consonant</a:t>
            </a:r>
          </a:p>
        </p:txBody>
      </p:sp>
      <p:sp>
        <p:nvSpPr>
          <p:cNvPr id="11304" name="Text Box 1064"/>
          <p:cNvSpPr txBox="1">
            <a:spLocks noChangeArrowheads="1"/>
          </p:cNvSpPr>
          <p:nvPr/>
        </p:nvSpPr>
        <p:spPr bwMode="auto">
          <a:xfrm>
            <a:off x="3632200" y="2286000"/>
            <a:ext cx="2476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>
                <a:solidFill>
                  <a:srgbClr val="00CC00"/>
                </a:solidFill>
              </a:rPr>
              <a:t>+ </a:t>
            </a:r>
            <a:r>
              <a:rPr lang="en-US" altLang="zh-TW" b="1" dirty="0" err="1">
                <a:solidFill>
                  <a:srgbClr val="00CC00"/>
                </a:solidFill>
              </a:rPr>
              <a:t>ing</a:t>
            </a:r>
            <a:endParaRPr lang="en-US" altLang="zh-TW" b="1" dirty="0">
              <a:solidFill>
                <a:srgbClr val="00CC00"/>
              </a:solidFill>
            </a:endParaRPr>
          </a:p>
        </p:txBody>
      </p:sp>
      <p:sp>
        <p:nvSpPr>
          <p:cNvPr id="11305" name="Text Box 1065"/>
          <p:cNvSpPr txBox="1">
            <a:spLocks noChangeArrowheads="1"/>
          </p:cNvSpPr>
          <p:nvPr/>
        </p:nvSpPr>
        <p:spPr bwMode="auto">
          <a:xfrm>
            <a:off x="3632200" y="33528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FF0066"/>
                </a:solidFill>
              </a:rPr>
              <a:t>-e +</a:t>
            </a:r>
            <a:r>
              <a:rPr lang="en-US" altLang="zh-TW" dirty="0">
                <a:solidFill>
                  <a:srgbClr val="FF0066"/>
                </a:solidFill>
              </a:rPr>
              <a:t> </a:t>
            </a:r>
            <a:r>
              <a:rPr lang="en-US" altLang="zh-TW" b="1" dirty="0" err="1">
                <a:solidFill>
                  <a:srgbClr val="FF0066"/>
                </a:solidFill>
              </a:rPr>
              <a:t>ing</a:t>
            </a:r>
            <a:endParaRPr lang="en-US" altLang="zh-TW" b="1" dirty="0">
              <a:solidFill>
                <a:srgbClr val="FF0066"/>
              </a:solidFill>
            </a:endParaRPr>
          </a:p>
        </p:txBody>
      </p:sp>
      <p:sp>
        <p:nvSpPr>
          <p:cNvPr id="11307" name="Text Box 1067"/>
          <p:cNvSpPr txBox="1">
            <a:spLocks noChangeArrowheads="1"/>
          </p:cNvSpPr>
          <p:nvPr/>
        </p:nvSpPr>
        <p:spPr bwMode="auto">
          <a:xfrm>
            <a:off x="3549650" y="4572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dirty="0"/>
              <a:t>-</a:t>
            </a:r>
            <a:r>
              <a:rPr lang="en-US" altLang="zh-TW" b="1" dirty="0" err="1">
                <a:solidFill>
                  <a:srgbClr val="006600"/>
                </a:solidFill>
              </a:rPr>
              <a:t>ie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>
                <a:solidFill>
                  <a:srgbClr val="006600"/>
                </a:solidFill>
              </a:rPr>
              <a:t>y</a:t>
            </a:r>
            <a:r>
              <a:rPr lang="en-US" altLang="zh-TW" dirty="0">
                <a:solidFill>
                  <a:srgbClr val="006600"/>
                </a:solidFill>
              </a:rPr>
              <a:t> + </a:t>
            </a:r>
            <a:r>
              <a:rPr lang="en-US" altLang="zh-TW" b="1" dirty="0" err="1">
                <a:solidFill>
                  <a:srgbClr val="006600"/>
                </a:solidFill>
              </a:rPr>
              <a:t>ing</a:t>
            </a:r>
            <a:endParaRPr lang="en-US" altLang="zh-TW" b="1" dirty="0">
              <a:solidFill>
                <a:srgbClr val="006600"/>
              </a:solidFill>
            </a:endParaRPr>
          </a:p>
        </p:txBody>
      </p:sp>
      <p:sp>
        <p:nvSpPr>
          <p:cNvPr id="11310" name="Text Box 1070"/>
          <p:cNvSpPr txBox="1">
            <a:spLocks noChangeArrowheads="1"/>
          </p:cNvSpPr>
          <p:nvPr/>
        </p:nvSpPr>
        <p:spPr bwMode="auto">
          <a:xfrm>
            <a:off x="3549650" y="5638801"/>
            <a:ext cx="280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zh-TW" b="1" dirty="0">
                <a:solidFill>
                  <a:srgbClr val="0066FF"/>
                </a:solidFill>
              </a:rPr>
              <a:t>Double the consonant + </a:t>
            </a:r>
            <a:r>
              <a:rPr lang="en-US" altLang="zh-TW" b="1" dirty="0" err="1">
                <a:solidFill>
                  <a:srgbClr val="0066FF"/>
                </a:solidFill>
              </a:rPr>
              <a:t>ing</a:t>
            </a:r>
            <a:endParaRPr lang="en-US" altLang="zh-TW" b="1" dirty="0">
              <a:solidFill>
                <a:srgbClr val="0066FF"/>
              </a:solidFill>
            </a:endParaRPr>
          </a:p>
        </p:txBody>
      </p:sp>
      <p:sp>
        <p:nvSpPr>
          <p:cNvPr id="11311" name="Text Box 1071"/>
          <p:cNvSpPr txBox="1">
            <a:spLocks noChangeArrowheads="1"/>
          </p:cNvSpPr>
          <p:nvPr/>
        </p:nvSpPr>
        <p:spPr bwMode="auto">
          <a:xfrm>
            <a:off x="4724400" y="2286000"/>
            <a:ext cx="272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D60093"/>
                </a:solidFill>
              </a:rPr>
              <a:t>walk</a:t>
            </a:r>
          </a:p>
        </p:txBody>
      </p:sp>
      <p:sp>
        <p:nvSpPr>
          <p:cNvPr id="11312" name="AutoShape 1072"/>
          <p:cNvSpPr>
            <a:spLocks noChangeArrowheads="1"/>
          </p:cNvSpPr>
          <p:nvPr/>
        </p:nvSpPr>
        <p:spPr bwMode="auto">
          <a:xfrm>
            <a:off x="7512050" y="25146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3" name="AutoShape 1073"/>
          <p:cNvSpPr>
            <a:spLocks noChangeArrowheads="1"/>
          </p:cNvSpPr>
          <p:nvPr/>
        </p:nvSpPr>
        <p:spPr bwMode="auto">
          <a:xfrm>
            <a:off x="7594600" y="35814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AutoShape 1074"/>
          <p:cNvSpPr>
            <a:spLocks noChangeArrowheads="1"/>
          </p:cNvSpPr>
          <p:nvPr/>
        </p:nvSpPr>
        <p:spPr bwMode="auto">
          <a:xfrm>
            <a:off x="7594600" y="46482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5" name="AutoShape 1075"/>
          <p:cNvSpPr>
            <a:spLocks noChangeArrowheads="1"/>
          </p:cNvSpPr>
          <p:nvPr/>
        </p:nvSpPr>
        <p:spPr bwMode="auto">
          <a:xfrm>
            <a:off x="7543800" y="5715000"/>
            <a:ext cx="330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Text Box 1078"/>
          <p:cNvSpPr txBox="1">
            <a:spLocks noChangeArrowheads="1"/>
          </p:cNvSpPr>
          <p:nvPr/>
        </p:nvSpPr>
        <p:spPr bwMode="auto">
          <a:xfrm>
            <a:off x="8001000" y="23622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FF"/>
                </a:solidFill>
              </a:rPr>
              <a:t>walk</a:t>
            </a:r>
            <a:r>
              <a:rPr lang="en-US" altLang="zh-TW" b="1" dirty="0">
                <a:solidFill>
                  <a:srgbClr val="FF00FF"/>
                </a:solidFill>
              </a:rPr>
              <a:t>ing</a:t>
            </a:r>
          </a:p>
        </p:txBody>
      </p:sp>
      <p:sp>
        <p:nvSpPr>
          <p:cNvPr id="11319" name="Text Box 1079"/>
          <p:cNvSpPr txBox="1">
            <a:spLocks noChangeArrowheads="1"/>
          </p:cNvSpPr>
          <p:nvPr/>
        </p:nvSpPr>
        <p:spPr bwMode="auto">
          <a:xfrm>
            <a:off x="10814050" y="914401"/>
            <a:ext cx="660400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Dot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11320" name="Text Box 1080"/>
          <p:cNvSpPr txBox="1">
            <a:spLocks noChangeArrowheads="1"/>
          </p:cNvSpPr>
          <p:nvPr/>
        </p:nvSpPr>
        <p:spPr bwMode="auto">
          <a:xfrm>
            <a:off x="6477000" y="3429000"/>
            <a:ext cx="1073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008000"/>
                </a:solidFill>
              </a:rPr>
              <a:t>come</a:t>
            </a:r>
          </a:p>
        </p:txBody>
      </p:sp>
      <p:sp>
        <p:nvSpPr>
          <p:cNvPr id="11321" name="Text Box 1081"/>
          <p:cNvSpPr txBox="1">
            <a:spLocks noChangeArrowheads="1"/>
          </p:cNvSpPr>
          <p:nvPr/>
        </p:nvSpPr>
        <p:spPr bwMode="auto">
          <a:xfrm>
            <a:off x="7924800" y="3429000"/>
            <a:ext cx="1568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>
                <a:solidFill>
                  <a:srgbClr val="006600"/>
                </a:solidFill>
              </a:rPr>
              <a:t>com</a:t>
            </a:r>
            <a:r>
              <a:rPr lang="en-US" altLang="zh-TW" b="1">
                <a:solidFill>
                  <a:srgbClr val="006600"/>
                </a:solidFill>
              </a:rPr>
              <a:t>ing</a:t>
            </a:r>
          </a:p>
        </p:txBody>
      </p:sp>
      <p:sp>
        <p:nvSpPr>
          <p:cNvPr id="11322" name="Text Box 1082"/>
          <p:cNvSpPr txBox="1">
            <a:spLocks noChangeArrowheads="1"/>
          </p:cNvSpPr>
          <p:nvPr/>
        </p:nvSpPr>
        <p:spPr bwMode="auto">
          <a:xfrm>
            <a:off x="6553200" y="4495800"/>
            <a:ext cx="82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333399"/>
                </a:solidFill>
              </a:rPr>
              <a:t>lie</a:t>
            </a:r>
          </a:p>
        </p:txBody>
      </p:sp>
      <p:sp>
        <p:nvSpPr>
          <p:cNvPr id="11324" name="Text Box 1084"/>
          <p:cNvSpPr txBox="1">
            <a:spLocks noChangeArrowheads="1"/>
          </p:cNvSpPr>
          <p:nvPr/>
        </p:nvSpPr>
        <p:spPr bwMode="auto">
          <a:xfrm>
            <a:off x="8007350" y="4495800"/>
            <a:ext cx="132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>
                <a:solidFill>
                  <a:srgbClr val="333399"/>
                </a:solidFill>
              </a:rPr>
              <a:t>lying</a:t>
            </a:r>
          </a:p>
        </p:txBody>
      </p:sp>
      <p:sp>
        <p:nvSpPr>
          <p:cNvPr id="11325" name="Text Box 1085"/>
          <p:cNvSpPr txBox="1">
            <a:spLocks noChangeArrowheads="1"/>
          </p:cNvSpPr>
          <p:nvPr/>
        </p:nvSpPr>
        <p:spPr bwMode="auto">
          <a:xfrm>
            <a:off x="6705600" y="5638800"/>
            <a:ext cx="742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0066"/>
                </a:solidFill>
              </a:rPr>
              <a:t>run</a:t>
            </a:r>
          </a:p>
        </p:txBody>
      </p:sp>
      <p:sp>
        <p:nvSpPr>
          <p:cNvPr id="11326" name="Text Box 1086"/>
          <p:cNvSpPr txBox="1">
            <a:spLocks noChangeArrowheads="1"/>
          </p:cNvSpPr>
          <p:nvPr/>
        </p:nvSpPr>
        <p:spPr bwMode="auto">
          <a:xfrm>
            <a:off x="7239000" y="5638800"/>
            <a:ext cx="165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solidFill>
                  <a:srgbClr val="FF3399"/>
                </a:solidFill>
              </a:rPr>
              <a:t>run</a:t>
            </a:r>
            <a:r>
              <a:rPr lang="en-US" altLang="zh-TW" b="1" dirty="0">
                <a:solidFill>
                  <a:srgbClr val="FF3399"/>
                </a:solidFill>
              </a:rPr>
              <a:t>ning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4488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00400" y="838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66FF33"/>
                </a:solidFill>
              </a:rPr>
              <a:t>Azar’s</a:t>
            </a:r>
            <a:r>
              <a:rPr lang="en-US" dirty="0" smtClean="0">
                <a:solidFill>
                  <a:srgbClr val="66FF33"/>
                </a:solidFill>
              </a:rPr>
              <a:t> Basic Grammar Textbook: page 111</a:t>
            </a:r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81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Examples:</a:t>
            </a:r>
          </a:p>
          <a:p>
            <a:pPr algn="l"/>
            <a:r>
              <a:rPr lang="en-US" b="1" dirty="0" smtClean="0"/>
              <a:t>1. I </a:t>
            </a:r>
            <a:r>
              <a:rPr lang="en-US" b="1" dirty="0" smtClean="0">
                <a:solidFill>
                  <a:srgbClr val="C00000"/>
                </a:solidFill>
              </a:rPr>
              <a:t>hear</a:t>
            </a:r>
            <a:r>
              <a:rPr lang="en-US" b="1" dirty="0" smtClean="0"/>
              <a:t> you now clearly. </a:t>
            </a:r>
          </a:p>
          <a:p>
            <a:pPr algn="l"/>
            <a:r>
              <a:rPr lang="en-US" b="1" dirty="0" smtClean="0"/>
              <a:t>2. They </a:t>
            </a:r>
            <a:r>
              <a:rPr lang="en-US" b="1" dirty="0" smtClean="0">
                <a:solidFill>
                  <a:srgbClr val="C00000"/>
                </a:solidFill>
              </a:rPr>
              <a:t>understand </a:t>
            </a:r>
            <a:r>
              <a:rPr lang="en-US" b="1" dirty="0" smtClean="0"/>
              <a:t>the lesson now.</a:t>
            </a:r>
          </a:p>
          <a:p>
            <a:pPr algn="l"/>
            <a:r>
              <a:rPr lang="en-US" b="1" dirty="0" smtClean="0"/>
              <a:t>3. Be careful! We </a:t>
            </a:r>
            <a:r>
              <a:rPr lang="en-US" b="1" dirty="0" smtClean="0">
                <a:solidFill>
                  <a:srgbClr val="C00000"/>
                </a:solidFill>
              </a:rPr>
              <a:t>smell </a:t>
            </a:r>
            <a:r>
              <a:rPr lang="en-US" b="1" dirty="0" smtClean="0"/>
              <a:t>dangerous chemical gas.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914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66FF33"/>
                </a:solidFill>
              </a:rPr>
              <a:t>3.</a:t>
            </a:r>
            <a:endParaRPr lang="en-US" dirty="0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4"/>
          <p:cNvGraphicFramePr>
            <a:graphicFrameLocks/>
          </p:cNvGraphicFramePr>
          <p:nvPr/>
        </p:nvGraphicFramePr>
        <p:xfrm>
          <a:off x="762000" y="1371600"/>
          <a:ext cx="8153400" cy="3051049"/>
        </p:xfrm>
        <a:graphic>
          <a:graphicData uri="http://schemas.openxmlformats.org/drawingml/2006/table">
            <a:tbl>
              <a:tblPr/>
              <a:tblGrid>
                <a:gridCol w="762000"/>
                <a:gridCol w="1101725"/>
                <a:gridCol w="1630363"/>
                <a:gridCol w="2097087"/>
                <a:gridCol w="2562225"/>
              </a:tblGrid>
              <a:tr h="609600">
                <a:tc rowSpan="2"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43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Be +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teacher?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am.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am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 boys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at school?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were.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were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0"/>
          <p:cNvGraphicFramePr>
            <a:graphicFrameLocks/>
          </p:cNvGraphicFramePr>
          <p:nvPr/>
        </p:nvGraphicFramePr>
        <p:xfrm>
          <a:off x="990600" y="1898650"/>
          <a:ext cx="7924800" cy="3725229"/>
        </p:xfrm>
        <a:graphic>
          <a:graphicData uri="http://schemas.openxmlformats.org/drawingml/2006/table">
            <a:tbl>
              <a:tblPr/>
              <a:tblGrid>
                <a:gridCol w="1143000"/>
                <a:gridCol w="1066800"/>
                <a:gridCol w="838200"/>
                <a:gridCol w="1585913"/>
                <a:gridCol w="1538287"/>
                <a:gridCol w="1752600"/>
              </a:tblGrid>
              <a:tr h="228600">
                <a:tc rowSpan="2" gridSpan="4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or 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“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”</a:t>
                      </a: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questions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أسئلة إجابتها بـ نعم و لا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Short Answers</a:t>
                      </a:r>
                      <a:endParaRPr kumimoji="0" lang="ar-SA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إجابات مختصرة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7213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Affirmative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إثبات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Negative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نفي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Do/Does/Did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+Subject 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فاعل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+ Complement</a:t>
                      </a:r>
                      <a:endParaRPr kumimoji="0" lang="ar-SA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تكملة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 + Subject + do/does/did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 + Subject + do/does/did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+not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you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car?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I do.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I do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Does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 new watch?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he does.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he does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Did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have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Breakfast this morning?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Yes, they did.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No, they did not.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Making Questions with the verb to HAVE as a main verb 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تكوين السؤال مع فعل ”يملك“ كفعل رئيسي</a:t>
            </a: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667000" y="1752600"/>
            <a:ext cx="47244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090738" y="2962275"/>
            <a:ext cx="6589712" cy="1346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حدث وقع في الماضي.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التصريف الثاني للفعل أي إضافة       مع ملاحظة الأفعال </a:t>
            </a:r>
            <a:r>
              <a:rPr kumimoji="0" lang="ar-BH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الغير منتظمة   </a:t>
            </a: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Irregular verbs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مثل:</a:t>
            </a:r>
            <a:endParaRPr kumimoji="0" lang="en-US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46"/>
          <p:cNvGraphicFramePr>
            <a:graphicFrameLocks noGrp="1"/>
          </p:cNvGraphicFramePr>
          <p:nvPr/>
        </p:nvGraphicFramePr>
        <p:xfrm>
          <a:off x="1828800" y="4495800"/>
          <a:ext cx="6934200" cy="1087438"/>
        </p:xfrm>
        <a:graphic>
          <a:graphicData uri="http://schemas.openxmlformats.org/drawingml/2006/table">
            <a:tbl>
              <a:tblPr/>
              <a:tblGrid>
                <a:gridCol w="2286000"/>
                <a:gridCol w="2209800"/>
                <a:gridCol w="2438400"/>
              </a:tblGrid>
              <a:tr h="4905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أمس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yesterday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الماضي</a:t>
                      </a:r>
                      <a:r>
                        <a:rPr kumimoji="0" lang="ar-BH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last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مضى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ago  </a:t>
                      </a: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أو أي تاريخ في الماضي مثل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 1988 AD, in 1415 AH</a:t>
                      </a: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: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2590800" y="1752600"/>
            <a:ext cx="495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Simple Tense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الماضي البسيط  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   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happened 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yesterday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?)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   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3581400" y="3200400"/>
            <a:ext cx="512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rgbClr val="CC3300"/>
                </a:solidFill>
                <a:latin typeface="Tahoma" pitchFamily="34" charset="0"/>
              </a:rPr>
              <a:t>ed</a:t>
            </a: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1066800" y="304800"/>
            <a:ext cx="7543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/>
            <a:r>
              <a:rPr lang="en-US" sz="3600">
                <a:solidFill>
                  <a:srgbClr val="FFFF00"/>
                </a:solidFill>
                <a:cs typeface="Arial" pitchFamily="34" charset="0"/>
              </a:rPr>
              <a:t/>
            </a:r>
            <a:br>
              <a:rPr lang="en-US" sz="3600">
                <a:solidFill>
                  <a:srgbClr val="FFFF00"/>
                </a:solidFill>
                <a:cs typeface="Arial" pitchFamily="34" charset="0"/>
              </a:rPr>
            </a:br>
            <a:endParaRPr lang="en-US" sz="360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8" name="Rectangle 39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/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الأزمنة</a:t>
            </a:r>
            <a:r>
              <a:rPr kumimoji="0" lang="ar-SA" sz="44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 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TENSES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&amp; 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 و 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14400" y="1827213"/>
            <a:ext cx="7769225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are things that are counted as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two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32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three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and so on.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الأشياء التي يمكن عدها بـ واحد ، اثنان ، ثلاثة وهكذا.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cannot be counted.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معدودة: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يمكن عدها  أي لا يمكن وضع رقم قبلها.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These nouns have singular and plural forms.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هذه الأسماء لها صيغ مفردة </a:t>
            </a:r>
            <a:r>
              <a:rPr kumimoji="0" lang="ar-SA" sz="21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</a:t>
            </a: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جمع.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Before singular countable nouns you can use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a/an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sz="2100" dirty="0" smtClean="0">
              <a:latin typeface="+mn-lt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قبل الأسماء المفردة المعدودة تستطيع استخدام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ar-SA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You cannot use singular countable nouns alone without words such as: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a, an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one, my, your, his, etc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نستطيع استخدام أسماء مفردة معدودة بمفردها بدون الكلمات السابقة.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676400" y="4191000"/>
            <a:ext cx="1025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(a/an)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98"/>
          <p:cNvGraphicFramePr>
            <a:graphicFrameLocks/>
          </p:cNvGraphicFramePr>
          <p:nvPr/>
        </p:nvGraphicFramePr>
        <p:xfrm>
          <a:off x="1524000" y="1524000"/>
          <a:ext cx="6432550" cy="3579495"/>
        </p:xfrm>
        <a:graphic>
          <a:graphicData uri="http://schemas.openxmlformats.org/drawingml/2006/table">
            <a:tbl>
              <a:tblPr/>
              <a:tblGrid>
                <a:gridCol w="3181350"/>
                <a:gridCol w="3251200"/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Singular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Plural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children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person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feet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teeth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mouse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0"/>
            <a:ext cx="7696200" cy="129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حـــــــــالات خاصــــــــــــــة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هناك بعض الأسماء الشاذة: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0013" y="1827213"/>
            <a:ext cx="7313612" cy="3733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Uncountable nouns cannot be counted.</a:t>
            </a: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هي التي لا جمع لها بإضافة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أمثلــــــة:</a:t>
            </a:r>
            <a:endParaRPr kumimoji="0" lang="en-US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salt, coffee, tea, food, meat, gold, music, blood</a:t>
            </a:r>
            <a:r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ar-SA" sz="2500" b="0" i="0" u="none" strike="noStrike" kern="1200" cap="none" spc="0" normalizeH="0" baseline="0" noProof="0" smtClean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لا تستطيع استخدام</a:t>
            </a:r>
            <a:r>
              <a:rPr kumimoji="0" lang="ar-SA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أو             قبل </a:t>
            </a:r>
            <a:r>
              <a:rPr kumimoji="0" lang="ar-SA" sz="2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الأسماء الغير المعدودة </a:t>
            </a:r>
            <a:endParaRPr kumimoji="0" lang="ar-SA" sz="2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19600" y="2209800"/>
            <a:ext cx="1219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es , 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72200" y="419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76800" y="4191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an</a:t>
            </a:r>
            <a:r>
              <a:rPr lang="ar-SA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endParaRPr lang="en-US" sz="24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1"/>
          <p:cNvGraphicFramePr>
            <a:graphicFrameLocks/>
          </p:cNvGraphicFramePr>
          <p:nvPr/>
        </p:nvGraphicFramePr>
        <p:xfrm>
          <a:off x="1066799" y="1371599"/>
          <a:ext cx="7616826" cy="4527236"/>
        </p:xfrm>
        <a:graphic>
          <a:graphicData uri="http://schemas.openxmlformats.org/drawingml/2006/table">
            <a:tbl>
              <a:tblPr/>
              <a:tblGrid>
                <a:gridCol w="1762817"/>
                <a:gridCol w="1094733"/>
                <a:gridCol w="1190646"/>
                <a:gridCol w="952517"/>
                <a:gridCol w="1451926"/>
                <a:gridCol w="1164187"/>
              </a:tblGrid>
              <a:tr h="45858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flour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دقيق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salt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ملح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meat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لحم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7165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information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معلومات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قهوة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knowledge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معرفة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butter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زبد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طعام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شاي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sugar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سكر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ذهب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blood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دم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أخبار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زجاج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cheese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جبن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milk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حليب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paper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ورق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خبز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76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رز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wood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خشب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furniture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مفروشات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مطر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steel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حديد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grass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عشب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  <a:tr h="47976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cloth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قماش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music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موسيقى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marble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رخام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Uncountable Nouns </a:t>
            </a: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/>
            </a:r>
            <a:b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</a:b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1D3C69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الأسماء الغير المعدودة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D3C69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</p:cSld>
  <p:clrMapOvr>
    <a:masterClrMapping/>
  </p:clrMapOvr>
  <p:transition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Using ( many/much/ a few/ a little, some, several…etc )</a:t>
            </a:r>
            <a:b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page 195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Many, a few , few, some, several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countable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ar-SA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can be singular and plural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boy- car – door – page – girl – houses…….etc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B.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Much, a little, little, 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uncountable nouns 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Uncountable nouns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 nouns that don’t have singular or plural forms)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[ water – sugar – snow – money – food – milk, ……etc ]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A, An , Each &amp; Every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before singular nouns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in negative and questions.</a:t>
            </a:r>
          </a:p>
          <a:p>
            <a:pPr algn="l" rtl="1" eaLnBrk="1" hangingPunct="1">
              <a:lnSpc>
                <a:spcPct val="15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E.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= used when we offer something</a:t>
            </a:r>
          </a:p>
          <a:p>
            <a:pPr algn="l" rtl="1" eaLnBrk="1" hangingPunct="1">
              <a:lnSpc>
                <a:spcPct val="15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>
              <a:lnSpc>
                <a:spcPct val="200000"/>
              </a:lnSpc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107 110/ 113 )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1" y="1524000"/>
          <a:ext cx="8077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2161"/>
                <a:gridCol w="1818640"/>
                <a:gridCol w="1595120"/>
                <a:gridCol w="1966831"/>
                <a:gridCol w="654448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Adjectives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Nouns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however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awake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wonder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evidence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anxious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Fix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hormone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familiar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Happen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psychologist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complicated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Wish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travel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symbols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realize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Make sense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logic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Reason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Opinions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Scan and Skim the reading passage</a:t>
            </a:r>
            <a:r>
              <a:rPr lang="en-US" sz="2400" b="1" dirty="0" smtClean="0">
                <a:solidFill>
                  <a:schemeClr val="tx1"/>
                </a:solidFill>
              </a:rPr>
              <a:t>( page 108/ 109)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152400" y="1219200"/>
            <a:ext cx="9753600" cy="4953001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Many people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wonder</a:t>
            </a:r>
            <a:r>
              <a:rPr lang="en-US" sz="1800" dirty="0" smtClean="0">
                <a:cs typeface="Arial" pitchFamily="34" charset="0"/>
              </a:rPr>
              <a:t>: Why do we sleep? Why do we dream? They ask </a:t>
            </a:r>
            <a:r>
              <a:rPr lang="en-US" sz="1800" u="sng" dirty="0" smtClean="0">
                <a:solidFill>
                  <a:srgbClr val="C00000"/>
                </a:solidFill>
                <a:cs typeface="Arial" pitchFamily="34" charset="0"/>
              </a:rPr>
              <a:t>themselves</a:t>
            </a:r>
            <a:r>
              <a:rPr lang="en-US" sz="1800" dirty="0" smtClean="0">
                <a:cs typeface="Arial" pitchFamily="34" charset="0"/>
              </a:rPr>
              <a:t>  the purpose, or reason. There are many theories, or opinions about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this</a:t>
            </a:r>
            <a:r>
              <a:rPr lang="en-US" sz="1800" dirty="0" smtClean="0">
                <a:cs typeface="Arial" pitchFamily="34" charset="0"/>
              </a:rPr>
              <a:t> , but scientists don’t know if these ideas are correct.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One theory of sleep says that during the day, we need sleep to make new chemicals and repair, or fix, our bodies. This theory is called the “ Repair Theory”.  One piece of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evidence</a:t>
            </a:r>
            <a:r>
              <a:rPr lang="en-US" sz="1800" dirty="0" smtClean="0">
                <a:cs typeface="Arial" pitchFamily="34" charset="0"/>
              </a:rPr>
              <a:t> for this theory is that our bodies produce more of growth hormone while we sleep.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sz="1800" dirty="0" smtClean="0">
                <a:cs typeface="Arial" pitchFamily="34" charset="0"/>
              </a:rPr>
              <a:t>		Another theory is that the purpose of sleep is to dream. Dreaming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occurs </a:t>
            </a:r>
            <a:r>
              <a:rPr lang="en-US" sz="1800" dirty="0" smtClean="0">
                <a:cs typeface="Arial" pitchFamily="34" charset="0"/>
              </a:rPr>
              <a:t>only during one stage , or period, of sleep ( Rapid Eye movement- REM )sleep. REM sleep occurs about 90 minutes and last for about 20 minutes. Some scientists believe that REM sleep helps us to remember things, but </a:t>
            </a:r>
            <a:r>
              <a:rPr lang="en-US" sz="1800" i="1" u="sng" dirty="0" smtClean="0">
                <a:solidFill>
                  <a:srgbClr val="C00000"/>
                </a:solidFill>
                <a:cs typeface="Arial" pitchFamily="34" charset="0"/>
              </a:rPr>
              <a:t>others</a:t>
            </a:r>
            <a:r>
              <a:rPr lang="en-US" sz="1800" dirty="0" smtClean="0">
                <a:cs typeface="Arial" pitchFamily="34" charset="0"/>
              </a:rPr>
              <a:t> don’t believe and don’t agree.</a:t>
            </a:r>
          </a:p>
          <a:p>
            <a:pPr algn="l" eaLnBrk="1" hangingPunct="1"/>
            <a:endParaRPr lang="en-US" sz="18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  <a:r>
              <a:rPr lang="en-US" sz="1800" dirty="0" smtClean="0"/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800" dirty="0" smtClean="0">
                <a:cs typeface="Arial" pitchFamily="34" charset="0"/>
              </a:rPr>
              <a:t>   </a:t>
            </a:r>
            <a:endParaRPr lang="ar-SA" sz="1800" dirty="0" smtClean="0">
              <a:cs typeface="Arial" pitchFamily="34" charset="0"/>
            </a:endParaRPr>
          </a:p>
          <a:p>
            <a:pPr algn="l" eaLnBrk="1" hangingPunct="1"/>
            <a:endParaRPr lang="ar-SA" sz="1800" dirty="0" smtClean="0">
              <a:cs typeface="Arial" pitchFamily="34" charset="0"/>
            </a:endParaRPr>
          </a:p>
          <a:p>
            <a:pPr algn="l"/>
            <a:r>
              <a:rPr lang="en-US" sz="18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800" dirty="0" smtClean="0">
                <a:cs typeface="Arial" pitchFamily="34" charset="0"/>
              </a:rPr>
              <a:t>  </a:t>
            </a:r>
            <a:r>
              <a:rPr lang="en-US" sz="1800" dirty="0" smtClean="0">
                <a:cs typeface="Arial" pitchFamily="34" charset="0"/>
              </a:rPr>
              <a:t>     </a:t>
            </a:r>
            <a:r>
              <a:rPr lang="en-GB" sz="1800" dirty="0" smtClean="0">
                <a:cs typeface="Arial" pitchFamily="34" charset="0"/>
              </a:rPr>
              <a:t>     </a:t>
            </a:r>
            <a:endParaRPr lang="ar-EG" sz="18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Scan and Skim the reading passage </a:t>
            </a:r>
            <a:r>
              <a:rPr lang="en-US" sz="2800" b="1" dirty="0" smtClean="0">
                <a:solidFill>
                  <a:schemeClr val="tx1"/>
                </a:solidFill>
              </a:rPr>
              <a:t>( page 89)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4953001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cs typeface="Arial" pitchFamily="34" charset="0"/>
              </a:rPr>
              <a:t> 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Marriage is often not easy. Maybe man and woman  love each other, but they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argue</a:t>
            </a:r>
            <a:r>
              <a:rPr lang="en-US" sz="1600" dirty="0" smtClean="0">
                <a:cs typeface="Arial" pitchFamily="34" charset="0"/>
              </a:rPr>
              <a:t> . They get angry. Later they apologize, but it happens again and again. What’s the problem? Are men and women really very different.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		  Deborah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 yes, men and women are very  different.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teaches at Georgetown University in Washington, D.C.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She</a:t>
            </a:r>
            <a:r>
              <a:rPr lang="en-US" sz="1600" dirty="0" smtClean="0">
                <a:cs typeface="Arial" pitchFamily="34" charset="0"/>
              </a:rPr>
              <a:t> writes books about the ways people talk. She believes that men and women talk- and think- in different ways. She tells about some differences in her book,</a:t>
            </a:r>
            <a:r>
              <a:rPr lang="en-US" sz="1600" i="1" dirty="0" smtClean="0">
                <a:cs typeface="Arial" pitchFamily="34" charset="0"/>
              </a:rPr>
              <a:t> You Just Don’t Understand.</a:t>
            </a:r>
          </a:p>
          <a:p>
            <a:pPr algn="l" eaLnBrk="1" hangingPunct="1"/>
            <a:r>
              <a:rPr lang="en-US" sz="1600" i="1" dirty="0" smtClean="0"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 		 The differences, </a:t>
            </a:r>
            <a:r>
              <a:rPr lang="en-US" sz="1600" dirty="0" err="1" smtClean="0">
                <a:cs typeface="Arial" pitchFamily="34" charset="0"/>
              </a:rPr>
              <a:t>Tannen</a:t>
            </a:r>
            <a:r>
              <a:rPr lang="en-US" sz="1600" dirty="0" smtClean="0">
                <a:cs typeface="Arial" pitchFamily="34" charset="0"/>
              </a:rPr>
              <a:t> says, begin when men and women are children. Very young boys and girls are similar to each other. In other words,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they</a:t>
            </a:r>
            <a:r>
              <a:rPr lang="en-US" sz="1600" dirty="0" smtClean="0">
                <a:cs typeface="Arial" pitchFamily="34" charset="0"/>
              </a:rPr>
              <a:t>  like many of the same things and play in the same ways. They aren’t very different. But  then there is a change. When children in the United States are five or six years  old, boys usually play in large groups. One boy gives 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orders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For example, he  says,” Take this,” ‘ Go over there”.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He</a:t>
            </a:r>
            <a:r>
              <a:rPr lang="en-US" sz="1600" dirty="0" smtClean="0">
                <a:cs typeface="Arial" pitchFamily="34" charset="0"/>
              </a:rPr>
              <a:t> is the leader. Boys also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brag</a:t>
            </a:r>
            <a:r>
              <a:rPr lang="en-US" sz="1600" dirty="0" smtClean="0">
                <a:solidFill>
                  <a:srgbClr val="FF3300"/>
                </a:solidFill>
                <a:cs typeface="Arial" pitchFamily="34" charset="0"/>
              </a:rPr>
              <a:t> </a:t>
            </a:r>
            <a:r>
              <a:rPr lang="en-US" sz="1600" dirty="0" smtClean="0">
                <a:cs typeface="Arial" pitchFamily="34" charset="0"/>
              </a:rPr>
              <a:t>. In other words, they say good thing about themselves. But girls </a:t>
            </a:r>
            <a:r>
              <a:rPr lang="en-US" sz="1600" i="1" u="sng" dirty="0" smtClean="0">
                <a:solidFill>
                  <a:srgbClr val="FF3300"/>
                </a:solidFill>
                <a:cs typeface="Arial" pitchFamily="34" charset="0"/>
              </a:rPr>
              <a:t>there</a:t>
            </a:r>
            <a:r>
              <a:rPr lang="en-US" sz="1600" dirty="0" smtClean="0">
                <a:cs typeface="Arial" pitchFamily="34" charset="0"/>
              </a:rPr>
              <a:t> usually play in small groups or with one other girl. A girl’s best friend is her very good friend and important to her. Girls often don’t give orders; they give suggestions. </a:t>
            </a:r>
          </a:p>
          <a:p>
            <a:pPr algn="l" eaLnBrk="1" hangingPunct="1"/>
            <a:endParaRPr lang="en-US" sz="1600" i="1" u="sng" dirty="0" smtClean="0">
              <a:solidFill>
                <a:srgbClr val="FF3300"/>
              </a:solidFill>
              <a:cs typeface="Arial" pitchFamily="34" charset="0"/>
            </a:endParaRP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  <a:r>
              <a:rPr lang="en-US" sz="1600" dirty="0" smtClean="0"/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 eaLnBrk="1" hangingPunct="1"/>
            <a:r>
              <a:rPr lang="en-US" sz="1600" dirty="0" smtClean="0">
                <a:cs typeface="Arial" pitchFamily="34" charset="0"/>
              </a:rPr>
              <a:t>   </a:t>
            </a:r>
            <a:endParaRPr lang="ar-SA" sz="1600" dirty="0" smtClean="0">
              <a:cs typeface="Arial" pitchFamily="34" charset="0"/>
            </a:endParaRPr>
          </a:p>
          <a:p>
            <a:pPr algn="l" eaLnBrk="1" hangingPunct="1"/>
            <a:endParaRPr lang="ar-SA" sz="1600" dirty="0" smtClean="0">
              <a:cs typeface="Arial" pitchFamily="34" charset="0"/>
            </a:endParaRPr>
          </a:p>
          <a:p>
            <a:pPr algn="l"/>
            <a:r>
              <a:rPr lang="en-US" sz="1600" dirty="0" smtClean="0">
                <a:cs typeface="Arial" pitchFamily="34" charset="0"/>
              </a:rPr>
              <a:t> </a:t>
            </a:r>
          </a:p>
          <a:p>
            <a:pPr algn="l"/>
            <a:r>
              <a:rPr lang="en-GB" sz="1600" dirty="0" smtClean="0">
                <a:cs typeface="Arial" pitchFamily="34" charset="0"/>
              </a:rPr>
              <a:t>  </a:t>
            </a:r>
            <a:r>
              <a:rPr lang="en-US" sz="1600" dirty="0" smtClean="0">
                <a:cs typeface="Arial" pitchFamily="34" charset="0"/>
              </a:rPr>
              <a:t>     </a:t>
            </a:r>
            <a:r>
              <a:rPr lang="en-GB" sz="1600" dirty="0" smtClean="0">
                <a:cs typeface="Arial" pitchFamily="34" charset="0"/>
              </a:rPr>
              <a:t>     </a:t>
            </a:r>
            <a:endParaRPr lang="ar-EG" sz="1600" dirty="0" smtClean="0"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36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754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537581"/>
                <a:gridCol w="208971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The condition we live in/ everything  around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environment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Problems in life/ pains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hardships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000" b="1" dirty="0" smtClean="0"/>
                        <a:t> </a:t>
                      </a:r>
                      <a:r>
                        <a:rPr lang="en-US" sz="2000" b="1" dirty="0" smtClean="0"/>
                        <a:t>  a person’s  age between 13 and 19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teenager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big or strong difference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contrast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illegal behavior like killing or stealing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Crime 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Love, anxiety, joy / feelings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Emotions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picture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Vision                 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for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Volunteer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let things/ persons</a:t>
                      </a:r>
                      <a:r>
                        <a:rPr lang="en-US" sz="2000" b="1" baseline="0" dirty="0" smtClean="0"/>
                        <a:t> free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Release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 get ready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Prepare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Take things to destination / hand on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Deliver               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127 / 132 / 139 )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37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1" y="1524000"/>
          <a:ext cx="8458200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08897"/>
                <a:gridCol w="2356449"/>
                <a:gridCol w="892854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Well-known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Famous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Being without any people around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Lonely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Very hard / strong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Tough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Happiness or enjoyment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Fun 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quickly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Fast                      </a:t>
                      </a:r>
                      <a:r>
                        <a:rPr lang="en-US" sz="2000" b="1" dirty="0" err="1" smtClean="0"/>
                        <a:t>Adj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Look after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Take care of        PV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4294967295"/>
          </p:nvPr>
        </p:nvSpPr>
        <p:spPr>
          <a:xfrm>
            <a:off x="1905000" y="457200"/>
            <a:ext cx="4705350" cy="533400"/>
          </a:xfrm>
        </p:spPr>
        <p:txBody>
          <a:bodyPr/>
          <a:lstStyle/>
          <a:p>
            <a:pPr algn="ctr" eaLnBrk="1" hangingPunct="1"/>
            <a:r>
              <a:rPr lang="tr-TR" sz="2800" b="1" dirty="0" smtClean="0">
                <a:solidFill>
                  <a:srgbClr val="0E535A"/>
                </a:solidFill>
                <a:latin typeface="Century Schoolbook" pitchFamily="18" charset="0"/>
              </a:rPr>
              <a:t>Adverbs of Frequency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3200400"/>
            <a:ext cx="8420100" cy="14700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0E535A"/>
              </a:buClr>
              <a:buSzPct val="100000"/>
              <a:defRPr/>
            </a:pP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Always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100%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Usually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80%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Often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65%</a:t>
            </a:r>
            <a: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FF0000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Sometimes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50%</a:t>
            </a:r>
            <a:r>
              <a:rPr lang="tr-TR" b="1" dirty="0" smtClean="0">
                <a:latin typeface="Century Schoolbook" pitchFamily="18" charset="0"/>
              </a:rPr>
              <a:t/>
            </a:r>
            <a:br>
              <a:rPr lang="tr-TR" b="1" dirty="0" smtClean="0"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Seldom </a:t>
            </a:r>
            <a:r>
              <a:rPr lang="en-US" b="1" dirty="0" smtClean="0">
                <a:latin typeface="Century Schoolbook" pitchFamily="18" charset="0"/>
              </a:rPr>
              <a:t>30%</a:t>
            </a: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/>
            </a:r>
            <a:b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Rarely 15% </a:t>
            </a:r>
            <a:b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</a:br>
            <a:r>
              <a:rPr lang="tr-TR" b="1" dirty="0" smtClean="0">
                <a:solidFill>
                  <a:srgbClr val="0E535A"/>
                </a:solidFill>
                <a:latin typeface="Century Schoolbook" pitchFamily="18" charset="0"/>
              </a:rPr>
              <a:t>Never</a:t>
            </a:r>
            <a:r>
              <a:rPr lang="en-US" b="1" dirty="0" smtClean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b="1" dirty="0" smtClean="0">
                <a:latin typeface="Century Schoolbook" pitchFamily="18" charset="0"/>
              </a:rPr>
              <a:t>0%</a:t>
            </a:r>
            <a:endParaRPr lang="tr-TR" b="1" dirty="0">
              <a:latin typeface="Century Schoolbook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57200" y="2209800"/>
            <a:ext cx="1981200" cy="396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  <p:sp>
        <p:nvSpPr>
          <p:cNvPr id="10" name="Up Arrow 9"/>
          <p:cNvSpPr/>
          <p:nvPr/>
        </p:nvSpPr>
        <p:spPr>
          <a:xfrm>
            <a:off x="6324600" y="1752600"/>
            <a:ext cx="1816100" cy="403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b="1" dirty="0">
                <a:latin typeface="Century Schoolbook" pitchFamily="18" charset="0"/>
              </a:rPr>
              <a:t>frequency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0013" y="301625"/>
            <a:ext cx="731361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الظروف [الأحوال]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Adverbs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76400" y="1600200"/>
            <a:ext cx="6589713" cy="4356100"/>
          </a:xfrm>
          <a:prstGeom prst="rect">
            <a:avLst/>
          </a:prstGeom>
        </p:spPr>
        <p:txBody>
          <a:bodyPr/>
          <a:lstStyle/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Adverbs of frequency 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tell how often we do something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</a:t>
            </a:r>
            <a:endParaRPr kumimoji="0" lang="en-US" sz="1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الظروف الدالة على التكرار</a:t>
            </a:r>
            <a:r>
              <a:rPr kumimoji="0" lang="ar-SA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17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:التي تخبرنا عن عدد مرات حدوث الشيء. ومن هذه الظروف:</a:t>
            </a:r>
            <a:r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</a:t>
            </a:r>
            <a:endParaRPr kumimoji="0" lang="ar-SA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sng" strike="noStrike" kern="120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فعل يكون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بعد الفعل المساعد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Verb to BE: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is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always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on time.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الأفعال الأخرى</a:t>
            </a:r>
            <a:r>
              <a:rPr kumimoji="0" lang="ar-SA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 يأتي ظرف التكرار قبل الفعل العادي </a:t>
            </a:r>
            <a:r>
              <a:rPr kumimoji="0" lang="en-US" sz="2000" b="0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Other Verbs: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Ammar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sometimes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reads a book.</a:t>
            </a: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4" name="Group 54"/>
          <p:cNvGraphicFramePr>
            <a:graphicFrameLocks/>
          </p:cNvGraphicFramePr>
          <p:nvPr/>
        </p:nvGraphicFramePr>
        <p:xfrm>
          <a:off x="2667000" y="2895600"/>
          <a:ext cx="4508500" cy="1296988"/>
        </p:xfrm>
        <a:graphic>
          <a:graphicData uri="http://schemas.openxmlformats.org/drawingml/2006/table">
            <a:tbl>
              <a:tblPr/>
              <a:tblGrid>
                <a:gridCol w="2290763"/>
                <a:gridCol w="2217737"/>
              </a:tblGrid>
              <a:tr h="3333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دائماً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always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غالباً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often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عادة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usually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أحياناً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sometimes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seldom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نادراً جداً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rarely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أبداً</a:t>
                      </a:r>
                      <a:r>
                        <a:rPr kumimoji="0" lang="ar-BH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never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من حي لآخر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occasionally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C:\Users\tuğba\Desktop\Yeni Klasör\954971vmfsomd6x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685800"/>
            <a:ext cx="965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797301" y="1"/>
            <a:ext cx="20746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E535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Schoolbook" pitchFamily="18" charset="0"/>
                <a:cs typeface="+mn-cs"/>
              </a:rPr>
              <a:t>FORM</a:t>
            </a:r>
          </a:p>
        </p:txBody>
      </p:sp>
      <p:sp>
        <p:nvSpPr>
          <p:cNvPr id="9" name="8 Metin kutusu"/>
          <p:cNvSpPr txBox="1">
            <a:spLocks noChangeArrowheads="1"/>
          </p:cNvSpPr>
          <p:nvPr/>
        </p:nvSpPr>
        <p:spPr bwMode="auto">
          <a:xfrm>
            <a:off x="742950" y="990601"/>
            <a:ext cx="7759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The position of these adverbs is</a:t>
            </a:r>
            <a:r>
              <a:rPr lang="en-US" sz="2100" b="1">
                <a:solidFill>
                  <a:srgbClr val="0E535A"/>
                </a:solidFill>
                <a:latin typeface="Century Schoolbook" pitchFamily="18" charset="0"/>
              </a:rPr>
              <a:t>:</a:t>
            </a:r>
          </a:p>
        </p:txBody>
      </p:sp>
      <p:sp>
        <p:nvSpPr>
          <p:cNvPr id="10" name="9 Metin kutusu"/>
          <p:cNvSpPr txBox="1">
            <a:spLocks noChangeArrowheads="1"/>
          </p:cNvSpPr>
          <p:nvPr/>
        </p:nvSpPr>
        <p:spPr bwMode="auto">
          <a:xfrm>
            <a:off x="990600" y="1447801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>
                <a:solidFill>
                  <a:srgbClr val="0E535A"/>
                </a:solidFill>
                <a:latin typeface="Century Schoolbook" pitchFamily="18" charset="0"/>
              </a:rPr>
              <a:t>before </a:t>
            </a:r>
            <a:r>
              <a:rPr lang="en-US" sz="2800" b="1">
                <a:solidFill>
                  <a:srgbClr val="C00000"/>
                </a:solidFill>
                <a:latin typeface="Century Schoolbook" pitchFamily="18" charset="0"/>
              </a:rPr>
              <a:t>the main verb 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304800" y="1981200"/>
          <a:ext cx="908050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968587"/>
                <a:gridCol w="2542540"/>
                <a:gridCol w="1206077"/>
                <a:gridCol w="2910416"/>
              </a:tblGrid>
              <a:tr h="351790"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solidFill>
                          <a:schemeClr val="bg1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</a:rPr>
                        <a:t>Adverbs</a:t>
                      </a:r>
                      <a:r>
                        <a:rPr lang="en-US" sz="2400" b="1" baseline="0" noProof="0" dirty="0" smtClean="0">
                          <a:solidFill>
                            <a:srgbClr val="0E535A"/>
                          </a:solidFill>
                        </a:rPr>
                        <a:t> of frequency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verb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tr-TR" sz="2400" b="1" noProof="0" dirty="0" smtClean="0">
                          <a:solidFill>
                            <a:schemeClr val="tx1"/>
                          </a:solidFill>
                          <a:latin typeface="Century Schoolbook" pitchFamily="18" charset="0"/>
                        </a:rPr>
                        <a:t>I</a:t>
                      </a:r>
                      <a:r>
                        <a:rPr lang="tr-TR" sz="2400" b="1" noProof="0" dirty="0" smtClean="0">
                          <a:solidFill>
                            <a:srgbClr val="0E535A"/>
                          </a:solidFill>
                          <a:latin typeface="Century Schoolbook" pitchFamily="18" charset="0"/>
                        </a:rPr>
                        <a:t> </a:t>
                      </a:r>
                      <a:endParaRPr lang="en-US" sz="2400" b="1" noProof="0" dirty="0">
                        <a:solidFill>
                          <a:srgbClr val="0E535A"/>
                        </a:solidFill>
                        <a:latin typeface="Century Schoolbook" pitchFamily="18" charset="0"/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always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get up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at</a:t>
                      </a:r>
                      <a:r>
                        <a:rPr lang="en-US" sz="2400" b="1" baseline="0" noProof="0" dirty="0" smtClean="0"/>
                        <a:t> 6.45.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Ali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can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usually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smtClean="0"/>
                        <a:t>play</a:t>
                      </a:r>
                      <a:endParaRPr lang="en-US" sz="2400" b="1" noProof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football.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  <a:tr h="351790"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Mandy</a:t>
                      </a:r>
                      <a:r>
                        <a:rPr lang="tr-TR" sz="2400" b="1" dirty="0" smtClean="0"/>
                        <a:t> 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/>
                        <a:t>has</a:t>
                      </a:r>
                      <a:endParaRPr lang="tr-TR" sz="24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>
                          <a:solidFill>
                            <a:srgbClr val="0070C0"/>
                          </a:solidFill>
                        </a:rPr>
                        <a:t>sometimes</a:t>
                      </a:r>
                      <a:endParaRPr lang="en-US" sz="24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got</a:t>
                      </a:r>
                      <a:endParaRPr lang="en-US" sz="24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noProof="0" dirty="0" smtClean="0"/>
                        <a:t>some homework.</a:t>
                      </a:r>
                      <a:endParaRPr lang="en-US" sz="24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  <p:sp>
        <p:nvSpPr>
          <p:cNvPr id="12" name="9 Metin kutusu"/>
          <p:cNvSpPr txBox="1">
            <a:spLocks noChangeArrowheads="1"/>
          </p:cNvSpPr>
          <p:nvPr/>
        </p:nvSpPr>
        <p:spPr bwMode="auto">
          <a:xfrm>
            <a:off x="577850" y="4267200"/>
            <a:ext cx="932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tr-TR" sz="2800" b="1" dirty="0">
                <a:solidFill>
                  <a:srgbClr val="0E535A"/>
                </a:solidFill>
                <a:latin typeface="Century Schoolbook" pitchFamily="18" charset="0"/>
              </a:rPr>
              <a:t> </a:t>
            </a:r>
            <a:r>
              <a:rPr lang="en-US" sz="2800" b="1" dirty="0">
                <a:solidFill>
                  <a:srgbClr val="0E535A"/>
                </a:solidFill>
                <a:latin typeface="Century Schoolbook" pitchFamily="18" charset="0"/>
              </a:rPr>
              <a:t>after a form of to be </a:t>
            </a:r>
            <a:r>
              <a:rPr lang="en-US" sz="2800" b="1" dirty="0">
                <a:solidFill>
                  <a:srgbClr val="C00000"/>
                </a:solidFill>
                <a:latin typeface="Century Schoolbook" pitchFamily="18" charset="0"/>
              </a:rPr>
              <a:t>am, are, is (was, were)</a:t>
            </a:r>
          </a:p>
        </p:txBody>
      </p:sp>
      <p:graphicFrame>
        <p:nvGraphicFramePr>
          <p:cNvPr id="13" name="11 Tablo"/>
          <p:cNvGraphicFramePr>
            <a:graphicFrameLocks noGrp="1"/>
          </p:cNvGraphicFramePr>
          <p:nvPr/>
        </p:nvGraphicFramePr>
        <p:xfrm>
          <a:off x="990600" y="4876800"/>
          <a:ext cx="762000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5395"/>
                <a:gridCol w="1478520"/>
                <a:gridCol w="2098261"/>
                <a:gridCol w="1987825"/>
              </a:tblGrid>
              <a:tr h="50196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verb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E535A"/>
                          </a:solidFill>
                        </a:rPr>
                        <a:t>Adverbs of frequency</a:t>
                      </a:r>
                      <a:endParaRPr lang="en-US" sz="2800" b="1" noProof="0" dirty="0">
                        <a:solidFill>
                          <a:srgbClr val="0E535A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99060" marR="99060"/>
                </a:tc>
              </a:tr>
              <a:tr h="2752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/>
                        <a:t>Laila</a:t>
                      </a:r>
                      <a:endParaRPr lang="en-US" sz="2800" b="1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noProof="0" dirty="0" smtClean="0"/>
                        <a:t>is</a:t>
                      </a:r>
                      <a:endParaRPr lang="en-US" sz="2800" b="1" noProof="0" dirty="0"/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>
                          <a:solidFill>
                            <a:srgbClr val="0070C0"/>
                          </a:solidFill>
                        </a:rPr>
                        <a:t>never</a:t>
                      </a:r>
                      <a:endParaRPr lang="en-US" sz="2800" b="1" noProof="0" dirty="0">
                        <a:solidFill>
                          <a:srgbClr val="0070C0"/>
                        </a:solidFill>
                      </a:endParaRPr>
                    </a:p>
                  </a:txBody>
                  <a:tcPr marL="99060" marR="990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noProof="0" dirty="0" smtClean="0"/>
                        <a:t>late.</a:t>
                      </a:r>
                      <a:endParaRPr lang="en-US" sz="2800" b="1" noProof="0" dirty="0"/>
                    </a:p>
                  </a:txBody>
                  <a:tcPr marL="99060" marR="99060"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937260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 smtClean="0"/>
              <a:t>   </a:t>
            </a:r>
            <a:r>
              <a:rPr lang="en-US" sz="2000" dirty="0" smtClean="0"/>
              <a:t>Some people go to work each day and then come home. They spend time with their family and friends. Maybe they watch TV or go to a movie. Sometimes they </a:t>
            </a:r>
            <a:r>
              <a:rPr lang="en-US" sz="2000" b="1" u="sng" dirty="0" smtClean="0"/>
              <a:t>exercise</a:t>
            </a:r>
            <a:r>
              <a:rPr lang="en-US" sz="2000" dirty="0" smtClean="0"/>
              <a:t> or read. This is their life. But for other people, this is not enough. They look around their neighborhoods and see people with terrible hardships: sickness, loneness, and homelessness. Other people see problems with the environment. Many people want to help. They </a:t>
            </a:r>
            <a:r>
              <a:rPr lang="en-US" sz="2000" b="1" u="sng" dirty="0" smtClean="0"/>
              <a:t>volunteer</a:t>
            </a:r>
            <a:r>
              <a:rPr lang="en-US" sz="2000" dirty="0" smtClean="0"/>
              <a:t>. They give some of their time to help others.</a:t>
            </a:r>
          </a:p>
          <a:p>
            <a:pPr algn="l">
              <a:lnSpc>
                <a:spcPct val="150000"/>
              </a:lnSpc>
            </a:pPr>
            <a:r>
              <a:rPr lang="en-US" sz="2000" dirty="0" smtClean="0"/>
              <a:t>  Volunteers help in many ways. Some visit sick and lonely people. Some give </a:t>
            </a:r>
            <a:r>
              <a:rPr lang="en-US" sz="2000" b="1" u="sng" dirty="0" smtClean="0"/>
              <a:t>their</a:t>
            </a:r>
            <a:r>
              <a:rPr lang="en-US" sz="2000" dirty="0" smtClean="0"/>
              <a:t> friendship to children without parents. Some build houses for homeless people .</a:t>
            </a:r>
            <a:endParaRPr lang="en-US" sz="2000" b="1" u="sng" dirty="0" smtClean="0"/>
          </a:p>
          <a:p>
            <a:pPr algn="l"/>
            <a:endParaRPr lang="en-US" dirty="0"/>
          </a:p>
          <a:p>
            <a:endParaRPr lang="ar-SA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90678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</a:rPr>
              <a:t>Read the following essay ,then answer the questions that follow 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</a:t>
            </a:r>
            <a:r>
              <a:rPr lang="en-US" b="1" dirty="0" smtClean="0"/>
              <a:t>page 128</a:t>
            </a:r>
            <a:endParaRPr lang="ar-S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960563" y="2962275"/>
            <a:ext cx="6719887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يستخدم هذا الزمن للتعبير عن فعل وقع في الماضي  أثناء وقوع فعل أخر .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يتكون هذا الزمن من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يأتي هذا الزمن عادة مع كلمات مثل :</a:t>
            </a: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عندما </a:t>
            </a:r>
            <a:r>
              <a:rPr lang="ar-BH" sz="1900" dirty="0" smtClean="0">
                <a:latin typeface="Verdana"/>
                <a:cs typeface="Verdana"/>
              </a:rPr>
              <a:t>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when</a:t>
            </a:r>
            <a:endParaRPr lang="en-US" dirty="0" smtClean="0">
              <a:latin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بينما</a:t>
            </a:r>
            <a:r>
              <a:rPr lang="ar-BH" sz="1900" dirty="0" smtClean="0">
                <a:latin typeface="Verdana"/>
                <a:cs typeface="Verdana"/>
              </a:rPr>
              <a:t>  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while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حيث أن </a:t>
            </a:r>
            <a:r>
              <a:rPr lang="ar-BH" sz="1900" dirty="0" smtClean="0">
                <a:latin typeface="Verdana"/>
                <a:cs typeface="Verdana"/>
              </a:rPr>
              <a:t>   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as</a:t>
            </a:r>
            <a:r>
              <a:rPr lang="ar-SA" sz="1900" dirty="0" smtClean="0">
                <a:latin typeface="Verdana"/>
                <a:cs typeface="Verdana"/>
              </a:rPr>
              <a:t> </a:t>
            </a:r>
            <a:endParaRPr lang="en-US" sz="1900" dirty="0" smtClean="0">
              <a:latin typeface="Verdana"/>
              <a:cs typeface="Arial"/>
            </a:endParaRPr>
          </a:p>
          <a:p>
            <a:pPr algn="ctr">
              <a:spcBef>
                <a:spcPts val="456"/>
              </a:spcBef>
              <a:spcAft>
                <a:spcPts val="0"/>
              </a:spcAft>
            </a:pPr>
            <a:r>
              <a:rPr lang="ar-SA" sz="1900" dirty="0" smtClean="0">
                <a:latin typeface="Verdana"/>
                <a:cs typeface="Arial"/>
              </a:rPr>
              <a:t>لأن </a:t>
            </a:r>
            <a:r>
              <a:rPr lang="en-US" sz="1900" dirty="0" smtClean="0">
                <a:solidFill>
                  <a:srgbClr val="0000CC"/>
                </a:solidFill>
                <a:latin typeface="Verdana"/>
                <a:cs typeface="Arial"/>
              </a:rPr>
              <a:t>because</a:t>
            </a:r>
            <a:r>
              <a:rPr lang="en-US" sz="1900" dirty="0" smtClean="0">
                <a:latin typeface="Verdana"/>
                <a:cs typeface="Arial"/>
              </a:rPr>
              <a:t>   </a:t>
            </a:r>
            <a:endParaRPr lang="en-US" dirty="0" smtClean="0">
              <a:latin typeface="Arial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1981200" y="1600200"/>
            <a:ext cx="5791200" cy="990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342900" indent="-342900" algn="ctr" eaLnBrk="1" hangingPunct="1">
              <a:buFontTx/>
              <a:buAutoNum type="arabicPeriod" startAt="5"/>
            </a:pP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Past Continuous Tense </a:t>
            </a:r>
            <a:r>
              <a:rPr lang="ar-SA" sz="1800" b="1" dirty="0">
                <a:solidFill>
                  <a:srgbClr val="000066"/>
                </a:solidFill>
                <a:cs typeface="Arial" pitchFamily="34" charset="0"/>
              </a:rPr>
              <a:t>الماضي المستمر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endParaRPr lang="ar-BH" sz="1800" b="1" dirty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algn="ctr" eaLnBrk="1" hangingPunct="1"/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(What was happening?</a:t>
            </a:r>
            <a:r>
              <a:rPr lang="en-US" sz="1800" b="1" i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…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505200" y="3276600"/>
            <a:ext cx="2779713" cy="3968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was / were </a:t>
            </a:r>
            <a:r>
              <a:rPr lang="ar-SA" sz="2000" dirty="0">
                <a:solidFill>
                  <a:srgbClr val="CC3300"/>
                </a:solidFill>
                <a:latin typeface="Tahoma" pitchFamily="34" charset="0"/>
              </a:rPr>
              <a:t>فعل+</a:t>
            </a:r>
            <a:r>
              <a:rPr lang="en-US" sz="2000" dirty="0">
                <a:solidFill>
                  <a:srgbClr val="CC3300"/>
                </a:solidFill>
                <a:latin typeface="Tahoma" pitchFamily="34" charset="0"/>
              </a:rPr>
              <a:t> + </a:t>
            </a:r>
            <a:r>
              <a:rPr lang="en-US" sz="2000" dirty="0" err="1">
                <a:solidFill>
                  <a:srgbClr val="CC3300"/>
                </a:solidFill>
                <a:latin typeface="Tahoma" pitchFamily="34" charset="0"/>
              </a:rPr>
              <a:t>ing</a:t>
            </a:r>
            <a:endParaRPr lang="en-US" sz="2000" dirty="0">
              <a:solidFill>
                <a:srgbClr val="CC33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ar-SA" sz="2500" dirty="0" smtClean="0"/>
              <a:t>ملحوظة:</a:t>
            </a:r>
            <a:br>
              <a:rPr lang="ar-SA" sz="2500" dirty="0" smtClean="0"/>
            </a:br>
            <a:r>
              <a:rPr lang="ar-SA" sz="2500" dirty="0" smtClean="0"/>
              <a:t>هذا الزمن عادة ما يأتي معه زمن الماضي البسيط </a:t>
            </a:r>
            <a:r>
              <a:rPr lang="ar-SA" sz="2500" dirty="0" err="1" smtClean="0"/>
              <a:t>و</a:t>
            </a:r>
            <a:r>
              <a:rPr lang="ar-SA" sz="2500" dirty="0" smtClean="0"/>
              <a:t> الذي تخلل الماضي المستمر أي الذي وقع أثناء حدوثه.</a:t>
            </a:r>
            <a:r>
              <a:rPr lang="en-US" sz="2500" dirty="0" smtClean="0"/>
              <a:t/>
            </a:r>
            <a:br>
              <a:rPr lang="en-US" sz="2500" dirty="0" smtClean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090738" y="2749550"/>
            <a:ext cx="658971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3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أمثلــــــــــــــــــــــة</a:t>
            </a:r>
            <a:endParaRPr kumimoji="0" lang="ar-SA" sz="21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ملاحظة: يمكن وضع أداة الربط وسط الجملة دون أن يتغير المعنى فتصبح الجملتان السابقة كما يلي :</a:t>
            </a: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 thief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entered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while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was sleeping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دخل لص غرفتي بينما كنت نائماً 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My father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came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when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we </a:t>
            </a:r>
            <a:r>
              <a:rPr kumimoji="0" lang="en-US" sz="2100" b="0" i="0" u="sng" strike="noStrike" kern="120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were eating</a:t>
            </a: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.</a:t>
            </a:r>
          </a:p>
          <a:p>
            <a:pPr marL="533400" marR="0" lvl="0" indent="-5334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533400" marR="0" lvl="0" indent="-533400" algn="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جاء والدي بينما كنا نأكل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90800" y="2057400"/>
            <a:ext cx="495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n-US" sz="180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019800" y="4419600"/>
            <a:ext cx="1828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>
              <a:latin typeface="Tahoma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505200" y="4343400"/>
            <a:ext cx="1752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733800" y="5638800"/>
            <a:ext cx="1524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بسيط</a:t>
            </a:r>
            <a:endParaRPr lang="en-US">
              <a:latin typeface="Tahoma" pitchFamily="34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019800" y="5638800"/>
            <a:ext cx="1981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ar-SA">
                <a:latin typeface="Tahoma" pitchFamily="34" charset="0"/>
              </a:rPr>
              <a:t>ماضي مستمر</a:t>
            </a:r>
            <a:endParaRPr lang="en-US" sz="1600">
              <a:latin typeface="Tahoma" pitchFamily="34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1905000" y="2057400"/>
            <a:ext cx="57912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1" hangingPunct="1"/>
            <a:r>
              <a:rPr lang="en-US" sz="1800" b="1" dirty="0" smtClean="0">
                <a:solidFill>
                  <a:srgbClr val="000066"/>
                </a:solidFill>
                <a:latin typeface="Tahoma" pitchFamily="34" charset="0"/>
              </a:rPr>
              <a:t>Past </a:t>
            </a:r>
            <a:r>
              <a:rPr lang="en-US" sz="1800" b="1" dirty="0">
                <a:solidFill>
                  <a:srgbClr val="000066"/>
                </a:solidFill>
                <a:latin typeface="Tahoma" pitchFamily="34" charset="0"/>
              </a:rPr>
              <a:t>Continuous Tense         </a:t>
            </a:r>
            <a:r>
              <a:rPr lang="ar-SA" sz="1800" b="1" dirty="0">
                <a:solidFill>
                  <a:srgbClr val="000066"/>
                </a:solidFill>
                <a:latin typeface="Tahoma" pitchFamily="34" charset="0"/>
              </a:rPr>
              <a:t>   الماضي المستمر</a:t>
            </a:r>
            <a:endParaRPr lang="en-US" sz="1800" b="1" dirty="0">
              <a:solidFill>
                <a:srgbClr val="000066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 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0"/>
          <a:ext cx="8458201" cy="43586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830901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beautiful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Attractive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Special food for sick or for</a:t>
                      </a:r>
                      <a:r>
                        <a:rPr lang="en-US" sz="2000" b="1" baseline="0" dirty="0" smtClean="0"/>
                        <a:t> slimming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Diet                  ( N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Not cooked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Raw                (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thin in an attractive way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Slim       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 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Win or get something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Gain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Meet or unite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join                 ( V 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Fat – the opposite of slim or thin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Overweight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during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While              ( conj)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Do / succeed/ have a job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Work               ( V)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a small or light meal between main meals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Snack               ( N)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Vocabulary Previewing </a:t>
            </a:r>
            <a:r>
              <a:rPr lang="en-US" sz="1600" dirty="0" smtClean="0">
                <a:solidFill>
                  <a:schemeClr val="tx1"/>
                </a:solidFill>
                <a:latin typeface="Arial Black" pitchFamily="34" charset="0"/>
              </a:rPr>
              <a:t>( pages 147/ 50/ 152 /160) )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8732" y="1524000"/>
          <a:ext cx="8350469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44511"/>
                <a:gridCol w="2282789"/>
                <a:gridCol w="723169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meanings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New words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endParaRPr lang="ar-SA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with</a:t>
                      </a:r>
                      <a:r>
                        <a:rPr lang="en-US" sz="2000" b="1" baseline="0" dirty="0" smtClean="0"/>
                        <a:t>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Bake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ar-SA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water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Boil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Heat in oil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Fry                        ( V)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Old, smelly and bad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Disgusting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pleasant taste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Delicious          ( </a:t>
                      </a:r>
                      <a:r>
                        <a:rPr lang="en-US" sz="2000" b="1" dirty="0" err="1" smtClean="0"/>
                        <a:t>adj</a:t>
                      </a:r>
                      <a:r>
                        <a:rPr lang="en-US" sz="2000" b="1" dirty="0" smtClean="0"/>
                        <a:t>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Apart from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Except            ( Conj)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16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75"/>
          <p:cNvGraphicFramePr>
            <a:graphicFrameLocks/>
          </p:cNvGraphicFramePr>
          <p:nvPr/>
        </p:nvGraphicFramePr>
        <p:xfrm>
          <a:off x="1370013" y="1827213"/>
          <a:ext cx="7313612" cy="4100513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Noun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اسم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Ahmed, book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Pronoun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ضمير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اسم أو يحل محله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I, he, she, it, etc.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 pitchFamily="34" charset="0"/>
                        </a:rPr>
                        <a:t>……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فعل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ما يدل على حدوث شيء في وقت ما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Play, played, will play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Adjective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صفة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الاسم وتكون قبله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rich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man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رجل غني 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لاحظ أن الصفة هنا سبقت الاسم الموصوف بعكس اللغة العربية التي تكون فيها الصفة بعد الاسم الموصوف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Adverb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حال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كلمة تصف الفعل أو تزيد الصفة وضوحاً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writes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quickly.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     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يكتب بسرعة.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Parts of Speech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136"/>
          <p:cNvGraphicFramePr>
            <a:graphicFrameLocks/>
          </p:cNvGraphicFramePr>
          <p:nvPr/>
        </p:nvGraphicFramePr>
        <p:xfrm>
          <a:off x="1370013" y="1827213"/>
          <a:ext cx="7313612" cy="3091562"/>
        </p:xfrm>
        <a:graphic>
          <a:graphicData uri="http://schemas.openxmlformats.org/drawingml/2006/table">
            <a:tbl>
              <a:tblPr/>
              <a:tblGrid>
                <a:gridCol w="1477962"/>
                <a:gridCol w="2881313"/>
                <a:gridCol w="2954337"/>
              </a:tblGrid>
              <a:tr h="5286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تعريف</a:t>
                      </a:r>
                      <a:endParaRPr kumimoji="0" lang="en-US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مثال</a:t>
                      </a:r>
                      <a:endParaRPr kumimoji="0" lang="en-US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11493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Preposition  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الجر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تأتي مع الاسم أو الضمير لتبين علاقته بكلمة أخرى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    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Ahmed goes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to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school.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أحمد يذهب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إلى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المدرسة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They traveled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by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plane.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هم سافروا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ب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الطائرة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Conjunction   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العطف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كلمة تصل ما بين كلمة و كلمة أو جملة وجملة . 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Ali 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and</a:t>
                      </a: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Ahmad visited us yesterday.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علي 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و</a:t>
                      </a:r>
                      <a:r>
                        <a:rPr kumimoji="0" lang="ar-SA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أحمد زارونا أمس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Interjection   </a:t>
                      </a: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3C69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حرف 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1D3C69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SA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هو عبارة عن أصوات أو صيحات تعبر عن التعجب</a:t>
                      </a:r>
                      <a:endParaRPr kumimoji="0" lang="en-US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Alas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! She died.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 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pitchFamily="34" charset="0"/>
                        </a:rPr>
                        <a:t>يا للأسف ! لقد ماتت.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Exercise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295401"/>
            <a:ext cx="8915400" cy="4876800"/>
          </a:xfrm>
        </p:spPr>
        <p:txBody>
          <a:bodyPr/>
          <a:lstStyle/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Circle the most suitable answer a, b, c or d for each of the following 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spc="300" dirty="0" smtClean="0">
                <a:cs typeface="Arial" pitchFamily="34" charset="0"/>
              </a:rPr>
              <a:t>  </a:t>
            </a:r>
            <a:r>
              <a:rPr lang="en-US" sz="2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-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test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will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be similar to the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questions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the lectures exercises.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</a:t>
            </a:r>
            <a:r>
              <a:rPr lang="en-US" sz="2000" b="1" dirty="0" smtClean="0">
                <a:cs typeface="Arial" pitchFamily="34" charset="0"/>
              </a:rPr>
              <a:t>1. The part speech of “ final”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2.  The part speech of “ questions ” is 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 B. an adverb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3. The part speech of “ will” is 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main verb                                                                        B. a verb to be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modal                                                                               D. a preposition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</a:t>
            </a:r>
            <a:r>
              <a:rPr lang="en-US" sz="2000" b="1" dirty="0" smtClean="0">
                <a:cs typeface="Arial" pitchFamily="34" charset="0"/>
              </a:rPr>
              <a:t>4. The part speech of “ in” is ___________________________________</a:t>
            </a:r>
            <a:endParaRPr lang="en-US" sz="1800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A. a verb                                                                                  B. a preposition</a:t>
            </a:r>
          </a:p>
          <a:p>
            <a:pPr algn="l" rtl="1" eaLnBrk="1" hangingPunct="1"/>
            <a:r>
              <a:rPr lang="en-US" sz="1800" b="1" dirty="0" smtClean="0">
                <a:solidFill>
                  <a:srgbClr val="0070C0"/>
                </a:solidFill>
                <a:cs typeface="Arial" pitchFamily="34" charset="0"/>
              </a:rPr>
              <a:t>         C. a noun                                                                                 D. an adjective    </a:t>
            </a:r>
          </a:p>
          <a:p>
            <a:pPr algn="l" rtl="1" eaLnBrk="1" hangingPunct="1"/>
            <a:r>
              <a:rPr lang="en-US" sz="1800" b="1" dirty="0" smtClean="0">
                <a:cs typeface="Arial" pitchFamily="34" charset="0"/>
              </a:rPr>
              <a:t>         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48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ransition advTm="234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007350" cy="1143000"/>
          </a:xfrm>
        </p:spPr>
        <p:txBody>
          <a:bodyPr/>
          <a:lstStyle/>
          <a:p>
            <a:pPr algn="ctr"/>
            <a:r>
              <a:rPr lang="pl-PL" dirty="0"/>
              <a:t>Summary comparison</a:t>
            </a:r>
            <a:endParaRPr lang="en-US" dirty="0"/>
          </a:p>
        </p:txBody>
      </p:sp>
      <p:sp>
        <p:nvSpPr>
          <p:cNvPr id="40964" name="Text Box 1028"/>
          <p:cNvSpPr txBox="1">
            <a:spLocks noChangeArrowheads="1"/>
          </p:cNvSpPr>
          <p:nvPr/>
        </p:nvSpPr>
        <p:spPr bwMode="auto">
          <a:xfrm>
            <a:off x="532447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5" name="Text Box 1029"/>
          <p:cNvSpPr txBox="1">
            <a:spLocks noChangeArrowheads="1"/>
          </p:cNvSpPr>
          <p:nvPr/>
        </p:nvSpPr>
        <p:spPr bwMode="auto">
          <a:xfrm>
            <a:off x="6139656" y="2424114"/>
            <a:ext cx="840979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8" name="Text Box 1032"/>
          <p:cNvSpPr txBox="1">
            <a:spLocks noChangeArrowheads="1"/>
          </p:cNvSpPr>
          <p:nvPr/>
        </p:nvSpPr>
        <p:spPr bwMode="auto">
          <a:xfrm>
            <a:off x="6170613" y="3359150"/>
            <a:ext cx="132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69" name="Text Box 1033"/>
          <p:cNvSpPr txBox="1">
            <a:spLocks noChangeArrowheads="1"/>
          </p:cNvSpPr>
          <p:nvPr/>
        </p:nvSpPr>
        <p:spPr bwMode="auto">
          <a:xfrm>
            <a:off x="5257800" y="3352800"/>
            <a:ext cx="162348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1" name="Text Box 1035"/>
          <p:cNvSpPr txBox="1">
            <a:spLocks noChangeArrowheads="1"/>
          </p:cNvSpPr>
          <p:nvPr/>
        </p:nvSpPr>
        <p:spPr bwMode="auto">
          <a:xfrm>
            <a:off x="6299598" y="4294189"/>
            <a:ext cx="170087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2" name="Text Box 1036"/>
          <p:cNvSpPr txBox="1">
            <a:spLocks noChangeArrowheads="1"/>
          </p:cNvSpPr>
          <p:nvPr/>
        </p:nvSpPr>
        <p:spPr bwMode="auto">
          <a:xfrm>
            <a:off x="5293519" y="4294189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4" name="Text Box 1038"/>
          <p:cNvSpPr txBox="1">
            <a:spLocks noChangeArrowheads="1"/>
          </p:cNvSpPr>
          <p:nvPr/>
        </p:nvSpPr>
        <p:spPr bwMode="auto">
          <a:xfrm>
            <a:off x="5293519" y="5230814"/>
            <a:ext cx="117461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best</a:t>
            </a:r>
            <a:endParaRPr lang="en-US" sz="320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6" name="Text Box 1040"/>
          <p:cNvSpPr txBox="1">
            <a:spLocks noChangeArrowheads="1"/>
          </p:cNvSpPr>
          <p:nvPr/>
        </p:nvSpPr>
        <p:spPr bwMode="auto">
          <a:xfrm>
            <a:off x="2404269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7" name="Text Box 1041"/>
          <p:cNvSpPr txBox="1">
            <a:spLocks noChangeArrowheads="1"/>
          </p:cNvSpPr>
          <p:nvPr/>
        </p:nvSpPr>
        <p:spPr bwMode="auto">
          <a:xfrm>
            <a:off x="3234928" y="2424114"/>
            <a:ext cx="6397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8" name="Text Box 1042"/>
          <p:cNvSpPr txBox="1">
            <a:spLocks noChangeArrowheads="1"/>
          </p:cNvSpPr>
          <p:nvPr/>
        </p:nvSpPr>
        <p:spPr bwMode="auto">
          <a:xfrm>
            <a:off x="3296842" y="3359150"/>
            <a:ext cx="96480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iest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79" name="Text Box 1043"/>
          <p:cNvSpPr txBox="1">
            <a:spLocks noChangeArrowheads="1"/>
          </p:cNvSpPr>
          <p:nvPr/>
        </p:nvSpPr>
        <p:spPr bwMode="auto">
          <a:xfrm>
            <a:off x="2326879" y="3359150"/>
            <a:ext cx="115914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0" name="Text Box 1044"/>
          <p:cNvSpPr txBox="1">
            <a:spLocks noChangeArrowheads="1"/>
          </p:cNvSpPr>
          <p:nvPr/>
        </p:nvSpPr>
        <p:spPr bwMode="auto">
          <a:xfrm>
            <a:off x="3499776" y="4294189"/>
            <a:ext cx="210330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1" name="Text Box 1045"/>
          <p:cNvSpPr txBox="1">
            <a:spLocks noChangeArrowheads="1"/>
          </p:cNvSpPr>
          <p:nvPr/>
        </p:nvSpPr>
        <p:spPr bwMode="auto">
          <a:xfrm>
            <a:off x="2411148" y="4294189"/>
            <a:ext cx="127264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more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2" name="Text Box 1046"/>
          <p:cNvSpPr txBox="1">
            <a:spLocks noChangeArrowheads="1"/>
          </p:cNvSpPr>
          <p:nvPr/>
        </p:nvSpPr>
        <p:spPr bwMode="auto">
          <a:xfrm>
            <a:off x="240598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better</a:t>
            </a:r>
            <a:endParaRPr lang="en-US" sz="3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3" name="Text Box 1047"/>
          <p:cNvSpPr txBox="1">
            <a:spLocks noChangeArrowheads="1"/>
          </p:cNvSpPr>
          <p:nvPr/>
        </p:nvSpPr>
        <p:spPr bwMode="auto">
          <a:xfrm>
            <a:off x="454025" y="2424114"/>
            <a:ext cx="156157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long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4" name="Text Box 1048"/>
          <p:cNvSpPr txBox="1">
            <a:spLocks noChangeArrowheads="1"/>
          </p:cNvSpPr>
          <p:nvPr/>
        </p:nvSpPr>
        <p:spPr bwMode="auto">
          <a:xfrm>
            <a:off x="314722" y="3359150"/>
            <a:ext cx="1437746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funny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5" name="Text Box 1049"/>
          <p:cNvSpPr txBox="1">
            <a:spLocks noChangeArrowheads="1"/>
          </p:cNvSpPr>
          <p:nvPr/>
        </p:nvSpPr>
        <p:spPr bwMode="auto">
          <a:xfrm>
            <a:off x="486702" y="4294189"/>
            <a:ext cx="181954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modern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86" name="Line 1050"/>
          <p:cNvSpPr>
            <a:spLocks noChangeShapeType="1"/>
          </p:cNvSpPr>
          <p:nvPr/>
        </p:nvSpPr>
        <p:spPr bwMode="auto">
          <a:xfrm>
            <a:off x="2414588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7" name="Line 1051"/>
          <p:cNvSpPr>
            <a:spLocks noChangeShapeType="1"/>
          </p:cNvSpPr>
          <p:nvPr/>
        </p:nvSpPr>
        <p:spPr bwMode="auto">
          <a:xfrm>
            <a:off x="5278041" y="1571626"/>
            <a:ext cx="0" cy="477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88" name="Text Box 1052"/>
          <p:cNvSpPr txBox="1">
            <a:spLocks noChangeArrowheads="1"/>
          </p:cNvSpPr>
          <p:nvPr/>
        </p:nvSpPr>
        <p:spPr bwMode="auto">
          <a:xfrm>
            <a:off x="502179" y="5230814"/>
            <a:ext cx="1479021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 sz="3200"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good</a:t>
            </a: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0" name="Line 1054"/>
          <p:cNvSpPr>
            <a:spLocks noChangeShapeType="1"/>
          </p:cNvSpPr>
          <p:nvPr/>
        </p:nvSpPr>
        <p:spPr bwMode="auto">
          <a:xfrm>
            <a:off x="510779" y="2286000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1" name="Line 1055"/>
          <p:cNvSpPr>
            <a:spLocks noChangeShapeType="1"/>
          </p:cNvSpPr>
          <p:nvPr/>
        </p:nvSpPr>
        <p:spPr bwMode="auto">
          <a:xfrm>
            <a:off x="541735" y="5986463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2" name="Line 1056"/>
          <p:cNvSpPr>
            <a:spLocks noChangeShapeType="1"/>
          </p:cNvSpPr>
          <p:nvPr/>
        </p:nvSpPr>
        <p:spPr bwMode="auto">
          <a:xfrm>
            <a:off x="526256" y="3209925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3" name="Line 1057"/>
          <p:cNvSpPr>
            <a:spLocks noChangeShapeType="1"/>
          </p:cNvSpPr>
          <p:nvPr/>
        </p:nvSpPr>
        <p:spPr bwMode="auto">
          <a:xfrm>
            <a:off x="541735" y="4135438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4" name="Line 1058"/>
          <p:cNvSpPr>
            <a:spLocks noChangeShapeType="1"/>
          </p:cNvSpPr>
          <p:nvPr/>
        </p:nvSpPr>
        <p:spPr bwMode="auto">
          <a:xfrm>
            <a:off x="541735" y="5060950"/>
            <a:ext cx="74140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algn="l"/>
            <a:endParaRPr lang="en-US"/>
          </a:p>
        </p:txBody>
      </p:sp>
      <p:sp>
        <p:nvSpPr>
          <p:cNvPr id="40995" name="Text Box 1059"/>
          <p:cNvSpPr txBox="1">
            <a:spLocks noChangeArrowheads="1"/>
          </p:cNvSpPr>
          <p:nvPr/>
        </p:nvSpPr>
        <p:spPr bwMode="auto">
          <a:xfrm>
            <a:off x="2497137" y="1630363"/>
            <a:ext cx="232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comparative</a:t>
            </a:r>
            <a:endParaRPr lang="en-US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6" name="Text Box 1060"/>
          <p:cNvSpPr txBox="1">
            <a:spLocks noChangeArrowheads="1"/>
          </p:cNvSpPr>
          <p:nvPr/>
        </p:nvSpPr>
        <p:spPr bwMode="auto">
          <a:xfrm>
            <a:off x="5386388" y="1630363"/>
            <a:ext cx="2134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l-P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superlative</a:t>
            </a:r>
            <a:endParaRPr lang="en-US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</a:endParaRPr>
          </a:p>
        </p:txBody>
      </p:sp>
      <p:sp>
        <p:nvSpPr>
          <p:cNvPr id="40997" name="Rectangle 1061"/>
          <p:cNvSpPr>
            <a:spLocks noChangeArrowheads="1"/>
          </p:cNvSpPr>
          <p:nvPr/>
        </p:nvSpPr>
        <p:spPr bwMode="auto">
          <a:xfrm>
            <a:off x="2522936" y="1643064"/>
            <a:ext cx="2012156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40998" name="Rectangle 1062"/>
          <p:cNvSpPr>
            <a:spLocks noChangeArrowheads="1"/>
          </p:cNvSpPr>
          <p:nvPr/>
        </p:nvSpPr>
        <p:spPr bwMode="auto">
          <a:xfrm>
            <a:off x="5412185" y="1638301"/>
            <a:ext cx="1795463" cy="466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PAY ATTENTION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comparative of "hot"?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hoter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hotter</a:t>
            </a:r>
          </a:p>
          <a:p>
            <a:pPr lvl="1" algn="l">
              <a:buFontTx/>
              <a:buAutoNum type="arabicPeriod" startAt="3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hotest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lvl="1" algn="l">
              <a:buFontTx/>
              <a:buAutoNum type="arabicPeriod" startAt="4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hottest 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(incorrect)</a:t>
            </a:r>
          </a:p>
          <a:p>
            <a:pPr lvl="0" algn="l"/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What is the superlative of "unpleasant"?</a:t>
            </a:r>
          </a:p>
          <a:p>
            <a:pPr lvl="1" algn="l">
              <a:buFontTx/>
              <a:buAutoNum type="arabicPeriod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unpleasant</a:t>
            </a:r>
          </a:p>
          <a:p>
            <a:pPr lvl="1" algn="l">
              <a:buFontTx/>
              <a:buAutoNum type="arabicPeriod" startAt="2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most unpleasant</a:t>
            </a:r>
          </a:p>
          <a:p>
            <a:pPr lvl="1" algn="l">
              <a:buFontTx/>
              <a:buAutoNum type="arabicPeriod" startAt="3"/>
            </a:pPr>
            <a:r>
              <a:rPr lang="en-US" sz="2000" b="1" u="sng" dirty="0" smtClean="0">
                <a:solidFill>
                  <a:srgbClr val="000000"/>
                </a:solidFill>
                <a:cs typeface="Lucida Sans Unicode" pitchFamily="34" charset="0"/>
              </a:rPr>
              <a:t>  more unpleasant </a:t>
            </a: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(Incorrect)</a:t>
            </a:r>
          </a:p>
          <a:p>
            <a:pPr lvl="1" algn="l">
              <a:buFontTx/>
              <a:buAutoNum type="arabicPeriod" startAt="4"/>
            </a:pPr>
            <a:r>
              <a:rPr lang="en-US" sz="2000" dirty="0" smtClean="0">
                <a:solidFill>
                  <a:srgbClr val="000000"/>
                </a:solidFill>
                <a:cs typeface="Lucida Sans Unicode" pitchFamily="34" charset="0"/>
              </a:rPr>
              <a:t>  </a:t>
            </a:r>
            <a:r>
              <a:rPr lang="en-US" sz="2000" dirty="0" err="1" smtClean="0">
                <a:solidFill>
                  <a:srgbClr val="000000"/>
                </a:solidFill>
                <a:cs typeface="Lucida Sans Unicode" pitchFamily="34" charset="0"/>
              </a:rPr>
              <a:t>unpleasantest</a:t>
            </a:r>
            <a:endParaRPr lang="en-US" sz="2000" dirty="0" smtClean="0">
              <a:solidFill>
                <a:srgbClr val="000000"/>
              </a:solidFill>
              <a:cs typeface="Lucida Sans Unicode" pitchFamily="34" charset="0"/>
            </a:endParaRPr>
          </a:p>
          <a:p>
            <a:pPr marL="0" lvl="1" indent="0" algn="l">
              <a:buNone/>
            </a:pPr>
            <a:r>
              <a:rPr lang="en-US" sz="2000" dirty="0" smtClean="0"/>
              <a:t>Al has the……  clothes. (colorful) --</a:t>
            </a:r>
            <a:r>
              <a:rPr lang="en-US" sz="2000" dirty="0" smtClean="0">
                <a:solidFill>
                  <a:srgbClr val="FF0000"/>
                </a:solidFill>
              </a:rPr>
              <a:t> The most colorful  (if we compare three of more(</a:t>
            </a:r>
          </a:p>
          <a:p>
            <a:pPr marL="0" lvl="1" indent="0" algn="l">
              <a:buNone/>
            </a:pPr>
            <a:r>
              <a:rPr lang="en-US" sz="2000" b="1" u="sng" dirty="0" smtClean="0">
                <a:solidFill>
                  <a:srgbClr val="FF0000"/>
                </a:solidFill>
                <a:cs typeface="Lucida Sans Unicode" pitchFamily="34" charset="0"/>
              </a:rPr>
              <a:t>Or (the more colorful) if we compare between two persons or things</a:t>
            </a:r>
          </a:p>
          <a:p>
            <a:endParaRPr lang="en-US" sz="2000" dirty="0"/>
          </a:p>
        </p:txBody>
      </p:sp>
    </p:spTree>
  </p:cSld>
  <p:clrMapOvr>
    <a:masterClrMapping/>
  </p:clrMapOvr>
  <p:transition>
    <p:wedg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014" y="260351"/>
            <a:ext cx="8420100" cy="739775"/>
          </a:xfrm>
        </p:spPr>
        <p:txBody>
          <a:bodyPr/>
          <a:lstStyle/>
          <a:p>
            <a:pPr algn="l"/>
            <a:r>
              <a:rPr lang="es-ES" sz="4000" b="1" dirty="0" err="1"/>
              <a:t>Using</a:t>
            </a:r>
            <a:r>
              <a:rPr lang="es-ES" sz="4000" b="1" dirty="0"/>
              <a:t> </a:t>
            </a:r>
            <a:r>
              <a:rPr lang="es-ES" sz="4000" b="1" dirty="0" err="1"/>
              <a:t>Articles</a:t>
            </a:r>
            <a:endParaRPr lang="es-ES" sz="40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20100" cy="45386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chemeClr val="tx2"/>
                </a:solidFill>
              </a:rPr>
              <a:t>What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? </a:t>
            </a:r>
            <a:r>
              <a:rPr lang="es-ES" sz="2400" dirty="0" err="1">
                <a:solidFill>
                  <a:schemeClr val="tx2"/>
                </a:solidFill>
              </a:rPr>
              <a:t>Basically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article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</a:t>
            </a:r>
            <a:r>
              <a:rPr lang="es-ES" sz="2400" dirty="0">
                <a:solidFill>
                  <a:schemeClr val="tx2"/>
                </a:solidFill>
              </a:rPr>
              <a:t>. </a:t>
            </a:r>
            <a:r>
              <a:rPr lang="es-ES" sz="2400" dirty="0" err="1">
                <a:solidFill>
                  <a:schemeClr val="tx2"/>
                </a:solidFill>
              </a:rPr>
              <a:t>Like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adjectives</a:t>
            </a:r>
            <a:r>
              <a:rPr lang="es-ES" sz="2400" dirty="0">
                <a:solidFill>
                  <a:schemeClr val="tx2"/>
                </a:solidFill>
              </a:rPr>
              <a:t>, </a:t>
            </a:r>
            <a:r>
              <a:rPr lang="es-ES" sz="2400" dirty="0" err="1">
                <a:solidFill>
                  <a:schemeClr val="tx2"/>
                </a:solidFill>
              </a:rPr>
              <a:t>articles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modify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nouns</a:t>
            </a:r>
            <a:r>
              <a:rPr lang="es-ES" sz="2400" dirty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90000"/>
              </a:lnSpc>
            </a:pPr>
            <a:r>
              <a:rPr lang="es-ES" sz="2400" dirty="0" err="1"/>
              <a:t>English</a:t>
            </a:r>
            <a:r>
              <a:rPr lang="es-ES" sz="2400" dirty="0"/>
              <a:t> has </a:t>
            </a:r>
            <a:r>
              <a:rPr lang="es-ES" sz="2400" dirty="0" err="1"/>
              <a:t>two</a:t>
            </a:r>
            <a:r>
              <a:rPr lang="es-ES" sz="2400" dirty="0"/>
              <a:t> </a:t>
            </a:r>
            <a:r>
              <a:rPr lang="es-ES" sz="2400" dirty="0" err="1"/>
              <a:t>articles</a:t>
            </a:r>
            <a:r>
              <a:rPr lang="es-ES" sz="2400" dirty="0"/>
              <a:t>: </a:t>
            </a:r>
            <a:r>
              <a:rPr lang="es-ES" sz="2400" b="1" dirty="0" err="1"/>
              <a:t>the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.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refer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particular </a:t>
            </a:r>
            <a:r>
              <a:rPr lang="es-ES" sz="2400" dirty="0" err="1"/>
              <a:t>nouns</a:t>
            </a:r>
            <a:r>
              <a:rPr lang="es-ES" sz="2400" dirty="0"/>
              <a:t>;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is</a:t>
            </a:r>
            <a:r>
              <a:rPr lang="es-ES" sz="2400" dirty="0"/>
              <a:t> </a:t>
            </a:r>
            <a:r>
              <a:rPr lang="es-ES" sz="2400" dirty="0" err="1"/>
              <a:t>used</a:t>
            </a:r>
            <a:r>
              <a:rPr lang="es-ES" sz="2400" dirty="0"/>
              <a:t> </a:t>
            </a:r>
            <a:r>
              <a:rPr lang="es-ES" sz="2400" dirty="0" err="1"/>
              <a:t>to</a:t>
            </a:r>
            <a:r>
              <a:rPr lang="es-ES" sz="2400" dirty="0"/>
              <a:t> </a:t>
            </a:r>
            <a:r>
              <a:rPr lang="es-ES" sz="2400" dirty="0" err="1"/>
              <a:t>modify</a:t>
            </a:r>
            <a:r>
              <a:rPr lang="es-ES" sz="2400" dirty="0"/>
              <a:t> non-</a:t>
            </a:r>
            <a:r>
              <a:rPr lang="es-ES" sz="2400" dirty="0" err="1"/>
              <a:t>specific</a:t>
            </a:r>
            <a:r>
              <a:rPr lang="es-ES" sz="2400" dirty="0"/>
              <a:t> </a:t>
            </a:r>
            <a:r>
              <a:rPr lang="es-ES" sz="2400" dirty="0" err="1"/>
              <a:t>or</a:t>
            </a:r>
            <a:r>
              <a:rPr lang="es-ES" sz="2400" dirty="0"/>
              <a:t> non-particular </a:t>
            </a:r>
            <a:r>
              <a:rPr lang="es-ES" sz="2400" dirty="0" err="1"/>
              <a:t>nouns</a:t>
            </a:r>
            <a:r>
              <a:rPr lang="es-ES" sz="2400" dirty="0"/>
              <a:t>. </a:t>
            </a:r>
            <a:r>
              <a:rPr lang="es-ES" sz="2400" dirty="0" err="1"/>
              <a:t>We</a:t>
            </a:r>
            <a:r>
              <a:rPr lang="es-ES" sz="2400" dirty="0"/>
              <a:t> </a:t>
            </a:r>
            <a:r>
              <a:rPr lang="es-ES" sz="2400" dirty="0" err="1"/>
              <a:t>call</a:t>
            </a:r>
            <a:r>
              <a:rPr lang="es-ES" sz="2400" dirty="0"/>
              <a:t> </a:t>
            </a:r>
            <a:r>
              <a:rPr lang="es-ES" sz="2400" b="1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 and </a:t>
            </a:r>
            <a:r>
              <a:rPr lang="es-ES" sz="2400" b="1" dirty="0"/>
              <a:t>a/</a:t>
            </a:r>
            <a:r>
              <a:rPr lang="es-ES" sz="2400" b="1" dirty="0" err="1"/>
              <a:t>an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i="1" dirty="0" err="1"/>
              <a:t>indefinite</a:t>
            </a:r>
            <a:r>
              <a:rPr lang="es-ES" sz="2400" dirty="0"/>
              <a:t> </a:t>
            </a:r>
            <a:r>
              <a:rPr lang="es-ES" sz="2400" dirty="0" err="1"/>
              <a:t>article</a:t>
            </a:r>
            <a:r>
              <a:rPr lang="es-ES" sz="2400" dirty="0"/>
              <a:t>.</a:t>
            </a:r>
          </a:p>
          <a:p>
            <a:pPr lvl="2" algn="l">
              <a:lnSpc>
                <a:spcPct val="90000"/>
              </a:lnSpc>
            </a:pPr>
            <a:r>
              <a:rPr lang="es-ES" sz="2000" dirty="0" err="1"/>
              <a:t>the</a:t>
            </a:r>
            <a:r>
              <a:rPr lang="es-ES" sz="2000" dirty="0"/>
              <a:t> = </a:t>
            </a:r>
            <a:r>
              <a:rPr lang="es-ES" sz="2000" dirty="0" err="1"/>
              <a:t>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lvl="2" algn="l">
              <a:lnSpc>
                <a:spcPct val="90000"/>
              </a:lnSpc>
            </a:pPr>
            <a:r>
              <a:rPr lang="es-ES" sz="2000" dirty="0"/>
              <a:t>a/</a:t>
            </a:r>
            <a:r>
              <a:rPr lang="es-ES" sz="2000" dirty="0" err="1"/>
              <a:t>an</a:t>
            </a:r>
            <a:r>
              <a:rPr lang="es-ES" sz="2000" dirty="0"/>
              <a:t> = </a:t>
            </a:r>
            <a:r>
              <a:rPr lang="es-ES" sz="2000" dirty="0" err="1"/>
              <a:t>indefinite</a:t>
            </a:r>
            <a:r>
              <a:rPr lang="es-ES" sz="2000" dirty="0"/>
              <a:t> </a:t>
            </a:r>
            <a:r>
              <a:rPr lang="es-ES" sz="2000" dirty="0" err="1"/>
              <a:t>article</a:t>
            </a:r>
            <a:endParaRPr lang="es-ES" sz="2000" dirty="0"/>
          </a:p>
          <a:p>
            <a:pPr algn="l">
              <a:lnSpc>
                <a:spcPct val="90000"/>
              </a:lnSpc>
            </a:pPr>
            <a:r>
              <a:rPr lang="es-ES" sz="2400" dirty="0" err="1">
                <a:solidFill>
                  <a:srgbClr val="009900"/>
                </a:solidFill>
              </a:rPr>
              <a:t>For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example</a:t>
            </a:r>
            <a:r>
              <a:rPr lang="es-ES" sz="2400" dirty="0">
                <a:solidFill>
                  <a:srgbClr val="009900"/>
                </a:solidFill>
              </a:rPr>
              <a:t>,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 err="1">
                <a:solidFill>
                  <a:srgbClr val="009900"/>
                </a:solidFill>
              </a:rPr>
              <a:t>the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a </a:t>
            </a:r>
            <a:r>
              <a:rPr lang="es-ES" sz="2400" i="1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 </a:t>
            </a:r>
            <a:r>
              <a:rPr lang="es-ES" sz="2400" dirty="0" err="1">
                <a:solidFill>
                  <a:srgbClr val="009900"/>
                </a:solidFill>
              </a:rPr>
              <a:t>If</a:t>
            </a:r>
            <a:r>
              <a:rPr lang="es-ES" sz="2400" dirty="0">
                <a:solidFill>
                  <a:srgbClr val="009900"/>
                </a:solidFill>
              </a:rPr>
              <a:t> I </a:t>
            </a:r>
            <a:r>
              <a:rPr lang="es-ES" sz="2400" dirty="0" err="1">
                <a:solidFill>
                  <a:srgbClr val="009900"/>
                </a:solidFill>
              </a:rPr>
              <a:t>say</a:t>
            </a:r>
            <a:r>
              <a:rPr lang="es-ES" sz="2400" dirty="0">
                <a:solidFill>
                  <a:srgbClr val="009900"/>
                </a:solidFill>
              </a:rPr>
              <a:t>, "</a:t>
            </a:r>
            <a:r>
              <a:rPr lang="es-ES" sz="2400" dirty="0" err="1">
                <a:solidFill>
                  <a:srgbClr val="009900"/>
                </a:solidFill>
              </a:rPr>
              <a:t>Let's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read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b="1" dirty="0">
                <a:solidFill>
                  <a:srgbClr val="009900"/>
                </a:solidFill>
              </a:rPr>
              <a:t>a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," I mean </a:t>
            </a:r>
            <a:r>
              <a:rPr lang="es-ES" sz="2400" i="1" dirty="0" err="1">
                <a:solidFill>
                  <a:srgbClr val="009900"/>
                </a:solidFill>
              </a:rPr>
              <a:t>any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rather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than</a:t>
            </a:r>
            <a:r>
              <a:rPr lang="es-ES" sz="2400" dirty="0">
                <a:solidFill>
                  <a:srgbClr val="009900"/>
                </a:solidFill>
              </a:rPr>
              <a:t> a </a:t>
            </a:r>
            <a:r>
              <a:rPr lang="es-ES" sz="2400" dirty="0" err="1">
                <a:solidFill>
                  <a:srgbClr val="009900"/>
                </a:solidFill>
              </a:rPr>
              <a:t>specific</a:t>
            </a:r>
            <a:r>
              <a:rPr lang="es-ES" sz="2400" dirty="0">
                <a:solidFill>
                  <a:srgbClr val="009900"/>
                </a:solidFill>
              </a:rPr>
              <a:t> </a:t>
            </a:r>
            <a:r>
              <a:rPr lang="es-ES" sz="2400" dirty="0" err="1">
                <a:solidFill>
                  <a:srgbClr val="009900"/>
                </a:solidFill>
              </a:rPr>
              <a:t>book</a:t>
            </a:r>
            <a:r>
              <a:rPr lang="es-ES" sz="2400" dirty="0">
                <a:solidFill>
                  <a:srgbClr val="009900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SO MUCH!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3206</Words>
  <Application>Microsoft Office PowerPoint</Application>
  <PresentationFormat>A4 Paper (210x297 mm)</PresentationFormat>
  <Paragraphs>933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Slide 1</vt:lpstr>
      <vt:lpstr>Slide 2</vt:lpstr>
      <vt:lpstr>Verb to be (is, are, am) </vt:lpstr>
      <vt:lpstr>Subject Verb Agreement,  </vt:lpstr>
      <vt:lpstr>Preposition of Place, </vt:lpstr>
      <vt:lpstr>Using Have, Has, Had</vt:lpstr>
      <vt:lpstr>SCANNING &amp; SKIMMING </vt:lpstr>
      <vt:lpstr>Slide 8</vt:lpstr>
      <vt:lpstr>Slide 9</vt:lpstr>
      <vt:lpstr>Pronouns</vt:lpstr>
      <vt:lpstr>Vocabulary  Previewing ( pages 5+ 18 ) </vt:lpstr>
      <vt:lpstr>Exercise</vt:lpstr>
      <vt:lpstr>Slide 13</vt:lpstr>
      <vt:lpstr>Do, Does, Did, Doing, Done </vt:lpstr>
      <vt:lpstr>Vocabulary  Previewing </vt:lpstr>
      <vt:lpstr>Exercise</vt:lpstr>
      <vt:lpstr>Slide 17</vt:lpstr>
      <vt:lpstr>Slide 18</vt:lpstr>
      <vt:lpstr> Scanning &amp; Skimming Reading paragraph  ( Interaction, Page 47)</vt:lpstr>
      <vt:lpstr>  Vocabulary  Previewing   ( Interaction- pages 65 / 70  ) 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Using ( many/much/ a few/ a little, some, several…etc )                                                                                 page 195</vt:lpstr>
      <vt:lpstr>Vocabulary  Previewing  ( pages 107 110/ 113 ) </vt:lpstr>
      <vt:lpstr>Scan and Skim the reading passage( page 108/ 109)</vt:lpstr>
      <vt:lpstr>Scan and Skim the reading passage ( page 89)</vt:lpstr>
      <vt:lpstr>Vocabulary  Previewing ( pages 127 / 132 / 139 ) </vt:lpstr>
      <vt:lpstr>Vocabulary  Previewing ( pages 127 / 132 / 139 ) </vt:lpstr>
      <vt:lpstr>Always 100% Usually 80% Often 65% Sometimes 50% Seldom 30% Rarely 15%  Never 0%</vt:lpstr>
      <vt:lpstr>Slide 39</vt:lpstr>
      <vt:lpstr>Slide 40</vt:lpstr>
      <vt:lpstr>Slide 41</vt:lpstr>
      <vt:lpstr>Slide 42</vt:lpstr>
      <vt:lpstr>ملحوظة: هذا الزمن عادة ما يأتي معه زمن الماضي البسيط و الذي تخلل الماضي المستمر أي الذي وقع أثناء حدوثه. </vt:lpstr>
      <vt:lpstr> Vocabulary Previewing ( pages 147/ 50/ 152 /160) ) </vt:lpstr>
      <vt:lpstr>Vocabulary Previewing ( pages 147/ 50/ 152 /160) ) </vt:lpstr>
      <vt:lpstr>Parts of Speech </vt:lpstr>
      <vt:lpstr>Parts of Speech </vt:lpstr>
      <vt:lpstr>Exercise </vt:lpstr>
      <vt:lpstr>Summary comparison</vt:lpstr>
      <vt:lpstr>PAY ATTENTION</vt:lpstr>
      <vt:lpstr>Using Articles</vt:lpstr>
      <vt:lpstr>THANK YOU SO MUCH!</vt:lpstr>
      <vt:lpstr>Slide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159</cp:revision>
  <dcterms:created xsi:type="dcterms:W3CDTF">2009-10-14T19:14:34Z</dcterms:created>
  <dcterms:modified xsi:type="dcterms:W3CDTF">2011-11-26T08:25:41Z</dcterms:modified>
</cp:coreProperties>
</file>