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67" r:id="rId3"/>
    <p:sldId id="276" r:id="rId4"/>
    <p:sldId id="272" r:id="rId5"/>
    <p:sldId id="273" r:id="rId6"/>
    <p:sldId id="270" r:id="rId7"/>
    <p:sldId id="271" r:id="rId8"/>
    <p:sldId id="274" r:id="rId9"/>
    <p:sldId id="277"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4316"/>
    <a:srgbClr val="EDBD1F"/>
    <a:srgbClr val="8E6334"/>
    <a:srgbClr val="D98061"/>
    <a:srgbClr val="313B4A"/>
    <a:srgbClr val="43A79C"/>
    <a:srgbClr val="81AA52"/>
    <a:srgbClr val="0E478A"/>
    <a:srgbClr val="ECA02F"/>
    <a:srgbClr val="D52D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902" autoAdjust="0"/>
    <p:restoredTop sz="94664" autoAdjust="0"/>
  </p:normalViewPr>
  <p:slideViewPr>
    <p:cSldViewPr>
      <p:cViewPr varScale="1">
        <p:scale>
          <a:sx n="86" d="100"/>
          <a:sy n="86" d="100"/>
        </p:scale>
        <p:origin x="1002" y="66"/>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4/8/2018</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dirty="0" smtClean="0"/>
              <a:t>العنوان الرئيسي</a:t>
            </a:r>
            <a:endParaRPr lang="en-US" dirty="0"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l">
              <a:lnSpc>
                <a:spcPct val="80000"/>
              </a:lnSpc>
            </a:pPr>
            <a:endParaRPr lang="en-US" sz="3200" b="1" spc="-150" dirty="0">
              <a:effectLst>
                <a:outerShdw blurRad="38100" dist="38100" dir="2700000" algn="tl">
                  <a:srgbClr val="000000">
                    <a:alpha val="43137"/>
                  </a:srgbClr>
                </a:outerShdw>
              </a:effectLst>
              <a:latin typeface="AYM Wadiy S_U normal."/>
              <a:cs typeface="Times New Roman" pitchFamily="18" charset="0"/>
            </a:endParaRPr>
          </a:p>
          <a:p>
            <a:pPr algn="ctr">
              <a:lnSpc>
                <a:spcPct val="80000"/>
              </a:lnSpc>
            </a:pPr>
            <a:r>
              <a:rPr lang="en-US" sz="3200" b="1" i="1" spc="-150" dirty="0">
                <a:effectLst>
                  <a:outerShdw blurRad="38100" dist="38100" dir="2700000" algn="tl">
                    <a:srgbClr val="000000">
                      <a:alpha val="43137"/>
                    </a:srgbClr>
                  </a:outerShdw>
                </a:effectLst>
                <a:latin typeface="AYM Wadiy S_U normal."/>
                <a:cs typeface="Times New Roman" pitchFamily="18" charset="0"/>
              </a:rPr>
              <a:t>General English Language</a:t>
            </a:r>
          </a:p>
          <a:p>
            <a:pPr algn="l">
              <a:lnSpc>
                <a:spcPct val="80000"/>
              </a:lnSpc>
            </a:pPr>
            <a:r>
              <a:rPr lang="ar-SA" sz="3200" b="1" spc="-150" dirty="0">
                <a:effectLst>
                  <a:outerShdw blurRad="38100" dist="38100" dir="2700000" algn="tl">
                    <a:srgbClr val="000000">
                      <a:alpha val="43137"/>
                    </a:srgbClr>
                  </a:outerShdw>
                </a:effectLst>
                <a:latin typeface="AYM Wadiy S_U normal."/>
                <a:cs typeface="Times New Roman" pitchFamily="18" charset="0"/>
              </a:rPr>
              <a:t> </a:t>
            </a:r>
            <a:r>
              <a:rPr lang="en-US" sz="3200" b="1" spc="-150" dirty="0">
                <a:effectLst>
                  <a:outerShdw blurRad="38100" dist="38100" dir="2700000" algn="tl">
                    <a:srgbClr val="000000">
                      <a:alpha val="43137"/>
                    </a:srgbClr>
                  </a:outerShdw>
                </a:effectLst>
                <a:latin typeface="AYM Wadiy S_U normal."/>
                <a:cs typeface="Times New Roman" pitchFamily="18" charset="0"/>
              </a:rPr>
              <a:t>  </a:t>
            </a:r>
          </a:p>
          <a:p>
            <a:pPr algn="ctr">
              <a:lnSpc>
                <a:spcPct val="80000"/>
              </a:lnSpc>
            </a:pPr>
            <a:r>
              <a:rPr lang="ar-SA" sz="2800" b="1" dirty="0">
                <a:solidFill>
                  <a:srgbClr val="0070C0"/>
                </a:solidFill>
                <a:effectLst>
                  <a:outerShdw blurRad="38100" dist="38100" dir="2700000" algn="tl">
                    <a:srgbClr val="000000">
                      <a:alpha val="43137"/>
                    </a:srgbClr>
                  </a:outerShdw>
                </a:effectLst>
                <a:latin typeface="AYM Wadiy S_U normal."/>
                <a:cs typeface="Times New Roman" pitchFamily="18" charset="0"/>
              </a:rPr>
              <a:t>اللغة الانجليزية العامة </a:t>
            </a:r>
            <a:endParaRPr lang="en-US" sz="3600" b="1" dirty="0">
              <a:solidFill>
                <a:srgbClr val="0070C0"/>
              </a:solidFill>
              <a:effectLst>
                <a:outerShdw blurRad="38100" dist="38100" dir="2700000" algn="tl">
                  <a:srgbClr val="000000">
                    <a:alpha val="43137"/>
                  </a:srgbClr>
                </a:outerShdw>
              </a:effectLst>
              <a:latin typeface="AYM Wadiy S_U normal."/>
              <a:cs typeface="Times New Roman" pitchFamily="18" charset="0"/>
            </a:endParaRPr>
          </a:p>
          <a:p>
            <a:pPr algn="l">
              <a:lnSpc>
                <a:spcPct val="80000"/>
              </a:lnSpc>
            </a:pPr>
            <a:endParaRPr lang="en-US" sz="1600" b="1" dirty="0">
              <a:solidFill>
                <a:srgbClr val="376092"/>
              </a:solidFill>
              <a:effectLst>
                <a:outerShdw blurRad="38100" dist="38100" dir="2700000" algn="tl">
                  <a:srgbClr val="000000">
                    <a:alpha val="43137"/>
                  </a:srgbClr>
                </a:outerShdw>
              </a:effectLst>
              <a:latin typeface="AYM Wadiy S_U normal."/>
              <a:cs typeface="Times New Roman" pitchFamily="18" charset="0"/>
            </a:endParaRPr>
          </a:p>
          <a:p>
            <a:pPr algn="ctr">
              <a:lnSpc>
                <a:spcPct val="80000"/>
              </a:lnSpc>
            </a:pPr>
            <a:r>
              <a:rPr lang="en-US" sz="2800" b="1" dirty="0" err="1">
                <a:solidFill>
                  <a:srgbClr val="C00000"/>
                </a:solidFill>
                <a:effectLst>
                  <a:outerShdw blurRad="38100" dist="38100" dir="2700000" algn="tl">
                    <a:srgbClr val="000000">
                      <a:alpha val="43137"/>
                    </a:srgbClr>
                  </a:outerShdw>
                </a:effectLst>
                <a:latin typeface="AYM Wadiy S_U normal."/>
                <a:cs typeface="Times New Roman" pitchFamily="18" charset="0"/>
              </a:rPr>
              <a:t>Eng</a:t>
            </a:r>
            <a:r>
              <a:rPr lang="en-US" sz="2800" b="1" dirty="0">
                <a:solidFill>
                  <a:srgbClr val="C00000"/>
                </a:solidFill>
                <a:effectLst>
                  <a:outerShdw blurRad="38100" dist="38100" dir="2700000" algn="tl">
                    <a:srgbClr val="000000">
                      <a:alpha val="43137"/>
                    </a:srgbClr>
                  </a:outerShdw>
                </a:effectLst>
                <a:latin typeface="AYM Wadiy S_U normal."/>
                <a:cs typeface="Times New Roman" pitchFamily="18" charset="0"/>
              </a:rPr>
              <a:t> 121</a:t>
            </a:r>
          </a:p>
          <a:p>
            <a:pPr algn="l">
              <a:lnSpc>
                <a:spcPct val="80000"/>
              </a:lnSpc>
            </a:pPr>
            <a:endParaRPr lang="en-US" sz="1400" b="1" spc="-150" dirty="0">
              <a:solidFill>
                <a:srgbClr val="7030A0"/>
              </a:solidFill>
              <a:effectLst>
                <a:outerShdw blurRad="38100" dist="38100" dir="2700000" algn="tl">
                  <a:srgbClr val="000000">
                    <a:alpha val="43137"/>
                  </a:srgbClr>
                </a:outerShdw>
              </a:effectLst>
              <a:latin typeface="Calibri" pitchFamily="34" charset="0"/>
              <a:cs typeface="Times New Roman" pitchFamily="18" charset="0"/>
            </a:endParaRPr>
          </a:p>
          <a:p>
            <a:pPr algn="l">
              <a:lnSpc>
                <a:spcPct val="80000"/>
              </a:lnSpc>
            </a:pPr>
            <a:endParaRPr lang="en-US" sz="1400" b="1" spc="-150" dirty="0">
              <a:effectLst>
                <a:outerShdw blurRad="38100" dist="38100" dir="2700000" algn="tl">
                  <a:srgbClr val="000000">
                    <a:alpha val="43137"/>
                  </a:srgbClr>
                </a:outerShdw>
              </a:effectLst>
              <a:latin typeface="Calibri" pitchFamily="34" charset="0"/>
              <a:cs typeface="Times New Roman" pitchFamily="18" charset="0"/>
            </a:endParaRPr>
          </a:p>
          <a:p>
            <a:pPr algn="l">
              <a:lnSpc>
                <a:spcPct val="80000"/>
              </a:lnSpc>
            </a:pPr>
            <a:r>
              <a:rPr lang="en-US" sz="2800" b="1" spc="-150" dirty="0">
                <a:solidFill>
                  <a:srgbClr val="FF0000"/>
                </a:solidFill>
                <a:latin typeface="Calibri" pitchFamily="34" charset="0"/>
                <a:cs typeface="Times New Roman" pitchFamily="18" charset="0"/>
              </a:rPr>
              <a:t>Instructor: </a:t>
            </a:r>
            <a:r>
              <a:rPr lang="en-US" sz="2800" b="1" spc="-150" dirty="0">
                <a:latin typeface="Calibri" pitchFamily="34" charset="0"/>
                <a:cs typeface="Times New Roman" pitchFamily="18" charset="0"/>
              </a:rPr>
              <a:t>Ahmed H. </a:t>
            </a:r>
            <a:r>
              <a:rPr lang="en-US" sz="2800" b="1" spc="-150" dirty="0" err="1">
                <a:latin typeface="Calibri" pitchFamily="34" charset="0"/>
                <a:cs typeface="Times New Roman" pitchFamily="18" charset="0"/>
              </a:rPr>
              <a:t>Alhuwayshil</a:t>
            </a:r>
            <a:endParaRPr lang="en-US" sz="2800" b="1" spc="-150" dirty="0">
              <a:latin typeface="Calibri" pitchFamily="34" charset="0"/>
              <a:cs typeface="Times New Roman" pitchFamily="18" charset="0"/>
            </a:endParaRPr>
          </a:p>
          <a:p>
            <a:pPr algn="l">
              <a:lnSpc>
                <a:spcPct val="80000"/>
              </a:lnSpc>
            </a:pPr>
            <a:r>
              <a:rPr lang="en-US" sz="2800" b="1" spc="-150" dirty="0">
                <a:solidFill>
                  <a:srgbClr val="FF0000"/>
                </a:solidFill>
                <a:latin typeface="Calibri" pitchFamily="34" charset="0"/>
                <a:cs typeface="Times New Roman" pitchFamily="18" charset="0"/>
              </a:rPr>
              <a:t>E-mail:</a:t>
            </a:r>
            <a:r>
              <a:rPr lang="en-US" sz="2800" b="1" spc="-150" dirty="0">
                <a:latin typeface="Calibri" pitchFamily="34" charset="0"/>
                <a:cs typeface="Times New Roman" pitchFamily="18" charset="0"/>
              </a:rPr>
              <a:t> aalhuwayshil@kfu.edu.sa</a:t>
            </a:r>
            <a:endParaRPr lang="en-US" sz="2800" b="1" spc="-150"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8E6334"/>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8E6334"/>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Subtitle 5"/>
          <p:cNvSpPr>
            <a:spLocks noGrp="1"/>
          </p:cNvSpPr>
          <p:nvPr>
            <p:ph type="subTitle" idx="1"/>
          </p:nvPr>
        </p:nvSpPr>
        <p:spPr>
          <a:xfrm>
            <a:off x="1066800" y="3505200"/>
            <a:ext cx="7429500" cy="1752600"/>
          </a:xfrm>
        </p:spPr>
        <p:txBody>
          <a:bodyPr/>
          <a:lstStyle/>
          <a:p>
            <a:pPr eaLnBrk="1" hangingPunct="1"/>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
        <p:nvSpPr>
          <p:cNvPr id="6" name="مستطيل 5"/>
          <p:cNvSpPr/>
          <p:nvPr/>
        </p:nvSpPr>
        <p:spPr>
          <a:xfrm>
            <a:off x="2514600" y="2595670"/>
            <a:ext cx="4724400" cy="757130"/>
          </a:xfrm>
          <a:prstGeom prst="rect">
            <a:avLst/>
          </a:prstGeom>
        </p:spPr>
        <p:txBody>
          <a:bodyPr wrap="square">
            <a:spAutoFit/>
          </a:bodyPr>
          <a:lstStyle/>
          <a:p>
            <a:pPr algn="ctr" rtl="0">
              <a:lnSpc>
                <a:spcPct val="80000"/>
              </a:lnSpc>
            </a:pPr>
            <a:r>
              <a:rPr lang="en-US" sz="5400" b="1" baseline="30000" dirty="0" smtClean="0">
                <a:solidFill>
                  <a:srgbClr val="C00000"/>
                </a:solidFill>
                <a:effectLst>
                  <a:outerShdw blurRad="38100" dist="38100" dir="2700000" algn="tl">
                    <a:srgbClr val="000000">
                      <a:alpha val="43137"/>
                    </a:srgbClr>
                  </a:outerShdw>
                </a:effectLst>
                <a:latin typeface="AYM Wadiy S_U normal."/>
                <a:cs typeface="Times New Roman" pitchFamily="18" charset="0"/>
              </a:rPr>
              <a:t>12th</a:t>
            </a:r>
            <a:r>
              <a:rPr lang="en-US" sz="5400" b="1" dirty="0" smtClean="0">
                <a:solidFill>
                  <a:srgbClr val="C00000"/>
                </a:solidFill>
                <a:effectLst>
                  <a:outerShdw blurRad="38100" dist="38100" dir="2700000" algn="tl">
                    <a:srgbClr val="000000">
                      <a:alpha val="43137"/>
                    </a:srgbClr>
                  </a:outerShdw>
                </a:effectLst>
                <a:latin typeface="AYM Wadiy S_U normal."/>
                <a:cs typeface="Times New Roman" pitchFamily="18" charset="0"/>
              </a:rPr>
              <a:t>  Class</a:t>
            </a:r>
          </a:p>
        </p:txBody>
      </p:sp>
    </p:spTree>
    <p:extLst>
      <p:ext uri="{BB962C8B-B14F-4D97-AF65-F5344CB8AC3E}">
        <p14:creationId xmlns:p14="http://schemas.microsoft.com/office/powerpoint/2010/main" val="14505432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Elements of the Lecture</a:t>
            </a:r>
            <a:endParaRPr lang="en-US" dirty="0"/>
          </a:p>
        </p:txBody>
      </p:sp>
      <p:sp>
        <p:nvSpPr>
          <p:cNvPr id="3" name="عنصر نائب للمحتوى 2"/>
          <p:cNvSpPr>
            <a:spLocks noGrp="1"/>
          </p:cNvSpPr>
          <p:nvPr>
            <p:ph idx="1"/>
          </p:nvPr>
        </p:nvSpPr>
        <p:spPr/>
        <p:txBody>
          <a:bodyPr/>
          <a:lstStyle/>
          <a:p>
            <a:pPr marL="457200" indent="-457200" algn="l">
              <a:buFontTx/>
              <a:buChar char="-"/>
            </a:pPr>
            <a:r>
              <a:rPr lang="en-US" dirty="0" smtClean="0">
                <a:solidFill>
                  <a:srgbClr val="0070C0"/>
                </a:solidFill>
              </a:rPr>
              <a:t>The simple past tense.</a:t>
            </a:r>
          </a:p>
          <a:p>
            <a:pPr marL="457200" indent="-457200" algn="l">
              <a:buFontTx/>
              <a:buChar char="-"/>
            </a:pPr>
            <a:r>
              <a:rPr lang="en-US" dirty="0" smtClean="0">
                <a:solidFill>
                  <a:srgbClr val="0070C0"/>
                </a:solidFill>
              </a:rPr>
              <a:t>Exercises.</a:t>
            </a:r>
          </a:p>
          <a:p>
            <a:pPr marL="457200" indent="-457200" algn="l">
              <a:buFontTx/>
              <a:buChar char="-"/>
            </a:pPr>
            <a:r>
              <a:rPr lang="en-US" dirty="0" smtClean="0">
                <a:solidFill>
                  <a:srgbClr val="0070C0"/>
                </a:solidFill>
              </a:rPr>
              <a:t>Reading.</a:t>
            </a:r>
            <a:endParaRPr lang="en-US" dirty="0">
              <a:solidFill>
                <a:srgbClr val="0070C0"/>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extLst>
      <p:ext uri="{BB962C8B-B14F-4D97-AF65-F5344CB8AC3E}">
        <p14:creationId xmlns:p14="http://schemas.microsoft.com/office/powerpoint/2010/main" val="3695611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533400"/>
            <a:ext cx="8915400" cy="533400"/>
          </a:xfrm>
        </p:spPr>
        <p:txBody>
          <a:bodyPr/>
          <a:lstStyle/>
          <a:p>
            <a:pPr algn="l" eaLnBrk="1" hangingPunct="1">
              <a:defRPr/>
            </a:pPr>
            <a:r>
              <a:rPr lang="en-US" sz="3200" dirty="0" smtClean="0">
                <a:solidFill>
                  <a:srgbClr val="C00000"/>
                </a:solidFill>
                <a:latin typeface="Arial Black" pitchFamily="34" charset="0"/>
              </a:rPr>
              <a:t/>
            </a:r>
            <a:br>
              <a:rPr lang="en-US" sz="3200" dirty="0" smtClean="0">
                <a:solidFill>
                  <a:srgbClr val="C00000"/>
                </a:solidFill>
                <a:latin typeface="Arial Black" pitchFamily="34" charset="0"/>
              </a:rPr>
            </a:br>
            <a:r>
              <a:rPr lang="en-US" sz="3200" dirty="0" smtClean="0">
                <a:solidFill>
                  <a:srgbClr val="C00000"/>
                </a:solidFill>
                <a:latin typeface="Arial Black" pitchFamily="34" charset="0"/>
              </a:rPr>
              <a:t>3. Simple Past Tense  </a:t>
            </a:r>
            <a:r>
              <a:rPr lang="en-US" sz="1800" dirty="0" smtClean="0">
                <a:solidFill>
                  <a:srgbClr val="C00000"/>
                </a:solidFill>
                <a:latin typeface="Arial Black" pitchFamily="34" charset="0"/>
              </a:rPr>
              <a:t>                                                                                                         </a:t>
            </a:r>
            <a:br>
              <a:rPr lang="en-US" sz="1800" dirty="0" smtClean="0">
                <a:solidFill>
                  <a:srgbClr val="C00000"/>
                </a:solidFill>
                <a:latin typeface="Arial Black" pitchFamily="34" charset="0"/>
              </a:rPr>
            </a:br>
            <a:r>
              <a:rPr lang="en-US" sz="1800" dirty="0" smtClean="0">
                <a:solidFill>
                  <a:srgbClr val="C00000"/>
                </a:solidFill>
                <a:latin typeface="Arial Black" pitchFamily="34" charset="0"/>
              </a:rPr>
              <a:t>                                                                                            </a:t>
            </a:r>
            <a:r>
              <a:rPr lang="en-US" sz="2000" dirty="0" smtClean="0">
                <a:solidFill>
                  <a:schemeClr val="tx1"/>
                </a:solidFill>
                <a:latin typeface="Arial Black" pitchFamily="34" charset="0"/>
              </a:rPr>
              <a:t>Chapter 8</a:t>
            </a:r>
            <a:r>
              <a:rPr lang="en-US" sz="3200" b="1" dirty="0" smtClean="0">
                <a:solidFill>
                  <a:srgbClr val="C00000"/>
                </a:solidFill>
                <a:latin typeface="Arial Black" pitchFamily="34" charset="0"/>
              </a:rPr>
              <a:t/>
            </a:r>
            <a:br>
              <a:rPr lang="en-US" sz="3200" b="1" dirty="0" smtClean="0">
                <a:solidFill>
                  <a:srgbClr val="C00000"/>
                </a:solidFill>
                <a:latin typeface="Arial Black" pitchFamily="34" charset="0"/>
              </a:rPr>
            </a:br>
            <a:endParaRPr lang="en-US" dirty="0">
              <a:solidFill>
                <a:srgbClr val="0070C0"/>
              </a:solidFill>
              <a:latin typeface="Arial Black" pitchFamily="34" charset="0"/>
            </a:endParaRPr>
          </a:p>
        </p:txBody>
      </p:sp>
      <p:sp>
        <p:nvSpPr>
          <p:cNvPr id="7171" name="Text Placeholder 5"/>
          <p:cNvSpPr>
            <a:spLocks noGrp="1"/>
          </p:cNvSpPr>
          <p:nvPr>
            <p:ph idx="1"/>
          </p:nvPr>
        </p:nvSpPr>
        <p:spPr>
          <a:xfrm>
            <a:off x="228600" y="838200"/>
            <a:ext cx="9448800" cy="5287963"/>
          </a:xfrm>
        </p:spPr>
        <p:txBody>
          <a:bodyPr/>
          <a:lstStyle/>
          <a:p>
            <a:pPr algn="l" rtl="1" eaLnBrk="1" hangingPunct="1"/>
            <a:r>
              <a:rPr lang="ar-SA" b="1" dirty="0" smtClean="0">
                <a:cs typeface="Arial" pitchFamily="34" charset="0"/>
              </a:rPr>
              <a:t>  </a:t>
            </a:r>
            <a:r>
              <a:rPr lang="en-US" b="1" dirty="0" smtClean="0">
                <a:cs typeface="Arial" pitchFamily="34" charset="0"/>
              </a:rPr>
              <a:t> </a:t>
            </a:r>
            <a:r>
              <a:rPr lang="ar-SA" sz="2000" b="1" dirty="0" smtClean="0">
                <a:cs typeface="Arial" pitchFamily="34" charset="0"/>
              </a:rPr>
              <a:t> </a:t>
            </a:r>
            <a:endParaRPr lang="en-US" sz="2000" b="1" dirty="0" smtClean="0">
              <a:cs typeface="Arial" pitchFamily="34" charset="0"/>
            </a:endParaRPr>
          </a:p>
          <a:p>
            <a:pPr algn="l" rtl="1" eaLnBrk="1" hangingPunct="1"/>
            <a:r>
              <a:rPr lang="en-US" sz="2400" b="1" u="sng" dirty="0" smtClean="0">
                <a:solidFill>
                  <a:srgbClr val="C00000"/>
                </a:solidFill>
                <a:cs typeface="Arial" pitchFamily="34" charset="0"/>
              </a:rPr>
              <a:t>Simple Past Tense </a:t>
            </a:r>
            <a:r>
              <a:rPr lang="en-US" sz="2400" b="1" dirty="0" smtClean="0">
                <a:cs typeface="Arial" pitchFamily="34" charset="0"/>
              </a:rPr>
              <a:t> is an action or event that happened in the past ; before now.</a:t>
            </a:r>
          </a:p>
          <a:p>
            <a:pPr algn="l" rtl="1" eaLnBrk="1" hangingPunct="1"/>
            <a:r>
              <a:rPr lang="en-US" sz="2800" b="1" dirty="0" smtClean="0">
                <a:cs typeface="Arial" pitchFamily="34" charset="0"/>
              </a:rPr>
              <a:t> </a:t>
            </a:r>
            <a:r>
              <a:rPr lang="en-US" sz="2400" b="1" dirty="0" smtClean="0">
                <a:cs typeface="Arial" pitchFamily="34" charset="0"/>
              </a:rPr>
              <a:t>1. The verb is in the second form </a:t>
            </a:r>
            <a:r>
              <a:rPr lang="en-US" sz="2000" b="1" dirty="0" smtClean="0">
                <a:solidFill>
                  <a:srgbClr val="7030A0"/>
                </a:solidFill>
                <a:cs typeface="Arial" pitchFamily="34" charset="0"/>
              </a:rPr>
              <a:t>( play- played/ go-went ) </a:t>
            </a:r>
            <a:endParaRPr lang="en-US" sz="2800" b="1" dirty="0" smtClean="0">
              <a:solidFill>
                <a:srgbClr val="7030A0"/>
              </a:solidFill>
              <a:cs typeface="Arial" pitchFamily="34" charset="0"/>
            </a:endParaRPr>
          </a:p>
          <a:p>
            <a:pPr algn="l" rtl="1" eaLnBrk="1" hangingPunct="1"/>
            <a:r>
              <a:rPr lang="en-US" sz="2800" b="1" dirty="0" smtClean="0">
                <a:cs typeface="Arial" pitchFamily="34" charset="0"/>
              </a:rPr>
              <a:t> </a:t>
            </a:r>
            <a:r>
              <a:rPr lang="en-US" sz="2400" b="1" dirty="0" smtClean="0">
                <a:cs typeface="Arial" pitchFamily="34" charset="0"/>
              </a:rPr>
              <a:t>2.  The indicators </a:t>
            </a:r>
            <a:r>
              <a:rPr lang="en-US" sz="2000" b="1" dirty="0" smtClean="0">
                <a:solidFill>
                  <a:srgbClr val="7030A0"/>
                </a:solidFill>
                <a:cs typeface="Arial" pitchFamily="34" charset="0"/>
              </a:rPr>
              <a:t>( ago, yesterday, in the past, last , any date in the past)</a:t>
            </a:r>
            <a:r>
              <a:rPr lang="en-US" sz="2400" b="1" dirty="0" smtClean="0">
                <a:cs typeface="Arial" pitchFamily="34" charset="0"/>
              </a:rPr>
              <a:t>  </a:t>
            </a:r>
          </a:p>
          <a:p>
            <a:pPr algn="l" rtl="1" eaLnBrk="1" hangingPunct="1"/>
            <a:r>
              <a:rPr lang="en-US" sz="2400" b="1" dirty="0" smtClean="0">
                <a:cs typeface="Arial" pitchFamily="34" charset="0"/>
              </a:rPr>
              <a:t> 3. No helping verbs</a:t>
            </a:r>
          </a:p>
          <a:p>
            <a:pPr algn="l" rtl="1" eaLnBrk="1" hangingPunct="1"/>
            <a:r>
              <a:rPr lang="en-US" sz="2400" b="1" dirty="0" smtClean="0">
                <a:cs typeface="Arial" pitchFamily="34" charset="0"/>
              </a:rPr>
              <a:t> 4. We use </a:t>
            </a:r>
            <a:r>
              <a:rPr lang="en-US" sz="2400" b="1" u="sng" dirty="0" smtClean="0">
                <a:solidFill>
                  <a:srgbClr val="FF0000"/>
                </a:solidFill>
                <a:cs typeface="Arial" pitchFamily="34" charset="0"/>
              </a:rPr>
              <a:t>didn’t</a:t>
            </a:r>
            <a:r>
              <a:rPr lang="en-US" sz="2400" b="1" dirty="0" smtClean="0">
                <a:cs typeface="Arial" pitchFamily="34" charset="0"/>
              </a:rPr>
              <a:t> in forming Negative</a:t>
            </a:r>
          </a:p>
          <a:p>
            <a:pPr algn="l" rtl="1" eaLnBrk="1" hangingPunct="1"/>
            <a:r>
              <a:rPr lang="en-US" sz="2400" b="1" dirty="0" smtClean="0">
                <a:cs typeface="Arial" pitchFamily="34" charset="0"/>
              </a:rPr>
              <a:t> 5. We use </a:t>
            </a:r>
            <a:r>
              <a:rPr lang="en-US" sz="2400" b="1" u="sng" dirty="0" smtClean="0">
                <a:solidFill>
                  <a:srgbClr val="FF0000"/>
                </a:solidFill>
                <a:cs typeface="Arial" pitchFamily="34" charset="0"/>
              </a:rPr>
              <a:t>did </a:t>
            </a:r>
            <a:r>
              <a:rPr lang="en-US" sz="2400" b="1" dirty="0" smtClean="0">
                <a:cs typeface="Arial" pitchFamily="34" charset="0"/>
              </a:rPr>
              <a:t>in forming questions</a:t>
            </a:r>
          </a:p>
          <a:p>
            <a:pPr algn="l" rtl="1" eaLnBrk="1" hangingPunct="1"/>
            <a:r>
              <a:rPr lang="en-US" sz="2400" b="1" dirty="0" smtClean="0">
                <a:cs typeface="Arial" pitchFamily="34" charset="0"/>
              </a:rPr>
              <a:t> </a:t>
            </a:r>
            <a:r>
              <a:rPr lang="en-US" sz="2400" b="1" u="sng" dirty="0" smtClean="0">
                <a:cs typeface="Arial" pitchFamily="34" charset="0"/>
              </a:rPr>
              <a:t>We have 2 kinds of verbs:</a:t>
            </a:r>
          </a:p>
          <a:p>
            <a:pPr algn="l" rtl="1" eaLnBrk="1" hangingPunct="1"/>
            <a:r>
              <a:rPr lang="en-US" sz="2400" b="1" dirty="0" smtClean="0">
                <a:cs typeface="Arial" pitchFamily="34" charset="0"/>
              </a:rPr>
              <a:t> A- Regular verbs: end with </a:t>
            </a:r>
            <a:r>
              <a:rPr lang="en-US" sz="2400" b="1" dirty="0" smtClean="0">
                <a:solidFill>
                  <a:srgbClr val="FF0000"/>
                </a:solidFill>
                <a:cs typeface="Arial" pitchFamily="34" charset="0"/>
              </a:rPr>
              <a:t>–</a:t>
            </a:r>
            <a:r>
              <a:rPr lang="en-US" sz="2400" b="1" dirty="0" err="1" smtClean="0">
                <a:solidFill>
                  <a:srgbClr val="FF0000"/>
                </a:solidFill>
                <a:cs typeface="Arial" pitchFamily="34" charset="0"/>
              </a:rPr>
              <a:t>ed</a:t>
            </a:r>
            <a:r>
              <a:rPr lang="en-US" sz="2400" b="1" dirty="0" smtClean="0">
                <a:solidFill>
                  <a:srgbClr val="FF0000"/>
                </a:solidFill>
                <a:cs typeface="Arial" pitchFamily="34" charset="0"/>
              </a:rPr>
              <a:t> </a:t>
            </a:r>
            <a:r>
              <a:rPr lang="en-US" sz="2400" b="1" dirty="0" smtClean="0">
                <a:cs typeface="Arial" pitchFamily="34" charset="0"/>
              </a:rPr>
              <a:t>in past tense</a:t>
            </a:r>
          </a:p>
          <a:p>
            <a:pPr algn="l" rtl="1" eaLnBrk="1" hangingPunct="1"/>
            <a:r>
              <a:rPr lang="en-US" sz="2400" b="1" dirty="0" smtClean="0">
                <a:cs typeface="Arial" pitchFamily="34" charset="0"/>
              </a:rPr>
              <a:t>    B- Irregular verbs: they end with different forms in past tense</a:t>
            </a:r>
          </a:p>
          <a:p>
            <a:pPr algn="l" rtl="1" eaLnBrk="1" hangingPunct="1"/>
            <a:endParaRPr lang="en-US" sz="2400" b="1" dirty="0" smtClean="0">
              <a:cs typeface="Arial" pitchFamily="34" charset="0"/>
            </a:endParaRPr>
          </a:p>
          <a:p>
            <a:pPr algn="l" rtl="1" eaLnBrk="1" hangingPunct="1"/>
            <a:endParaRPr lang="en-US" sz="2400" b="1" dirty="0" smtClean="0">
              <a:cs typeface="Arial" pitchFamily="34" charset="0"/>
            </a:endParaRPr>
          </a:p>
          <a:p>
            <a:pPr algn="l" rtl="1" eaLnBrk="1" hangingPunct="1"/>
            <a:r>
              <a:rPr lang="en-US" sz="2400" b="1" dirty="0" smtClean="0">
                <a:solidFill>
                  <a:srgbClr val="FF0000"/>
                </a:solidFill>
                <a:cs typeface="Arial" pitchFamily="34" charset="0"/>
              </a:rPr>
              <a:t> </a:t>
            </a:r>
            <a:r>
              <a:rPr lang="en-US" sz="2000" b="1" dirty="0" smtClean="0">
                <a:solidFill>
                  <a:srgbClr val="FF0000"/>
                </a:solidFill>
                <a:cs typeface="Arial" pitchFamily="34" charset="0"/>
              </a:rPr>
              <a:t>    </a:t>
            </a:r>
            <a:endParaRPr lang="ar-SA" sz="2800" b="1" dirty="0" smtClean="0">
              <a:solidFill>
                <a:srgbClr val="FF0000"/>
              </a:solidFill>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extLst>
      <p:ext uri="{BB962C8B-B14F-4D97-AF65-F5344CB8AC3E}">
        <p14:creationId xmlns:p14="http://schemas.microsoft.com/office/powerpoint/2010/main" val="8882259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533400"/>
            <a:ext cx="8915400" cy="533400"/>
          </a:xfrm>
        </p:spPr>
        <p:txBody>
          <a:bodyPr/>
          <a:lstStyle/>
          <a:p>
            <a:pPr algn="l" eaLnBrk="1" hangingPunct="1">
              <a:defRPr/>
            </a:pPr>
            <a:r>
              <a:rPr lang="en-US" sz="3200" dirty="0" smtClean="0">
                <a:solidFill>
                  <a:srgbClr val="C00000"/>
                </a:solidFill>
                <a:latin typeface="Arial Black" pitchFamily="34" charset="0"/>
              </a:rPr>
              <a:t/>
            </a:r>
            <a:br>
              <a:rPr lang="en-US" sz="3200" dirty="0" smtClean="0">
                <a:solidFill>
                  <a:srgbClr val="C00000"/>
                </a:solidFill>
                <a:latin typeface="Arial Black" pitchFamily="34" charset="0"/>
              </a:rPr>
            </a:br>
            <a:r>
              <a:rPr lang="en-US" sz="2800" dirty="0" smtClean="0">
                <a:solidFill>
                  <a:srgbClr val="C00000"/>
                </a:solidFill>
                <a:latin typeface="Arial Black" pitchFamily="34" charset="0"/>
              </a:rPr>
              <a:t>questions</a:t>
            </a:r>
            <a:r>
              <a:rPr lang="en-US" sz="3200" dirty="0" smtClean="0">
                <a:solidFill>
                  <a:srgbClr val="C00000"/>
                </a:solidFill>
                <a:latin typeface="Arial Black" pitchFamily="34" charset="0"/>
              </a:rPr>
              <a:t>  </a:t>
            </a:r>
            <a:r>
              <a:rPr lang="en-US" sz="1800" dirty="0" smtClean="0">
                <a:solidFill>
                  <a:srgbClr val="C00000"/>
                </a:solidFill>
                <a:latin typeface="Arial Black" pitchFamily="34" charset="0"/>
              </a:rPr>
              <a:t>                                                                                                         </a:t>
            </a:r>
            <a:br>
              <a:rPr lang="en-US" sz="1800" dirty="0" smtClean="0">
                <a:solidFill>
                  <a:srgbClr val="C00000"/>
                </a:solidFill>
                <a:latin typeface="Arial Black" pitchFamily="34" charset="0"/>
              </a:rPr>
            </a:br>
            <a:r>
              <a:rPr lang="en-US" sz="1800" dirty="0" smtClean="0">
                <a:solidFill>
                  <a:srgbClr val="C00000"/>
                </a:solidFill>
                <a:latin typeface="Arial Black" pitchFamily="34" charset="0"/>
              </a:rPr>
              <a:t>                                                                                            </a:t>
            </a:r>
            <a:r>
              <a:rPr lang="en-US" sz="2000" dirty="0" smtClean="0">
                <a:solidFill>
                  <a:schemeClr val="tx1"/>
                </a:solidFill>
                <a:latin typeface="Arial Black" pitchFamily="34" charset="0"/>
              </a:rPr>
              <a:t>Chapter 8</a:t>
            </a:r>
            <a:r>
              <a:rPr lang="en-US" sz="3200" b="1" dirty="0" smtClean="0">
                <a:solidFill>
                  <a:srgbClr val="C00000"/>
                </a:solidFill>
                <a:latin typeface="Arial Black" pitchFamily="34" charset="0"/>
              </a:rPr>
              <a:t/>
            </a:r>
            <a:br>
              <a:rPr lang="en-US" sz="3200" b="1" dirty="0" smtClean="0">
                <a:solidFill>
                  <a:srgbClr val="C00000"/>
                </a:solidFill>
                <a:latin typeface="Arial Black" pitchFamily="34" charset="0"/>
              </a:rPr>
            </a:br>
            <a:endParaRPr lang="en-US" dirty="0">
              <a:solidFill>
                <a:srgbClr val="0070C0"/>
              </a:solidFill>
              <a:latin typeface="Arial Black" pitchFamily="34" charset="0"/>
            </a:endParaRPr>
          </a:p>
        </p:txBody>
      </p:sp>
      <p:sp>
        <p:nvSpPr>
          <p:cNvPr id="7171" name="Text Placeholder 5"/>
          <p:cNvSpPr>
            <a:spLocks noGrp="1"/>
          </p:cNvSpPr>
          <p:nvPr>
            <p:ph idx="1"/>
          </p:nvPr>
        </p:nvSpPr>
        <p:spPr>
          <a:xfrm>
            <a:off x="228600" y="838200"/>
            <a:ext cx="9448800" cy="5287963"/>
          </a:xfrm>
        </p:spPr>
        <p:txBody>
          <a:bodyPr/>
          <a:lstStyle/>
          <a:p>
            <a:pPr algn="l" rtl="1" eaLnBrk="1" hangingPunct="1"/>
            <a:r>
              <a:rPr lang="ar-SA" b="1" dirty="0" smtClean="0">
                <a:cs typeface="Arial" pitchFamily="34" charset="0"/>
              </a:rPr>
              <a:t>  </a:t>
            </a:r>
            <a:r>
              <a:rPr lang="en-US" b="1" dirty="0" smtClean="0">
                <a:cs typeface="Arial" pitchFamily="34" charset="0"/>
              </a:rPr>
              <a:t> </a:t>
            </a:r>
            <a:r>
              <a:rPr lang="ar-SA" sz="2000" b="1" dirty="0" smtClean="0">
                <a:cs typeface="Arial" pitchFamily="34" charset="0"/>
              </a:rPr>
              <a:t> </a:t>
            </a:r>
            <a:endParaRPr lang="en-US" sz="2000" b="1" dirty="0" smtClean="0">
              <a:cs typeface="Arial" pitchFamily="34" charset="0"/>
            </a:endParaRPr>
          </a:p>
          <a:p>
            <a:pPr algn="l" rtl="1" eaLnBrk="1" hangingPunct="1"/>
            <a:r>
              <a:rPr lang="en-US" sz="2000" b="1" dirty="0" smtClean="0">
                <a:cs typeface="Arial" pitchFamily="34" charset="0"/>
              </a:rPr>
              <a:t> 1. The students ___________ the homework last week.</a:t>
            </a:r>
          </a:p>
          <a:p>
            <a:pPr algn="l" rtl="1" eaLnBrk="1" hangingPunct="1"/>
            <a:r>
              <a:rPr lang="en-US" sz="2000" b="1" dirty="0" smtClean="0">
                <a:cs typeface="Arial" pitchFamily="34" charset="0"/>
              </a:rPr>
              <a:t>      </a:t>
            </a:r>
            <a:r>
              <a:rPr lang="en-US" sz="2000" b="1" dirty="0" smtClean="0">
                <a:solidFill>
                  <a:srgbClr val="0070C0"/>
                </a:solidFill>
                <a:cs typeface="Arial" pitchFamily="34" charset="0"/>
              </a:rPr>
              <a:t>a. do                               b. did                              c. will do                        d. are doing</a:t>
            </a:r>
          </a:p>
          <a:p>
            <a:pPr algn="l" rtl="1" eaLnBrk="1" hangingPunct="1"/>
            <a:r>
              <a:rPr lang="en-US" sz="2000" b="1" dirty="0" smtClean="0">
                <a:cs typeface="Arial" pitchFamily="34" charset="0"/>
              </a:rPr>
              <a:t> 2. We ________ to the new shopping mall yesterday.</a:t>
            </a:r>
          </a:p>
          <a:p>
            <a:pPr algn="l" rtl="1" eaLnBrk="1" hangingPunct="1"/>
            <a:r>
              <a:rPr lang="en-US" sz="2000" b="1" dirty="0" smtClean="0">
                <a:cs typeface="Arial" pitchFamily="34" charset="0"/>
              </a:rPr>
              <a:t>     </a:t>
            </a:r>
            <a:r>
              <a:rPr lang="en-US" sz="2000" b="1" dirty="0" smtClean="0">
                <a:solidFill>
                  <a:srgbClr val="0070C0"/>
                </a:solidFill>
                <a:cs typeface="Arial" pitchFamily="34" charset="0"/>
              </a:rPr>
              <a:t>a. go                                b. are going                    c. didn’t go                   d. didn’t went</a:t>
            </a:r>
          </a:p>
          <a:p>
            <a:pPr algn="l" rtl="1" eaLnBrk="1" hangingPunct="1"/>
            <a:r>
              <a:rPr lang="en-US" sz="2000" b="1" dirty="0" smtClean="0">
                <a:cs typeface="Arial" pitchFamily="34" charset="0"/>
              </a:rPr>
              <a:t> 3.  ________ he _________ the accident two days ago?</a:t>
            </a:r>
          </a:p>
          <a:p>
            <a:pPr algn="l" rtl="1" eaLnBrk="1" hangingPunct="1"/>
            <a:r>
              <a:rPr lang="en-US" sz="2000" b="1" dirty="0" smtClean="0">
                <a:solidFill>
                  <a:srgbClr val="0070C0"/>
                </a:solidFill>
                <a:cs typeface="Arial" pitchFamily="34" charset="0"/>
              </a:rPr>
              <a:t>     a. Does/ see                  b. Does/ saw                   c. Did / saw                 d. Did/ see</a:t>
            </a:r>
          </a:p>
          <a:p>
            <a:pPr algn="l" rtl="1" eaLnBrk="1" hangingPunct="1"/>
            <a:r>
              <a:rPr lang="en-US" sz="2000" b="1" dirty="0" smtClean="0">
                <a:cs typeface="Arial" pitchFamily="34" charset="0"/>
              </a:rPr>
              <a:t> 4. The doctor________________ busy when I phoned him.</a:t>
            </a:r>
          </a:p>
          <a:p>
            <a:pPr algn="l" rtl="1" eaLnBrk="1" hangingPunct="1"/>
            <a:r>
              <a:rPr lang="en-US" sz="2000" b="1" dirty="0" smtClean="0">
                <a:solidFill>
                  <a:srgbClr val="0070C0"/>
                </a:solidFill>
                <a:cs typeface="Arial" pitchFamily="34" charset="0"/>
              </a:rPr>
              <a:t>     a. was                             b. is                                   c. did                              d. are</a:t>
            </a:r>
          </a:p>
          <a:p>
            <a:pPr algn="l" rtl="1" eaLnBrk="1" hangingPunct="1"/>
            <a:r>
              <a:rPr lang="en-US" sz="2000" b="1" dirty="0" smtClean="0">
                <a:cs typeface="Arial" pitchFamily="34" charset="0"/>
              </a:rPr>
              <a:t> 5. She___________ a meeting with the doctor at university last Monday. </a:t>
            </a:r>
          </a:p>
          <a:p>
            <a:pPr algn="l" rtl="1" eaLnBrk="1" hangingPunct="1"/>
            <a:r>
              <a:rPr lang="en-US" sz="2000" b="1" dirty="0" smtClean="0">
                <a:solidFill>
                  <a:srgbClr val="0070C0"/>
                </a:solidFill>
                <a:cs typeface="Arial" pitchFamily="34" charset="0"/>
              </a:rPr>
              <a:t>     a. has                              b. doesn’t have              c. had                             d. hadn’t           </a:t>
            </a:r>
          </a:p>
          <a:p>
            <a:pPr algn="l" rtl="1" eaLnBrk="1" hangingPunct="1"/>
            <a:r>
              <a:rPr lang="en-US" sz="2400" b="1" dirty="0" smtClean="0">
                <a:cs typeface="Arial" pitchFamily="34" charset="0"/>
              </a:rPr>
              <a:t> </a:t>
            </a:r>
            <a:r>
              <a:rPr lang="en-US" sz="2000" b="1" dirty="0" smtClean="0">
                <a:cs typeface="Arial" pitchFamily="34" charset="0"/>
              </a:rPr>
              <a:t>6. When he came, I __________ here.</a:t>
            </a:r>
          </a:p>
          <a:p>
            <a:pPr algn="l" rtl="1" eaLnBrk="1" hangingPunct="1"/>
            <a:r>
              <a:rPr lang="en-US" sz="2000" b="1" dirty="0" smtClean="0">
                <a:solidFill>
                  <a:srgbClr val="0070C0"/>
                </a:solidFill>
                <a:cs typeface="Arial" pitchFamily="34" charset="0"/>
              </a:rPr>
              <a:t>    a. didn’t was                  b. wasn’t                          c. am not                       d. didn’t do</a:t>
            </a:r>
          </a:p>
          <a:p>
            <a:pPr algn="l" rtl="1" eaLnBrk="1" hangingPunct="1"/>
            <a:r>
              <a:rPr lang="en-US" sz="2400" b="1" dirty="0" smtClean="0">
                <a:solidFill>
                  <a:srgbClr val="FF0000"/>
                </a:solidFill>
                <a:cs typeface="Arial" pitchFamily="34" charset="0"/>
              </a:rPr>
              <a:t> </a:t>
            </a:r>
            <a:r>
              <a:rPr lang="en-US" sz="2000" b="1" dirty="0" smtClean="0">
                <a:solidFill>
                  <a:srgbClr val="FF0000"/>
                </a:solidFill>
                <a:cs typeface="Arial" pitchFamily="34" charset="0"/>
              </a:rPr>
              <a:t>    </a:t>
            </a:r>
            <a:endParaRPr lang="ar-SA" sz="2800" b="1" dirty="0" smtClean="0">
              <a:solidFill>
                <a:srgbClr val="FF0000"/>
              </a:solidFill>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extLst>
      <p:ext uri="{BB962C8B-B14F-4D97-AF65-F5344CB8AC3E}">
        <p14:creationId xmlns:p14="http://schemas.microsoft.com/office/powerpoint/2010/main" val="27722635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200" b="1" dirty="0" smtClean="0">
                <a:solidFill>
                  <a:srgbClr val="C00000"/>
                </a:solidFill>
              </a:rPr>
              <a:t>Exercise </a:t>
            </a:r>
            <a:endParaRPr lang="en-US" sz="4000" b="1" dirty="0">
              <a:solidFill>
                <a:srgbClr val="C00000"/>
              </a:solidFill>
            </a:endParaRPr>
          </a:p>
        </p:txBody>
      </p:sp>
      <p:sp>
        <p:nvSpPr>
          <p:cNvPr id="7171" name="Text Placeholder 5"/>
          <p:cNvSpPr>
            <a:spLocks noGrp="1"/>
          </p:cNvSpPr>
          <p:nvPr>
            <p:ph idx="1"/>
          </p:nvPr>
        </p:nvSpPr>
        <p:spPr>
          <a:xfrm>
            <a:off x="495300" y="1295401"/>
            <a:ext cx="8915400" cy="4876800"/>
          </a:xfrm>
        </p:spPr>
        <p:txBody>
          <a:bodyPr/>
          <a:lstStyle/>
          <a:p>
            <a:pPr algn="l" rtl="1" eaLnBrk="1" hangingPunct="1"/>
            <a:r>
              <a:rPr lang="en-US" sz="1800" b="1" dirty="0" smtClean="0">
                <a:cs typeface="Arial" pitchFamily="34" charset="0"/>
              </a:rPr>
              <a:t>  </a:t>
            </a:r>
            <a:r>
              <a:rPr lang="en-US" sz="2400" b="1" dirty="0" smtClean="0">
                <a:solidFill>
                  <a:srgbClr val="C00000"/>
                </a:solidFill>
                <a:effectLst>
                  <a:outerShdw blurRad="38100" dist="38100" dir="2700000" algn="tl">
                    <a:srgbClr val="000000">
                      <a:alpha val="43137"/>
                    </a:srgbClr>
                  </a:outerShdw>
                </a:effectLst>
                <a:cs typeface="Arial" pitchFamily="34" charset="0"/>
              </a:rPr>
              <a:t>Circle the most suitable answer a, b, c or d for each of the following </a:t>
            </a:r>
            <a:endParaRPr lang="en-US" sz="1800" b="1" dirty="0" smtClean="0">
              <a:solidFill>
                <a:srgbClr val="C00000"/>
              </a:solidFill>
              <a:effectLst>
                <a:outerShdw blurRad="38100" dist="38100" dir="2700000" algn="tl">
                  <a:srgbClr val="000000">
                    <a:alpha val="43137"/>
                  </a:srgbClr>
                </a:outerShdw>
              </a:effectLst>
              <a:cs typeface="Arial" pitchFamily="34" charset="0"/>
            </a:endParaRPr>
          </a:p>
          <a:p>
            <a:pPr algn="l" rtl="1" eaLnBrk="1" hangingPunct="1"/>
            <a:r>
              <a:rPr lang="en-US" sz="1800" b="1" spc="300" dirty="0" smtClean="0">
                <a:cs typeface="Arial" pitchFamily="34" charset="0"/>
              </a:rPr>
              <a:t>  </a:t>
            </a:r>
            <a:r>
              <a:rPr lang="en-US" sz="2000" b="1" spc="300" dirty="0" smtClean="0">
                <a:effectLst>
                  <a:outerShdw blurRad="38100" dist="38100" dir="2700000" algn="tl">
                    <a:srgbClr val="000000">
                      <a:alpha val="43137"/>
                    </a:srgbClr>
                  </a:outerShdw>
                </a:effectLst>
                <a:cs typeface="Arial" pitchFamily="34" charset="0"/>
              </a:rPr>
              <a:t>-</a:t>
            </a:r>
            <a:r>
              <a:rPr lang="en-US" sz="2000" b="1" dirty="0" smtClean="0">
                <a:effectLst>
                  <a:outerShdw blurRad="38100" dist="38100" dir="2700000" algn="tl">
                    <a:srgbClr val="000000">
                      <a:alpha val="43137"/>
                    </a:srgbClr>
                  </a:outerShdw>
                </a:effectLst>
                <a:cs typeface="Arial" pitchFamily="34" charset="0"/>
              </a:rPr>
              <a:t> The </a:t>
            </a:r>
            <a:r>
              <a:rPr lang="en-US" sz="2000" b="1" u="sng" dirty="0" smtClean="0">
                <a:effectLst>
                  <a:outerShdw blurRad="38100" dist="38100" dir="2700000" algn="tl">
                    <a:srgbClr val="000000">
                      <a:alpha val="43137"/>
                    </a:srgbClr>
                  </a:outerShdw>
                </a:effectLst>
                <a:cs typeface="Arial" pitchFamily="34" charset="0"/>
              </a:rPr>
              <a:t>final</a:t>
            </a:r>
            <a:r>
              <a:rPr lang="en-US" sz="2000" b="1" dirty="0" smtClean="0">
                <a:effectLst>
                  <a:outerShdw blurRad="38100" dist="38100" dir="2700000" algn="tl">
                    <a:srgbClr val="000000">
                      <a:alpha val="43137"/>
                    </a:srgbClr>
                  </a:outerShdw>
                </a:effectLst>
                <a:cs typeface="Arial" pitchFamily="34" charset="0"/>
              </a:rPr>
              <a:t> test </a:t>
            </a:r>
            <a:r>
              <a:rPr lang="en-US" sz="2000" b="1" u="sng" dirty="0" smtClean="0">
                <a:effectLst>
                  <a:outerShdw blurRad="38100" dist="38100" dir="2700000" algn="tl">
                    <a:srgbClr val="000000">
                      <a:alpha val="43137"/>
                    </a:srgbClr>
                  </a:outerShdw>
                </a:effectLst>
                <a:cs typeface="Arial" pitchFamily="34" charset="0"/>
              </a:rPr>
              <a:t>will</a:t>
            </a:r>
            <a:r>
              <a:rPr lang="en-US" sz="2000" b="1" dirty="0" smtClean="0">
                <a:effectLst>
                  <a:outerShdw blurRad="38100" dist="38100" dir="2700000" algn="tl">
                    <a:srgbClr val="000000">
                      <a:alpha val="43137"/>
                    </a:srgbClr>
                  </a:outerShdw>
                </a:effectLst>
                <a:cs typeface="Arial" pitchFamily="34" charset="0"/>
              </a:rPr>
              <a:t> be similar to the </a:t>
            </a:r>
            <a:r>
              <a:rPr lang="en-US" sz="2000" b="1" u="sng" dirty="0" smtClean="0">
                <a:effectLst>
                  <a:outerShdw blurRad="38100" dist="38100" dir="2700000" algn="tl">
                    <a:srgbClr val="000000">
                      <a:alpha val="43137"/>
                    </a:srgbClr>
                  </a:outerShdw>
                </a:effectLst>
                <a:cs typeface="Arial" pitchFamily="34" charset="0"/>
              </a:rPr>
              <a:t>questions</a:t>
            </a:r>
            <a:r>
              <a:rPr lang="en-US" sz="2000" b="1" dirty="0" smtClean="0">
                <a:effectLst>
                  <a:outerShdw blurRad="38100" dist="38100" dir="2700000" algn="tl">
                    <a:srgbClr val="000000">
                      <a:alpha val="43137"/>
                    </a:srgbClr>
                  </a:outerShdw>
                </a:effectLst>
                <a:cs typeface="Arial" pitchFamily="34" charset="0"/>
              </a:rPr>
              <a:t> </a:t>
            </a:r>
            <a:r>
              <a:rPr lang="en-US" sz="2000" b="1" u="sng" dirty="0" smtClean="0">
                <a:effectLst>
                  <a:outerShdw blurRad="38100" dist="38100" dir="2700000" algn="tl">
                    <a:srgbClr val="000000">
                      <a:alpha val="43137"/>
                    </a:srgbClr>
                  </a:outerShdw>
                </a:effectLst>
                <a:cs typeface="Arial" pitchFamily="34" charset="0"/>
              </a:rPr>
              <a:t>in</a:t>
            </a:r>
            <a:r>
              <a:rPr lang="en-US" sz="2000" b="1" dirty="0" smtClean="0">
                <a:effectLst>
                  <a:outerShdw blurRad="38100" dist="38100" dir="2700000" algn="tl">
                    <a:srgbClr val="000000">
                      <a:alpha val="43137"/>
                    </a:srgbClr>
                  </a:outerShdw>
                </a:effectLst>
                <a:cs typeface="Arial" pitchFamily="34" charset="0"/>
              </a:rPr>
              <a:t> the lectures exercises.</a:t>
            </a:r>
            <a:endParaRPr lang="en-US" sz="1800" b="1" dirty="0" smtClean="0">
              <a:effectLst>
                <a:outerShdw blurRad="38100" dist="38100" dir="2700000" algn="tl">
                  <a:srgbClr val="000000">
                    <a:alpha val="43137"/>
                  </a:srgbClr>
                </a:outerShdw>
              </a:effectLst>
              <a:cs typeface="Arial" pitchFamily="34" charset="0"/>
            </a:endParaRPr>
          </a:p>
          <a:p>
            <a:pPr algn="l" rtl="1" eaLnBrk="1" hangingPunct="1"/>
            <a:r>
              <a:rPr lang="en-US" sz="1800" b="1" dirty="0" smtClean="0">
                <a:solidFill>
                  <a:srgbClr val="0070C0"/>
                </a:solidFill>
                <a:cs typeface="Arial" pitchFamily="34" charset="0"/>
              </a:rPr>
              <a:t>    </a:t>
            </a:r>
            <a:r>
              <a:rPr lang="en-US" sz="2000" b="1" dirty="0" smtClean="0">
                <a:cs typeface="Arial" pitchFamily="34" charset="0"/>
              </a:rPr>
              <a:t>1. The part speech of “ final” is __________________________________</a:t>
            </a:r>
            <a:endParaRPr lang="en-US" sz="1800" b="1" dirty="0" smtClean="0">
              <a:cs typeface="Arial" pitchFamily="34" charset="0"/>
            </a:endParaRPr>
          </a:p>
          <a:p>
            <a:pPr algn="l" rtl="1" eaLnBrk="1" hangingPunct="1"/>
            <a:r>
              <a:rPr lang="en-US" sz="1800" b="1" dirty="0" smtClean="0">
                <a:solidFill>
                  <a:srgbClr val="0070C0"/>
                </a:solidFill>
                <a:cs typeface="Arial" pitchFamily="34" charset="0"/>
              </a:rPr>
              <a:t>         A. a verb                                                                                    B. an adverb</a:t>
            </a:r>
          </a:p>
          <a:p>
            <a:pPr algn="l" rtl="1" eaLnBrk="1" hangingPunct="1"/>
            <a:r>
              <a:rPr lang="en-US" sz="1800" b="1" dirty="0" smtClean="0">
                <a:solidFill>
                  <a:srgbClr val="0070C0"/>
                </a:solidFill>
                <a:cs typeface="Arial" pitchFamily="34" charset="0"/>
              </a:rPr>
              <a:t>         C. a noun                                                                                   D. an adjective    </a:t>
            </a:r>
          </a:p>
          <a:p>
            <a:pPr algn="l" rtl="1" eaLnBrk="1" hangingPunct="1"/>
            <a:r>
              <a:rPr lang="en-US" sz="1800" b="1" dirty="0" smtClean="0">
                <a:cs typeface="Arial" pitchFamily="34" charset="0"/>
              </a:rPr>
              <a:t>   </a:t>
            </a:r>
            <a:r>
              <a:rPr lang="en-US" sz="2000" b="1" dirty="0" smtClean="0">
                <a:cs typeface="Arial" pitchFamily="34" charset="0"/>
              </a:rPr>
              <a:t>2.  The part speech of “ questions ” is _____________________________</a:t>
            </a:r>
            <a:endParaRPr lang="en-US" sz="1800" b="1" dirty="0" smtClean="0">
              <a:cs typeface="Arial" pitchFamily="34" charset="0"/>
            </a:endParaRPr>
          </a:p>
          <a:p>
            <a:pPr algn="l" rtl="1" eaLnBrk="1" hangingPunct="1"/>
            <a:r>
              <a:rPr lang="en-US" sz="1800" b="1" dirty="0" smtClean="0">
                <a:solidFill>
                  <a:srgbClr val="0070C0"/>
                </a:solidFill>
                <a:cs typeface="Arial" pitchFamily="34" charset="0"/>
              </a:rPr>
              <a:t>         A. a verb                                                                                   B. an adverb</a:t>
            </a:r>
          </a:p>
          <a:p>
            <a:pPr algn="l" rtl="1" eaLnBrk="1" hangingPunct="1"/>
            <a:r>
              <a:rPr lang="en-US" sz="1800" b="1" dirty="0" smtClean="0">
                <a:solidFill>
                  <a:srgbClr val="0070C0"/>
                </a:solidFill>
                <a:cs typeface="Arial" pitchFamily="34" charset="0"/>
              </a:rPr>
              <a:t>         C. a noun                                                                                  D. an adjective    </a:t>
            </a:r>
          </a:p>
          <a:p>
            <a:pPr algn="l" rtl="1" eaLnBrk="1" hangingPunct="1"/>
            <a:r>
              <a:rPr lang="en-US" sz="1800" b="1" dirty="0" smtClean="0">
                <a:cs typeface="Arial" pitchFamily="34" charset="0"/>
              </a:rPr>
              <a:t>   </a:t>
            </a:r>
            <a:r>
              <a:rPr lang="en-US" sz="2000" b="1" dirty="0" smtClean="0">
                <a:cs typeface="Arial" pitchFamily="34" charset="0"/>
              </a:rPr>
              <a:t>3. The part speech of “ will” is __________________________________</a:t>
            </a:r>
            <a:endParaRPr lang="en-US" sz="1800" b="1" dirty="0" smtClean="0">
              <a:cs typeface="Arial" pitchFamily="34" charset="0"/>
            </a:endParaRPr>
          </a:p>
          <a:p>
            <a:pPr algn="l" rtl="1" eaLnBrk="1" hangingPunct="1"/>
            <a:r>
              <a:rPr lang="en-US" sz="1800" b="1" dirty="0" smtClean="0">
                <a:solidFill>
                  <a:srgbClr val="0070C0"/>
                </a:solidFill>
                <a:cs typeface="Arial" pitchFamily="34" charset="0"/>
              </a:rPr>
              <a:t>         A. a main verb                                                                        B. a verb to be</a:t>
            </a:r>
          </a:p>
          <a:p>
            <a:pPr algn="l" rtl="1" eaLnBrk="1" hangingPunct="1"/>
            <a:r>
              <a:rPr lang="en-US" sz="1800" b="1" dirty="0" smtClean="0">
                <a:solidFill>
                  <a:srgbClr val="0070C0"/>
                </a:solidFill>
                <a:cs typeface="Arial" pitchFamily="34" charset="0"/>
              </a:rPr>
              <a:t>         C. a modal                                                                               D. a preposition</a:t>
            </a:r>
          </a:p>
          <a:p>
            <a:pPr algn="l" rtl="1" eaLnBrk="1" hangingPunct="1"/>
            <a:r>
              <a:rPr lang="en-US" sz="1800" b="1" dirty="0" smtClean="0">
                <a:cs typeface="Arial" pitchFamily="34" charset="0"/>
              </a:rPr>
              <a:t>   </a:t>
            </a:r>
            <a:r>
              <a:rPr lang="en-US" sz="2000" b="1" dirty="0" smtClean="0">
                <a:cs typeface="Arial" pitchFamily="34" charset="0"/>
              </a:rPr>
              <a:t>4. The part speech of “ in” is ___________________________________</a:t>
            </a:r>
            <a:endParaRPr lang="en-US" sz="1800" b="1" dirty="0" smtClean="0">
              <a:cs typeface="Arial" pitchFamily="34" charset="0"/>
            </a:endParaRPr>
          </a:p>
          <a:p>
            <a:pPr algn="l" rtl="1" eaLnBrk="1" hangingPunct="1"/>
            <a:r>
              <a:rPr lang="en-US" sz="1800" b="1" dirty="0" smtClean="0">
                <a:solidFill>
                  <a:srgbClr val="0070C0"/>
                </a:solidFill>
                <a:cs typeface="Arial" pitchFamily="34" charset="0"/>
              </a:rPr>
              <a:t>         A. a verb                                                                                  B. a preposition</a:t>
            </a:r>
          </a:p>
          <a:p>
            <a:pPr algn="l" rtl="1" eaLnBrk="1" hangingPunct="1"/>
            <a:r>
              <a:rPr lang="en-US" sz="1800" b="1" dirty="0" smtClean="0">
                <a:solidFill>
                  <a:srgbClr val="0070C0"/>
                </a:solidFill>
                <a:cs typeface="Arial" pitchFamily="34" charset="0"/>
              </a:rPr>
              <a:t>         C. a noun                                                                                 D. an adjective    </a:t>
            </a:r>
          </a:p>
          <a:p>
            <a:pPr algn="l" rtl="1" eaLnBrk="1" hangingPunct="1"/>
            <a:r>
              <a:rPr lang="en-US" sz="1800" b="1" dirty="0" smtClean="0">
                <a:cs typeface="Arial" pitchFamily="34" charset="0"/>
              </a:rPr>
              <a:t>          </a:t>
            </a:r>
            <a:endParaRPr lang="en-US" b="1" dirty="0" smtClean="0">
              <a:cs typeface="Arial" pitchFamily="34" charset="0"/>
            </a:endParaRPr>
          </a:p>
          <a:p>
            <a:pPr algn="l" rtl="1" eaLnBrk="1" hangingPunct="1"/>
            <a:r>
              <a:rPr lang="en-US" b="1" dirty="0" smtClean="0">
                <a:cs typeface="Arial" pitchFamily="34" charset="0"/>
              </a:rPr>
              <a:t>  </a:t>
            </a:r>
            <a:r>
              <a:rPr lang="en-US" b="1" dirty="0" smtClean="0"/>
              <a:t> </a:t>
            </a:r>
            <a:endParaRPr lang="en-US" dirty="0" smtClean="0"/>
          </a:p>
          <a:p>
            <a:pPr algn="l" rtl="1" eaLnBrk="1" hangingPunct="1"/>
            <a:r>
              <a:rPr lang="en-US" b="1" dirty="0" smtClean="0">
                <a:cs typeface="Arial" pitchFamily="34" charset="0"/>
              </a:rPr>
              <a:t> </a:t>
            </a: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20AAC894-F906-4C60-B31D-FC7493A50C40}" type="slidenum">
              <a:rPr lang="ar-SA" smtClean="0">
                <a:cs typeface="Arial" pitchFamily="34" charset="0"/>
              </a:rPr>
              <a:pPr/>
              <a:t>6</a:t>
            </a:fld>
            <a:endParaRPr lang="en-US" smtClean="0">
              <a:cs typeface="Arial" pitchFamily="34" charset="0"/>
            </a:endParaRPr>
          </a:p>
        </p:txBody>
      </p:sp>
    </p:spTree>
    <p:extLst>
      <p:ext uri="{BB962C8B-B14F-4D97-AF65-F5344CB8AC3E}">
        <p14:creationId xmlns:p14="http://schemas.microsoft.com/office/powerpoint/2010/main" val="3541790716"/>
      </p:ext>
    </p:extLst>
  </p:cSld>
  <p:clrMapOvr>
    <a:masterClrMapping/>
  </p:clrMapOvr>
  <mc:AlternateContent xmlns:mc="http://schemas.openxmlformats.org/markup-compatibility/2006" xmlns:p14="http://schemas.microsoft.com/office/powerpoint/2010/main">
    <mc:Choice Requires="p14">
      <p:transition spd="slow" p14:dur="2000" advTm="234"/>
    </mc:Choice>
    <mc:Fallback xmlns="">
      <p:transition spd="slow" advTm="234"/>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200" b="1" dirty="0" smtClean="0">
                <a:solidFill>
                  <a:srgbClr val="C00000"/>
                </a:solidFill>
              </a:rPr>
              <a:t>Exercise </a:t>
            </a:r>
            <a:endParaRPr lang="en-US" sz="4000" b="1" dirty="0">
              <a:solidFill>
                <a:srgbClr val="C00000"/>
              </a:solidFill>
            </a:endParaRPr>
          </a:p>
        </p:txBody>
      </p:sp>
      <p:sp>
        <p:nvSpPr>
          <p:cNvPr id="7171" name="Text Placeholder 5"/>
          <p:cNvSpPr>
            <a:spLocks noGrp="1"/>
          </p:cNvSpPr>
          <p:nvPr>
            <p:ph idx="1"/>
          </p:nvPr>
        </p:nvSpPr>
        <p:spPr>
          <a:xfrm>
            <a:off x="495300" y="1295401"/>
            <a:ext cx="8915400" cy="4876800"/>
          </a:xfrm>
        </p:spPr>
        <p:txBody>
          <a:bodyPr/>
          <a:lstStyle/>
          <a:p>
            <a:pPr algn="l" rtl="1" eaLnBrk="1" hangingPunct="1"/>
            <a:r>
              <a:rPr lang="en-US" sz="1800" b="1" dirty="0" smtClean="0">
                <a:cs typeface="Arial" pitchFamily="34" charset="0"/>
              </a:rPr>
              <a:t>  </a:t>
            </a:r>
            <a:r>
              <a:rPr lang="en-US" sz="2400" b="1" dirty="0" smtClean="0">
                <a:solidFill>
                  <a:srgbClr val="C00000"/>
                </a:solidFill>
                <a:effectLst>
                  <a:outerShdw blurRad="38100" dist="38100" dir="2700000" algn="tl">
                    <a:srgbClr val="000000">
                      <a:alpha val="43137"/>
                    </a:srgbClr>
                  </a:outerShdw>
                </a:effectLst>
                <a:cs typeface="Arial" pitchFamily="34" charset="0"/>
              </a:rPr>
              <a:t>Circle the most suitable answer a, b, c or d for each of the following </a:t>
            </a:r>
            <a:endParaRPr lang="en-US" sz="1800" b="1" dirty="0" smtClean="0">
              <a:solidFill>
                <a:srgbClr val="C00000"/>
              </a:solidFill>
              <a:effectLst>
                <a:outerShdw blurRad="38100" dist="38100" dir="2700000" algn="tl">
                  <a:srgbClr val="000000">
                    <a:alpha val="43137"/>
                  </a:srgbClr>
                </a:outerShdw>
              </a:effectLst>
              <a:cs typeface="Arial" pitchFamily="34" charset="0"/>
            </a:endParaRPr>
          </a:p>
          <a:p>
            <a:pPr algn="l" rtl="1" eaLnBrk="1" hangingPunct="1"/>
            <a:r>
              <a:rPr lang="en-US" sz="1800" b="1" dirty="0" smtClean="0">
                <a:cs typeface="Arial" pitchFamily="34" charset="0"/>
              </a:rPr>
              <a:t>  </a:t>
            </a:r>
            <a:r>
              <a:rPr lang="en-US" sz="2000" b="1" dirty="0" smtClean="0">
                <a:effectLst>
                  <a:outerShdw blurRad="38100" dist="38100" dir="2700000" algn="tl">
                    <a:srgbClr val="000000">
                      <a:alpha val="43137"/>
                    </a:srgbClr>
                  </a:outerShdw>
                </a:effectLst>
                <a:cs typeface="Arial" pitchFamily="34" charset="0"/>
              </a:rPr>
              <a:t> </a:t>
            </a:r>
            <a:r>
              <a:rPr lang="en-US" sz="2400" b="1" dirty="0" smtClean="0">
                <a:cs typeface="Arial" pitchFamily="34" charset="0"/>
              </a:rPr>
              <a:t>The </a:t>
            </a:r>
            <a:r>
              <a:rPr lang="en-US" sz="2400" b="1" u="sng" dirty="0" smtClean="0">
                <a:cs typeface="Arial" pitchFamily="34" charset="0"/>
              </a:rPr>
              <a:t>doctor</a:t>
            </a:r>
            <a:r>
              <a:rPr lang="en-US" sz="2400" b="1" dirty="0" smtClean="0">
                <a:cs typeface="Arial" pitchFamily="34" charset="0"/>
              </a:rPr>
              <a:t> </a:t>
            </a:r>
            <a:r>
              <a:rPr lang="en-US" sz="2400" b="1" u="sng" dirty="0" smtClean="0">
                <a:cs typeface="Arial" pitchFamily="34" charset="0"/>
              </a:rPr>
              <a:t>gave</a:t>
            </a:r>
            <a:r>
              <a:rPr lang="en-US" sz="2400" b="1" dirty="0" smtClean="0">
                <a:cs typeface="Arial" pitchFamily="34" charset="0"/>
              </a:rPr>
              <a:t> </a:t>
            </a:r>
            <a:r>
              <a:rPr lang="en-US" sz="2400" b="1" u="sng" dirty="0" smtClean="0">
                <a:cs typeface="Arial" pitchFamily="34" charset="0"/>
              </a:rPr>
              <a:t>us</a:t>
            </a:r>
            <a:r>
              <a:rPr lang="en-US" sz="2400" b="1" dirty="0" smtClean="0">
                <a:cs typeface="Arial" pitchFamily="34" charset="0"/>
              </a:rPr>
              <a:t> the first homework </a:t>
            </a:r>
            <a:r>
              <a:rPr lang="en-US" sz="2400" b="1" u="sng" dirty="0" smtClean="0">
                <a:cs typeface="Arial" pitchFamily="34" charset="0"/>
              </a:rPr>
              <a:t>last</a:t>
            </a:r>
            <a:r>
              <a:rPr lang="en-US" sz="2400" b="1" dirty="0" smtClean="0">
                <a:cs typeface="Arial" pitchFamily="34" charset="0"/>
              </a:rPr>
              <a:t> week.</a:t>
            </a:r>
            <a:endParaRPr lang="en-US" sz="1800" b="1" dirty="0" smtClean="0">
              <a:cs typeface="Arial" pitchFamily="34" charset="0"/>
            </a:endParaRPr>
          </a:p>
          <a:p>
            <a:pPr algn="l" rtl="1" eaLnBrk="1" hangingPunct="1"/>
            <a:r>
              <a:rPr lang="en-US" sz="1800" b="1" dirty="0" smtClean="0">
                <a:solidFill>
                  <a:srgbClr val="0070C0"/>
                </a:solidFill>
                <a:cs typeface="Arial" pitchFamily="34" charset="0"/>
              </a:rPr>
              <a:t>    </a:t>
            </a:r>
            <a:r>
              <a:rPr lang="en-US" sz="2000" b="1" dirty="0" smtClean="0">
                <a:cs typeface="Arial" pitchFamily="34" charset="0"/>
              </a:rPr>
              <a:t>5. The part speech of “ us” is _________________________pronoun</a:t>
            </a:r>
            <a:endParaRPr lang="en-US" sz="1800" b="1" dirty="0" smtClean="0">
              <a:cs typeface="Arial" pitchFamily="34" charset="0"/>
            </a:endParaRPr>
          </a:p>
          <a:p>
            <a:pPr algn="l" rtl="1" eaLnBrk="1" hangingPunct="1"/>
            <a:r>
              <a:rPr lang="en-US" sz="1800" b="1" dirty="0" smtClean="0">
                <a:solidFill>
                  <a:srgbClr val="0070C0"/>
                </a:solidFill>
                <a:cs typeface="Arial" pitchFamily="34" charset="0"/>
              </a:rPr>
              <a:t>         A. a possessive                                                        B. an object</a:t>
            </a:r>
          </a:p>
          <a:p>
            <a:pPr algn="l" rtl="1" eaLnBrk="1" hangingPunct="1"/>
            <a:r>
              <a:rPr lang="en-US" sz="1800" b="1" dirty="0" smtClean="0">
                <a:solidFill>
                  <a:srgbClr val="0070C0"/>
                </a:solidFill>
                <a:cs typeface="Arial" pitchFamily="34" charset="0"/>
              </a:rPr>
              <a:t>         C. a subject                                                              D. a reflexive </a:t>
            </a:r>
          </a:p>
          <a:p>
            <a:pPr algn="l" rtl="1" eaLnBrk="1" hangingPunct="1"/>
            <a:r>
              <a:rPr lang="en-US" sz="1800" b="1" dirty="0" smtClean="0">
                <a:cs typeface="Arial" pitchFamily="34" charset="0"/>
              </a:rPr>
              <a:t>   </a:t>
            </a:r>
            <a:r>
              <a:rPr lang="en-US" sz="2000" b="1" dirty="0" smtClean="0">
                <a:cs typeface="Arial" pitchFamily="34" charset="0"/>
              </a:rPr>
              <a:t>6.  The part speech of “ gave ” is ______________________________</a:t>
            </a:r>
            <a:endParaRPr lang="en-US" sz="1800" b="1" dirty="0" smtClean="0">
              <a:cs typeface="Arial" pitchFamily="34" charset="0"/>
            </a:endParaRPr>
          </a:p>
          <a:p>
            <a:pPr algn="l" rtl="1" eaLnBrk="1" hangingPunct="1"/>
            <a:r>
              <a:rPr lang="en-US" sz="1800" b="1" dirty="0" smtClean="0">
                <a:solidFill>
                  <a:srgbClr val="0070C0"/>
                </a:solidFill>
                <a:cs typeface="Arial" pitchFamily="34" charset="0"/>
              </a:rPr>
              <a:t>         A. a present verb                                                   B. an auxiliary</a:t>
            </a:r>
          </a:p>
          <a:p>
            <a:pPr algn="l" rtl="1" eaLnBrk="1" hangingPunct="1"/>
            <a:r>
              <a:rPr lang="en-US" sz="1800" b="1" dirty="0" smtClean="0">
                <a:solidFill>
                  <a:srgbClr val="0070C0"/>
                </a:solidFill>
                <a:cs typeface="Arial" pitchFamily="34" charset="0"/>
              </a:rPr>
              <a:t>         C. a future verb                                                      D. a past verb    </a:t>
            </a:r>
          </a:p>
          <a:p>
            <a:pPr algn="l" rtl="1" eaLnBrk="1" hangingPunct="1"/>
            <a:r>
              <a:rPr lang="en-US" sz="1800" b="1" dirty="0" smtClean="0">
                <a:cs typeface="Arial" pitchFamily="34" charset="0"/>
              </a:rPr>
              <a:t>   </a:t>
            </a:r>
            <a:r>
              <a:rPr lang="en-US" sz="2000" b="1" dirty="0" smtClean="0">
                <a:cs typeface="Arial" pitchFamily="34" charset="0"/>
              </a:rPr>
              <a:t>7. The part speech of “ last” is ________________________________</a:t>
            </a:r>
            <a:endParaRPr lang="en-US" sz="1800" b="1" dirty="0" smtClean="0">
              <a:cs typeface="Arial" pitchFamily="34" charset="0"/>
            </a:endParaRPr>
          </a:p>
          <a:p>
            <a:pPr algn="l" rtl="1" eaLnBrk="1" hangingPunct="1"/>
            <a:r>
              <a:rPr lang="en-US" sz="1800" b="1" dirty="0" smtClean="0">
                <a:solidFill>
                  <a:srgbClr val="0070C0"/>
                </a:solidFill>
                <a:cs typeface="Arial" pitchFamily="34" charset="0"/>
              </a:rPr>
              <a:t>         A. an adjective                                                      B. a verb to be</a:t>
            </a:r>
          </a:p>
          <a:p>
            <a:pPr algn="l" rtl="1" eaLnBrk="1" hangingPunct="1"/>
            <a:r>
              <a:rPr lang="en-US" sz="1800" b="1" dirty="0" smtClean="0">
                <a:solidFill>
                  <a:srgbClr val="0070C0"/>
                </a:solidFill>
                <a:cs typeface="Arial" pitchFamily="34" charset="0"/>
              </a:rPr>
              <a:t>         C. an article                                                           D. a preposition</a:t>
            </a:r>
          </a:p>
          <a:p>
            <a:pPr algn="l" rtl="1" eaLnBrk="1" hangingPunct="1"/>
            <a:r>
              <a:rPr lang="en-US" sz="1800" b="1" dirty="0" smtClean="0">
                <a:cs typeface="Arial" pitchFamily="34" charset="0"/>
              </a:rPr>
              <a:t>   </a:t>
            </a:r>
            <a:r>
              <a:rPr lang="en-US" sz="2000" b="1" dirty="0" smtClean="0">
                <a:cs typeface="Arial" pitchFamily="34" charset="0"/>
              </a:rPr>
              <a:t>8. The part speech of “ doctor” is _________________________________</a:t>
            </a:r>
            <a:endParaRPr lang="en-US" sz="1800" b="1" dirty="0" smtClean="0">
              <a:cs typeface="Arial" pitchFamily="34" charset="0"/>
            </a:endParaRPr>
          </a:p>
          <a:p>
            <a:pPr algn="l" rtl="1" eaLnBrk="1" hangingPunct="1"/>
            <a:r>
              <a:rPr lang="en-US" sz="1800" b="1" dirty="0" smtClean="0">
                <a:solidFill>
                  <a:srgbClr val="0070C0"/>
                </a:solidFill>
                <a:cs typeface="Arial" pitchFamily="34" charset="0"/>
              </a:rPr>
              <a:t>         A. a verb                                                                 B. a subject noun</a:t>
            </a:r>
          </a:p>
          <a:p>
            <a:pPr algn="l" rtl="1" eaLnBrk="1" hangingPunct="1"/>
            <a:r>
              <a:rPr lang="en-US" sz="1800" b="1" dirty="0" smtClean="0">
                <a:solidFill>
                  <a:srgbClr val="0070C0"/>
                </a:solidFill>
                <a:cs typeface="Arial" pitchFamily="34" charset="0"/>
              </a:rPr>
              <a:t>         C. an object noun                                                 D. an adjective    </a:t>
            </a:r>
          </a:p>
          <a:p>
            <a:pPr algn="l" rtl="1" eaLnBrk="1" hangingPunct="1"/>
            <a:r>
              <a:rPr lang="en-US" sz="1800" b="1" dirty="0" smtClean="0">
                <a:cs typeface="Arial" pitchFamily="34" charset="0"/>
              </a:rPr>
              <a:t>          </a:t>
            </a:r>
            <a:endParaRPr lang="en-US" b="1" dirty="0" smtClean="0">
              <a:cs typeface="Arial" pitchFamily="34" charset="0"/>
            </a:endParaRPr>
          </a:p>
          <a:p>
            <a:pPr algn="l" rtl="1" eaLnBrk="1" hangingPunct="1"/>
            <a:r>
              <a:rPr lang="en-US" b="1" dirty="0" smtClean="0">
                <a:cs typeface="Arial" pitchFamily="34" charset="0"/>
              </a:rPr>
              <a:t>  </a:t>
            </a:r>
            <a:r>
              <a:rPr lang="en-US" b="1" dirty="0" smtClean="0"/>
              <a:t> </a:t>
            </a:r>
            <a:endParaRPr lang="en-US" dirty="0" smtClean="0"/>
          </a:p>
          <a:p>
            <a:pPr algn="l" rtl="1" eaLnBrk="1" hangingPunct="1"/>
            <a:r>
              <a:rPr lang="en-US" b="1" dirty="0" smtClean="0">
                <a:cs typeface="Arial" pitchFamily="34" charset="0"/>
              </a:rPr>
              <a:t> </a:t>
            </a: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20AAC894-F906-4C60-B31D-FC7493A50C40}" type="slidenum">
              <a:rPr lang="ar-SA" smtClean="0">
                <a:cs typeface="Arial" pitchFamily="34" charset="0"/>
              </a:rPr>
              <a:pPr/>
              <a:t>7</a:t>
            </a:fld>
            <a:endParaRPr lang="en-US" smtClean="0">
              <a:cs typeface="Arial" pitchFamily="34" charset="0"/>
            </a:endParaRPr>
          </a:p>
        </p:txBody>
      </p:sp>
    </p:spTree>
    <p:extLst>
      <p:ext uri="{BB962C8B-B14F-4D97-AF65-F5344CB8AC3E}">
        <p14:creationId xmlns:p14="http://schemas.microsoft.com/office/powerpoint/2010/main" val="3051018482"/>
      </p:ext>
    </p:extLst>
  </p:cSld>
  <p:clrMapOvr>
    <a:masterClrMapping/>
  </p:clrMapOvr>
  <mc:AlternateContent xmlns:mc="http://schemas.openxmlformats.org/markup-compatibility/2006" xmlns:p14="http://schemas.microsoft.com/office/powerpoint/2010/main">
    <mc:Choice Requires="p14">
      <p:transition spd="slow" p14:dur="2000" advTm="234"/>
    </mc:Choice>
    <mc:Fallback xmlns="">
      <p:transition spd="slow" advTm="234"/>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04800" y="304800"/>
            <a:ext cx="9105900" cy="1112838"/>
          </a:xfrm>
        </p:spPr>
        <p:txBody>
          <a:bodyPr/>
          <a:lstStyle/>
          <a:p>
            <a:pPr algn="l" eaLnBrk="1" hangingPunct="1"/>
            <a:r>
              <a:rPr lang="en-US" dirty="0" smtClean="0">
                <a:solidFill>
                  <a:srgbClr val="FF0000"/>
                </a:solidFill>
                <a:cs typeface="Arial" pitchFamily="34" charset="0"/>
              </a:rPr>
              <a:t>Sharks</a:t>
            </a:r>
            <a:endParaRPr lang="ar-SA" dirty="0" smtClean="0">
              <a:solidFill>
                <a:srgbClr val="FF0000"/>
              </a:solidFill>
              <a:latin typeface="Arial Black" pitchFamily="34" charset="0"/>
              <a:cs typeface="Arial" pitchFamily="34" charset="0"/>
            </a:endParaRPr>
          </a:p>
        </p:txBody>
      </p:sp>
      <p:sp>
        <p:nvSpPr>
          <p:cNvPr id="8195" name="Content Placeholder 2"/>
          <p:cNvSpPr>
            <a:spLocks noGrp="1"/>
          </p:cNvSpPr>
          <p:nvPr>
            <p:ph idx="1"/>
          </p:nvPr>
        </p:nvSpPr>
        <p:spPr>
          <a:xfrm>
            <a:off x="304800" y="1371600"/>
            <a:ext cx="9220200" cy="4800600"/>
          </a:xfrm>
        </p:spPr>
        <p:txBody>
          <a:bodyPr/>
          <a:lstStyle/>
          <a:p>
            <a:pPr marL="457200" indent="-457200" algn="l" rtl="1" eaLnBrk="1" hangingPunct="1"/>
            <a:r>
              <a:rPr lang="en-US" sz="1800" dirty="0" smtClean="0">
                <a:cs typeface="Arial" pitchFamily="34" charset="0"/>
              </a:rPr>
              <a:t> </a:t>
            </a:r>
          </a:p>
        </p:txBody>
      </p:sp>
      <p:sp>
        <p:nvSpPr>
          <p:cNvPr id="5" name="مربع نص 1"/>
          <p:cNvSpPr txBox="1"/>
          <p:nvPr/>
        </p:nvSpPr>
        <p:spPr>
          <a:xfrm>
            <a:off x="990600" y="3200400"/>
            <a:ext cx="7848600" cy="3046988"/>
          </a:xfrm>
          <a:prstGeom prst="rect">
            <a:avLst/>
          </a:prstGeom>
          <a:noFill/>
        </p:spPr>
        <p:txBody>
          <a:bodyPr wrap="square" rtlCol="1">
            <a:spAutoFit/>
          </a:bodyPr>
          <a:lstStyle/>
          <a:p>
            <a:pPr algn="l" rtl="0"/>
            <a:r>
              <a:rPr lang="en-US" sz="1600" b="1" dirty="0" smtClean="0">
                <a:solidFill>
                  <a:srgbClr val="FF0000"/>
                </a:solidFill>
              </a:rPr>
              <a:t>1-</a:t>
            </a:r>
            <a:r>
              <a:rPr lang="en-US" sz="1600" b="1" dirty="0">
                <a:solidFill>
                  <a:srgbClr val="FF0000"/>
                </a:solidFill>
              </a:rPr>
              <a:t>…………are one of the most feared animals</a:t>
            </a:r>
            <a:r>
              <a:rPr lang="en-US" sz="1600" b="1" dirty="0" smtClean="0">
                <a:solidFill>
                  <a:srgbClr val="FF0000"/>
                </a:solidFill>
              </a:rPr>
              <a:t>.</a:t>
            </a:r>
            <a:endParaRPr lang="en-US" sz="1600" b="1" dirty="0">
              <a:solidFill>
                <a:srgbClr val="FF0000"/>
              </a:solidFill>
            </a:endParaRPr>
          </a:p>
          <a:p>
            <a:pPr algn="l"/>
            <a:r>
              <a:rPr lang="en-US" sz="1600" dirty="0" smtClean="0">
                <a:solidFill>
                  <a:srgbClr val="00B050"/>
                </a:solidFill>
              </a:rPr>
              <a:t>          b. Orcas.</a:t>
            </a:r>
            <a:r>
              <a:rPr lang="ar-SA" sz="1600" dirty="0">
                <a:solidFill>
                  <a:srgbClr val="00B050"/>
                </a:solidFill>
              </a:rPr>
              <a:t>	</a:t>
            </a:r>
            <a:r>
              <a:rPr lang="en-US" sz="1600" dirty="0" smtClean="0">
                <a:solidFill>
                  <a:srgbClr val="00B050"/>
                </a:solidFill>
              </a:rPr>
              <a:t>      a. Sharks.</a:t>
            </a:r>
          </a:p>
          <a:p>
            <a:pPr algn="l"/>
            <a:r>
              <a:rPr lang="en-US" sz="1600" b="1" dirty="0" smtClean="0">
                <a:solidFill>
                  <a:srgbClr val="FF0000"/>
                </a:solidFill>
              </a:rPr>
              <a:t>2- </a:t>
            </a:r>
            <a:r>
              <a:rPr lang="en-US" sz="1600" b="1" dirty="0">
                <a:solidFill>
                  <a:srgbClr val="FF0000"/>
                </a:solidFill>
              </a:rPr>
              <a:t>mammals can be found</a:t>
            </a:r>
            <a:r>
              <a:rPr lang="en-US" sz="1600" b="1" dirty="0" smtClean="0">
                <a:solidFill>
                  <a:srgbClr val="FF0000"/>
                </a:solidFill>
              </a:rPr>
              <a:t>:</a:t>
            </a:r>
          </a:p>
          <a:p>
            <a:pPr algn="l"/>
            <a:r>
              <a:rPr lang="en-US" sz="1600" dirty="0" smtClean="0">
                <a:solidFill>
                  <a:srgbClr val="00B050"/>
                </a:solidFill>
              </a:rPr>
              <a:t>a. </a:t>
            </a:r>
            <a:r>
              <a:rPr lang="en-US" sz="1600" dirty="0">
                <a:solidFill>
                  <a:srgbClr val="00B050"/>
                </a:solidFill>
              </a:rPr>
              <a:t>In the sea only.</a:t>
            </a:r>
            <a:r>
              <a:rPr lang="en-US" sz="1600" dirty="0" smtClean="0">
                <a:solidFill>
                  <a:srgbClr val="00B050"/>
                </a:solidFill>
              </a:rPr>
              <a:t>.                       b. </a:t>
            </a:r>
            <a:r>
              <a:rPr lang="en-US" sz="1600" dirty="0">
                <a:solidFill>
                  <a:srgbClr val="00B050"/>
                </a:solidFill>
              </a:rPr>
              <a:t>All over the </a:t>
            </a:r>
            <a:r>
              <a:rPr lang="en-US" sz="1600" dirty="0" smtClean="0">
                <a:solidFill>
                  <a:srgbClr val="00B050"/>
                </a:solidFill>
              </a:rPr>
              <a:t>world..</a:t>
            </a:r>
          </a:p>
          <a:p>
            <a:pPr algn="l"/>
            <a:r>
              <a:rPr lang="en-US" sz="1600" b="1" dirty="0" smtClean="0">
                <a:solidFill>
                  <a:srgbClr val="FF0000"/>
                </a:solidFill>
              </a:rPr>
              <a:t>3-  </a:t>
            </a:r>
            <a:r>
              <a:rPr lang="en-US" sz="1600" dirty="0" smtClean="0">
                <a:solidFill>
                  <a:srgbClr val="FF0000"/>
                </a:solidFill>
              </a:rPr>
              <a:t>the white shark has a/an:</a:t>
            </a:r>
            <a:endParaRPr lang="en-US" sz="1600" b="1" dirty="0" smtClean="0">
              <a:solidFill>
                <a:srgbClr val="FF0000"/>
              </a:solidFill>
            </a:endParaRPr>
          </a:p>
          <a:p>
            <a:pPr marL="342900" indent="-342900" algn="l" rtl="0">
              <a:buAutoNum type="alphaLcPeriod"/>
            </a:pPr>
            <a:r>
              <a:rPr lang="en-US" sz="1600" dirty="0" smtClean="0">
                <a:solidFill>
                  <a:srgbClr val="00B050"/>
                </a:solidFill>
              </a:rPr>
              <a:t>Brown belly.                    b. </a:t>
            </a:r>
            <a:r>
              <a:rPr lang="en-US" sz="1600" dirty="0">
                <a:solidFill>
                  <a:srgbClr val="00B050"/>
                </a:solidFill>
              </a:rPr>
              <a:t>White belly</a:t>
            </a:r>
            <a:r>
              <a:rPr lang="en-US" sz="1600" dirty="0" smtClean="0">
                <a:solidFill>
                  <a:srgbClr val="00B050"/>
                </a:solidFill>
              </a:rPr>
              <a:t>.</a:t>
            </a:r>
          </a:p>
          <a:p>
            <a:pPr marL="342900" lvl="0" indent="-342900" algn="l">
              <a:buFontTx/>
              <a:buAutoNum type="alphaLcPeriod"/>
            </a:pPr>
            <a:r>
              <a:rPr lang="en-US" sz="1600" b="1" dirty="0" smtClean="0">
                <a:solidFill>
                  <a:srgbClr val="FF0000"/>
                </a:solidFill>
              </a:rPr>
              <a:t>4- </a:t>
            </a:r>
            <a:r>
              <a:rPr lang="en-US" sz="1600" b="1" dirty="0">
                <a:solidFill>
                  <a:srgbClr val="FF0000"/>
                </a:solidFill>
              </a:rPr>
              <a:t>the grey top of the white shark helps </a:t>
            </a:r>
            <a:r>
              <a:rPr lang="en-US" sz="1600" b="1" dirty="0" smtClean="0">
                <a:solidFill>
                  <a:srgbClr val="FF0000"/>
                </a:solidFill>
              </a:rPr>
              <a:t>it</a:t>
            </a:r>
            <a:r>
              <a:rPr lang="en-US" sz="1600" dirty="0" smtClean="0">
                <a:solidFill>
                  <a:srgbClr val="FF0000"/>
                </a:solidFill>
              </a:rPr>
              <a:t>.</a:t>
            </a:r>
          </a:p>
          <a:p>
            <a:pPr lvl="0" algn="l"/>
            <a:r>
              <a:rPr lang="en-US" sz="1600" dirty="0" smtClean="0">
                <a:solidFill>
                  <a:srgbClr val="00B050"/>
                </a:solidFill>
              </a:rPr>
              <a:t>a. </a:t>
            </a:r>
            <a:r>
              <a:rPr lang="en-US" sz="1600" dirty="0">
                <a:solidFill>
                  <a:srgbClr val="00B050"/>
                </a:solidFill>
              </a:rPr>
              <a:t>Blend in with the rocky bottom of the ocean</a:t>
            </a:r>
            <a:r>
              <a:rPr lang="en-US" sz="1600" dirty="0" smtClean="0">
                <a:solidFill>
                  <a:srgbClr val="00B050"/>
                </a:solidFill>
              </a:rPr>
              <a:t>.      b. </a:t>
            </a:r>
            <a:r>
              <a:rPr lang="en-US" sz="1600" dirty="0">
                <a:solidFill>
                  <a:srgbClr val="00B050"/>
                </a:solidFill>
              </a:rPr>
              <a:t>Swim fast</a:t>
            </a:r>
            <a:r>
              <a:rPr lang="en-US" sz="1600" dirty="0" smtClean="0">
                <a:solidFill>
                  <a:srgbClr val="00B050"/>
                </a:solidFill>
              </a:rPr>
              <a:t>.</a:t>
            </a:r>
          </a:p>
          <a:p>
            <a:pPr algn="l" rtl="0"/>
            <a:r>
              <a:rPr lang="en-US" sz="1600" b="1" dirty="0" smtClean="0">
                <a:solidFill>
                  <a:srgbClr val="FF0000"/>
                </a:solidFill>
              </a:rPr>
              <a:t>5- </a:t>
            </a:r>
            <a:r>
              <a:rPr lang="en-US" sz="1600" b="1" dirty="0">
                <a:solidFill>
                  <a:srgbClr val="FF0000"/>
                </a:solidFill>
              </a:rPr>
              <a:t>the…………..is bigger than the white shark</a:t>
            </a:r>
            <a:r>
              <a:rPr lang="en-US" sz="1600" b="1" dirty="0" smtClean="0">
                <a:solidFill>
                  <a:srgbClr val="FF0000"/>
                </a:solidFill>
              </a:rPr>
              <a:t>.</a:t>
            </a:r>
            <a:endParaRPr lang="en-US" sz="1600" b="1" dirty="0">
              <a:solidFill>
                <a:srgbClr val="FF0000"/>
              </a:solidFill>
            </a:endParaRPr>
          </a:p>
          <a:p>
            <a:pPr algn="l"/>
            <a:r>
              <a:rPr lang="en-US" sz="1600" dirty="0" smtClean="0">
                <a:solidFill>
                  <a:srgbClr val="00B050"/>
                </a:solidFill>
              </a:rPr>
              <a:t>a. </a:t>
            </a:r>
            <a:r>
              <a:rPr lang="en-US" sz="1600" dirty="0">
                <a:solidFill>
                  <a:srgbClr val="00B050"/>
                </a:solidFill>
              </a:rPr>
              <a:t>Lemon shark</a:t>
            </a:r>
            <a:r>
              <a:rPr lang="en-US" sz="1600" dirty="0" smtClean="0">
                <a:solidFill>
                  <a:srgbClr val="00B050"/>
                </a:solidFill>
              </a:rPr>
              <a:t>..              b. Whale shark.</a:t>
            </a:r>
          </a:p>
          <a:p>
            <a:pPr lvl="0" algn="l"/>
            <a:r>
              <a:rPr lang="en-US" sz="1600" b="1" dirty="0" smtClean="0">
                <a:solidFill>
                  <a:srgbClr val="FF0000"/>
                </a:solidFill>
              </a:rPr>
              <a:t>6- the great white shark can grow up to ……. feet long.</a:t>
            </a:r>
            <a:endParaRPr lang="en-US" sz="1600" dirty="0" smtClean="0">
              <a:solidFill>
                <a:srgbClr val="FF0000"/>
              </a:solidFill>
            </a:endParaRPr>
          </a:p>
          <a:p>
            <a:pPr algn="l"/>
            <a:r>
              <a:rPr lang="en-US" sz="1600" dirty="0" smtClean="0">
                <a:solidFill>
                  <a:srgbClr val="00B050"/>
                </a:solidFill>
              </a:rPr>
              <a:t> a. 10..                b. 20.</a:t>
            </a:r>
            <a:endParaRPr lang="en-US" sz="1600" dirty="0">
              <a:solidFill>
                <a:srgbClr val="00B050"/>
              </a:solidFill>
            </a:endParaRPr>
          </a:p>
        </p:txBody>
      </p:sp>
      <p:sp>
        <p:nvSpPr>
          <p:cNvPr id="2" name="Rectangle 2"/>
          <p:cNvSpPr>
            <a:spLocks noGrp="1"/>
          </p:cNvSpPr>
          <p:nvPr/>
        </p:nvSpPr>
        <p:spPr bwMode="auto">
          <a:xfrm>
            <a:off x="161666" y="1371600"/>
            <a:ext cx="966813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a:r>
              <a:rPr lang="en-US" sz="1400" dirty="0" smtClean="0"/>
              <a:t>One </a:t>
            </a:r>
            <a:r>
              <a:rPr lang="en-US" sz="1400" dirty="0"/>
              <a:t>of the most feared animals in the world is the shark and the shark the people are afraid of is the great white shark. It gets its name from its white belly. The top of the great white is grey which helps it blend with the rocky bottom of the ocean. Although some fish are bigger, like the whale shark, the great white shark can grow up to 20 feet long. Unlike the calm, slow whale shark that feeds on tiny fish and plants, the great white shark is speedy and aggressive. A great white`s prey include sea lions, seals, sea turtles. They use their razor sharp teeth, not to chew but to rip their prey into small pieces. They have hundreds of teeth that can grow to up to three inches long. The great white shark does not have many predators in the ocean except for orcas and larger sharks</a:t>
            </a:r>
            <a:r>
              <a:rPr lang="ar-SA" sz="1400" dirty="0"/>
              <a:t>.</a:t>
            </a:r>
            <a:endParaRPr lang="en-US" sz="1400" dirty="0"/>
          </a:p>
          <a:p>
            <a:pPr algn="l" rtl="0"/>
            <a:r>
              <a:rPr lang="en-US" sz="1400" dirty="0"/>
              <a:t>Humans, however, are the biggest threat. Sharks often get caught in fishing nets or humans kill them for their fins and teeth.</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36747283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
        <p:nvSpPr>
          <p:cNvPr id="6" name="Title 1"/>
          <p:cNvSpPr>
            <a:spLocks noGrp="1"/>
          </p:cNvSpPr>
          <p:nvPr>
            <p:ph type="title"/>
          </p:nvPr>
        </p:nvSpPr>
        <p:spPr>
          <a:xfrm>
            <a:off x="304800" y="304800"/>
            <a:ext cx="9105900" cy="1112838"/>
          </a:xfrm>
        </p:spPr>
        <p:txBody>
          <a:bodyPr/>
          <a:lstStyle/>
          <a:p>
            <a:pPr algn="l" eaLnBrk="1" hangingPunct="1"/>
            <a:r>
              <a:rPr lang="ar-SA" dirty="0" smtClean="0">
                <a:solidFill>
                  <a:srgbClr val="376092"/>
                </a:solidFill>
                <a:cs typeface="Arial" pitchFamily="34" charset="0"/>
              </a:rPr>
              <a:t> </a:t>
            </a:r>
            <a:r>
              <a:rPr lang="en-US" sz="3200" b="1" dirty="0" smtClean="0">
                <a:solidFill>
                  <a:srgbClr val="C00000"/>
                </a:solidFill>
                <a:latin typeface="Arial Black" pitchFamily="34" charset="0"/>
                <a:cs typeface="Arial" pitchFamily="34" charset="0"/>
              </a:rPr>
              <a:t>4.</a:t>
            </a:r>
            <a:r>
              <a:rPr lang="en-US" sz="3200" b="1" dirty="0" smtClean="0">
                <a:solidFill>
                  <a:srgbClr val="C00000"/>
                </a:solidFill>
                <a:latin typeface="Arial Black" pitchFamily="34" charset="0"/>
              </a:rPr>
              <a:t> Reading :  </a:t>
            </a:r>
            <a:r>
              <a:rPr lang="en-US" sz="2800" b="1" dirty="0" smtClean="0">
                <a:solidFill>
                  <a:srgbClr val="C00000"/>
                </a:solidFill>
                <a:latin typeface="Arial Black" pitchFamily="34" charset="0"/>
              </a:rPr>
              <a:t/>
            </a:r>
            <a:br>
              <a:rPr lang="en-US" sz="2800" b="1" dirty="0" smtClean="0">
                <a:solidFill>
                  <a:srgbClr val="C00000"/>
                </a:solidFill>
                <a:latin typeface="Arial Black" pitchFamily="34" charset="0"/>
              </a:rPr>
            </a:br>
            <a:r>
              <a:rPr lang="en-US" sz="2800" b="1" dirty="0" smtClean="0">
                <a:solidFill>
                  <a:srgbClr val="C00000"/>
                </a:solidFill>
                <a:latin typeface="Arial Black" pitchFamily="34" charset="0"/>
              </a:rPr>
              <a:t>     </a:t>
            </a:r>
            <a:endParaRPr lang="ar-SA" dirty="0" smtClean="0">
              <a:solidFill>
                <a:srgbClr val="0070C0"/>
              </a:solidFill>
              <a:latin typeface="Arial Black" pitchFamily="34" charset="0"/>
              <a:cs typeface="Arial" pitchFamily="34" charset="0"/>
            </a:endParaRPr>
          </a:p>
        </p:txBody>
      </p:sp>
      <p:sp>
        <p:nvSpPr>
          <p:cNvPr id="2" name="مربع نص 1"/>
          <p:cNvSpPr txBox="1"/>
          <p:nvPr/>
        </p:nvSpPr>
        <p:spPr>
          <a:xfrm>
            <a:off x="914400" y="1363682"/>
            <a:ext cx="6629400" cy="3785652"/>
          </a:xfrm>
          <a:prstGeom prst="rect">
            <a:avLst/>
          </a:prstGeom>
          <a:noFill/>
        </p:spPr>
        <p:txBody>
          <a:bodyPr wrap="square" rtlCol="1">
            <a:spAutoFit/>
          </a:bodyPr>
          <a:lstStyle/>
          <a:p>
            <a:pPr algn="l" rtl="0"/>
            <a:r>
              <a:rPr lang="en-US" sz="1600" dirty="0" smtClean="0">
                <a:solidFill>
                  <a:srgbClr val="FF0000"/>
                </a:solidFill>
              </a:rPr>
              <a:t>7- </a:t>
            </a:r>
            <a:r>
              <a:rPr lang="en-US" sz="1600" b="1" dirty="0">
                <a:solidFill>
                  <a:srgbClr val="FF0000"/>
                </a:solidFill>
              </a:rPr>
              <a:t>the whale shark </a:t>
            </a:r>
            <a:r>
              <a:rPr lang="en-US" sz="1600" b="1" dirty="0" smtClean="0">
                <a:solidFill>
                  <a:srgbClr val="FF0000"/>
                </a:solidFill>
              </a:rPr>
              <a:t>is: </a:t>
            </a:r>
            <a:endParaRPr lang="en-US" sz="1600" b="1" dirty="0">
              <a:solidFill>
                <a:srgbClr val="FF0000"/>
              </a:solidFill>
            </a:endParaRPr>
          </a:p>
          <a:p>
            <a:pPr algn="l"/>
            <a:r>
              <a:rPr lang="en-US" sz="1600" dirty="0" smtClean="0">
                <a:solidFill>
                  <a:srgbClr val="00B050"/>
                </a:solidFill>
              </a:rPr>
              <a:t>a. </a:t>
            </a:r>
            <a:r>
              <a:rPr lang="en-US" sz="1600" dirty="0">
                <a:solidFill>
                  <a:srgbClr val="00B050"/>
                </a:solidFill>
              </a:rPr>
              <a:t>Aggressive</a:t>
            </a:r>
            <a:r>
              <a:rPr lang="en-US" sz="1600" dirty="0" smtClean="0">
                <a:solidFill>
                  <a:srgbClr val="00B050"/>
                </a:solidFill>
              </a:rPr>
              <a:t>.           b. </a:t>
            </a:r>
            <a:r>
              <a:rPr lang="en-US" sz="1600" dirty="0" smtClean="0">
                <a:solidFill>
                  <a:srgbClr val="00B050"/>
                </a:solidFill>
              </a:rPr>
              <a:t>Small.     </a:t>
            </a:r>
            <a:r>
              <a:rPr lang="en-US" sz="1600" dirty="0" smtClean="0">
                <a:solidFill>
                  <a:srgbClr val="0070C0"/>
                </a:solidFill>
              </a:rPr>
              <a:t>C. slow</a:t>
            </a:r>
            <a:endParaRPr lang="en-US" sz="1600" dirty="0" smtClean="0">
              <a:solidFill>
                <a:srgbClr val="0070C0"/>
              </a:solidFill>
            </a:endParaRPr>
          </a:p>
          <a:p>
            <a:pPr algn="l"/>
            <a:r>
              <a:rPr lang="en-US" sz="1600" dirty="0" smtClean="0">
                <a:solidFill>
                  <a:srgbClr val="FF0000"/>
                </a:solidFill>
              </a:rPr>
              <a:t>8- </a:t>
            </a:r>
            <a:r>
              <a:rPr lang="en-US" sz="1600" b="1" dirty="0">
                <a:solidFill>
                  <a:srgbClr val="FF0000"/>
                </a:solidFill>
              </a:rPr>
              <a:t>some of the white shark`s prey </a:t>
            </a:r>
            <a:r>
              <a:rPr lang="en-US" sz="1600" b="1" dirty="0" smtClean="0">
                <a:solidFill>
                  <a:srgbClr val="FF0000"/>
                </a:solidFill>
              </a:rPr>
              <a:t>include</a:t>
            </a:r>
            <a:r>
              <a:rPr lang="en-US" sz="1600" dirty="0" smtClean="0">
                <a:solidFill>
                  <a:srgbClr val="FF0000"/>
                </a:solidFill>
              </a:rPr>
              <a:t>:</a:t>
            </a:r>
          </a:p>
          <a:p>
            <a:pPr algn="l"/>
            <a:r>
              <a:rPr lang="en-US" sz="1600" dirty="0" smtClean="0">
                <a:solidFill>
                  <a:srgbClr val="00B050"/>
                </a:solidFill>
              </a:rPr>
              <a:t>a. </a:t>
            </a:r>
            <a:r>
              <a:rPr lang="en-US" sz="1600" dirty="0">
                <a:solidFill>
                  <a:srgbClr val="00B050"/>
                </a:solidFill>
              </a:rPr>
              <a:t>Bananas.</a:t>
            </a:r>
            <a:r>
              <a:rPr lang="en-US" sz="1600" dirty="0" smtClean="0">
                <a:solidFill>
                  <a:srgbClr val="00B050"/>
                </a:solidFill>
              </a:rPr>
              <a:t>.                       b. </a:t>
            </a:r>
            <a:r>
              <a:rPr lang="en-US" sz="1600" dirty="0">
                <a:solidFill>
                  <a:srgbClr val="00B050"/>
                </a:solidFill>
              </a:rPr>
              <a:t>Sea lions</a:t>
            </a:r>
            <a:r>
              <a:rPr lang="en-US" sz="1600" dirty="0" smtClean="0">
                <a:solidFill>
                  <a:srgbClr val="00B050"/>
                </a:solidFill>
              </a:rPr>
              <a:t>.</a:t>
            </a:r>
          </a:p>
          <a:p>
            <a:pPr algn="l"/>
            <a:r>
              <a:rPr lang="en-US" sz="1600" b="1" dirty="0" smtClean="0">
                <a:solidFill>
                  <a:srgbClr val="FF0000"/>
                </a:solidFill>
              </a:rPr>
              <a:t>9- </a:t>
            </a:r>
            <a:r>
              <a:rPr lang="en-US" sz="1600" b="1" dirty="0">
                <a:solidFill>
                  <a:srgbClr val="FF0000"/>
                </a:solidFill>
              </a:rPr>
              <a:t>the white sharks use their………..to rip their prey into small pieces</a:t>
            </a:r>
            <a:r>
              <a:rPr lang="en-US" sz="1600" b="1" dirty="0" smtClean="0">
                <a:solidFill>
                  <a:srgbClr val="FF0000"/>
                </a:solidFill>
              </a:rPr>
              <a:t>:</a:t>
            </a:r>
          </a:p>
          <a:p>
            <a:pPr marL="342900" indent="-342900" algn="l" rtl="0">
              <a:buAutoNum type="alphaLcPeriod"/>
            </a:pPr>
            <a:r>
              <a:rPr lang="en-US" sz="1600" dirty="0" smtClean="0">
                <a:solidFill>
                  <a:srgbClr val="00B050"/>
                </a:solidFill>
              </a:rPr>
              <a:t>Teeth..                    b. </a:t>
            </a:r>
            <a:r>
              <a:rPr lang="en-US" sz="1600" dirty="0">
                <a:solidFill>
                  <a:srgbClr val="00B050"/>
                </a:solidFill>
              </a:rPr>
              <a:t>Paws</a:t>
            </a:r>
            <a:r>
              <a:rPr lang="en-US" sz="1600" dirty="0" smtClean="0">
                <a:solidFill>
                  <a:srgbClr val="00B050"/>
                </a:solidFill>
              </a:rPr>
              <a:t>.</a:t>
            </a:r>
          </a:p>
          <a:p>
            <a:pPr algn="l" rtl="0"/>
            <a:r>
              <a:rPr lang="en-US" sz="1600" b="1" dirty="0" smtClean="0">
                <a:solidFill>
                  <a:srgbClr val="FF0000"/>
                </a:solidFill>
              </a:rPr>
              <a:t> 10- </a:t>
            </a:r>
            <a:r>
              <a:rPr lang="en-US" sz="1600" b="1" dirty="0">
                <a:solidFill>
                  <a:srgbClr val="FF0000"/>
                </a:solidFill>
              </a:rPr>
              <a:t>the………are one of the white shark`s predators</a:t>
            </a:r>
            <a:r>
              <a:rPr lang="en-US" sz="1600" b="1" dirty="0" smtClean="0">
                <a:solidFill>
                  <a:srgbClr val="FF0000"/>
                </a:solidFill>
              </a:rPr>
              <a:t>:</a:t>
            </a:r>
          </a:p>
          <a:p>
            <a:pPr algn="l"/>
            <a:r>
              <a:rPr lang="en-US" sz="1600" dirty="0" smtClean="0">
                <a:solidFill>
                  <a:srgbClr val="00B050"/>
                </a:solidFill>
              </a:rPr>
              <a:t>a. Orcas.                b. Dogs.</a:t>
            </a:r>
          </a:p>
          <a:p>
            <a:pPr algn="l"/>
            <a:r>
              <a:rPr lang="en-US" sz="1600" dirty="0" smtClean="0">
                <a:solidFill>
                  <a:srgbClr val="FF0000"/>
                </a:solidFill>
              </a:rPr>
              <a:t>11- </a:t>
            </a:r>
            <a:r>
              <a:rPr lang="en-US" sz="1600" b="1" dirty="0">
                <a:solidFill>
                  <a:srgbClr val="FF0000"/>
                </a:solidFill>
              </a:rPr>
              <a:t>the biggest threat to the white shark </a:t>
            </a:r>
            <a:r>
              <a:rPr lang="en-US" sz="1600" b="1" dirty="0" smtClean="0">
                <a:solidFill>
                  <a:srgbClr val="FF0000"/>
                </a:solidFill>
              </a:rPr>
              <a:t>is</a:t>
            </a:r>
            <a:r>
              <a:rPr lang="en-US" sz="1600" dirty="0" smtClean="0">
                <a:solidFill>
                  <a:srgbClr val="FF0000"/>
                </a:solidFill>
              </a:rPr>
              <a:t>:</a:t>
            </a:r>
            <a:endParaRPr lang="en-US" sz="1600" dirty="0">
              <a:solidFill>
                <a:srgbClr val="FF0000"/>
              </a:solidFill>
            </a:endParaRPr>
          </a:p>
          <a:p>
            <a:pPr algn="l"/>
            <a:r>
              <a:rPr lang="en-US" sz="1600" dirty="0" smtClean="0">
                <a:solidFill>
                  <a:srgbClr val="00B050"/>
                </a:solidFill>
              </a:rPr>
              <a:t>a. Humans.            b. Birds.</a:t>
            </a:r>
          </a:p>
          <a:p>
            <a:pPr algn="l"/>
            <a:r>
              <a:rPr lang="en-US" sz="1600" b="1" dirty="0" smtClean="0">
                <a:solidFill>
                  <a:srgbClr val="FF0000"/>
                </a:solidFill>
              </a:rPr>
              <a:t>12- </a:t>
            </a:r>
            <a:r>
              <a:rPr lang="en-US" sz="1600" b="1" dirty="0">
                <a:solidFill>
                  <a:srgbClr val="FF0000"/>
                </a:solidFill>
              </a:rPr>
              <a:t>a white shark`s teeth can grow up to:</a:t>
            </a:r>
            <a:r>
              <a:rPr lang="en-US" sz="1600" b="1" dirty="0" smtClean="0">
                <a:solidFill>
                  <a:srgbClr val="FF0000"/>
                </a:solidFill>
              </a:rPr>
              <a:t>:</a:t>
            </a:r>
          </a:p>
          <a:p>
            <a:pPr algn="l"/>
            <a:r>
              <a:rPr lang="en-US" sz="1600" dirty="0" smtClean="0">
                <a:solidFill>
                  <a:srgbClr val="00B050"/>
                </a:solidFill>
              </a:rPr>
              <a:t>a. 3 inches..                     b. 5 inches.</a:t>
            </a:r>
          </a:p>
          <a:p>
            <a:pPr algn="l"/>
            <a:r>
              <a:rPr lang="en-US" sz="1600" b="1" dirty="0" smtClean="0">
                <a:solidFill>
                  <a:srgbClr val="FF0000"/>
                </a:solidFill>
              </a:rPr>
              <a:t>13- </a:t>
            </a:r>
            <a:r>
              <a:rPr lang="en-US" sz="1600" b="1" dirty="0">
                <a:solidFill>
                  <a:srgbClr val="FF0000"/>
                </a:solidFill>
              </a:rPr>
              <a:t>sharks often get caught </a:t>
            </a:r>
            <a:r>
              <a:rPr lang="en-US" sz="1600" b="1" dirty="0" smtClean="0">
                <a:solidFill>
                  <a:srgbClr val="FF0000"/>
                </a:solidFill>
              </a:rPr>
              <a:t>in:</a:t>
            </a:r>
          </a:p>
          <a:p>
            <a:pPr algn="l"/>
            <a:r>
              <a:rPr lang="en-US" sz="1600" dirty="0" smtClean="0">
                <a:solidFill>
                  <a:srgbClr val="00B050"/>
                </a:solidFill>
              </a:rPr>
              <a:t>b. Lakes.</a:t>
            </a:r>
            <a:r>
              <a:rPr lang="ar-SA" sz="1600" dirty="0">
                <a:solidFill>
                  <a:srgbClr val="00B050"/>
                </a:solidFill>
              </a:rPr>
              <a:t>	</a:t>
            </a:r>
            <a:r>
              <a:rPr lang="ar-SA" sz="1600" dirty="0" smtClean="0">
                <a:solidFill>
                  <a:srgbClr val="00B050"/>
                </a:solidFill>
              </a:rPr>
              <a:t>          </a:t>
            </a:r>
            <a:r>
              <a:rPr lang="en-US" sz="1600" dirty="0" smtClean="0">
                <a:solidFill>
                  <a:srgbClr val="00B050"/>
                </a:solidFill>
              </a:rPr>
              <a:t>a. </a:t>
            </a:r>
            <a:r>
              <a:rPr lang="en-US" sz="1600" dirty="0">
                <a:solidFill>
                  <a:srgbClr val="00B050"/>
                </a:solidFill>
              </a:rPr>
              <a:t>Fishing nets</a:t>
            </a:r>
            <a:r>
              <a:rPr lang="en-US" sz="1600" dirty="0" smtClean="0">
                <a:solidFill>
                  <a:srgbClr val="00B050"/>
                </a:solidFill>
              </a:rPr>
              <a:t>.</a:t>
            </a:r>
          </a:p>
        </p:txBody>
      </p:sp>
      <p:sp>
        <p:nvSpPr>
          <p:cNvPr id="3" name="مربع نص 2"/>
          <p:cNvSpPr txBox="1"/>
          <p:nvPr/>
        </p:nvSpPr>
        <p:spPr>
          <a:xfrm>
            <a:off x="914400" y="5105400"/>
            <a:ext cx="6781800" cy="1446550"/>
          </a:xfrm>
          <a:prstGeom prst="rect">
            <a:avLst/>
          </a:prstGeom>
          <a:noFill/>
        </p:spPr>
        <p:txBody>
          <a:bodyPr wrap="square" rtlCol="1">
            <a:spAutoFit/>
          </a:bodyPr>
          <a:lstStyle/>
          <a:p>
            <a:pPr algn="l"/>
            <a:r>
              <a:rPr lang="en-US" sz="1600" b="1" dirty="0" smtClean="0">
                <a:solidFill>
                  <a:srgbClr val="FF0000"/>
                </a:solidFill>
              </a:rPr>
              <a:t>14-</a:t>
            </a:r>
            <a:r>
              <a:rPr lang="en-US" sz="1600" b="1" dirty="0">
                <a:solidFill>
                  <a:srgbClr val="FF0000"/>
                </a:solidFill>
              </a:rPr>
              <a:t>the whale shark feeds </a:t>
            </a:r>
            <a:r>
              <a:rPr lang="en-US" sz="1600" b="1" dirty="0" smtClean="0">
                <a:solidFill>
                  <a:srgbClr val="FF0000"/>
                </a:solidFill>
              </a:rPr>
              <a:t>on:</a:t>
            </a:r>
          </a:p>
          <a:p>
            <a:pPr algn="l"/>
            <a:r>
              <a:rPr lang="en-US" sz="1600" dirty="0" smtClean="0">
                <a:solidFill>
                  <a:srgbClr val="00B050"/>
                </a:solidFill>
              </a:rPr>
              <a:t>a. Humans.         b. </a:t>
            </a:r>
            <a:r>
              <a:rPr lang="en-US" sz="1600" dirty="0">
                <a:solidFill>
                  <a:srgbClr val="00B050"/>
                </a:solidFill>
              </a:rPr>
              <a:t>Plants and tiny fish</a:t>
            </a:r>
            <a:r>
              <a:rPr lang="en-US" sz="1600" dirty="0" smtClean="0">
                <a:solidFill>
                  <a:srgbClr val="00B050"/>
                </a:solidFill>
              </a:rPr>
              <a:t>.</a:t>
            </a:r>
          </a:p>
          <a:p>
            <a:pPr algn="l"/>
            <a:endParaRPr lang="en-US" sz="500" dirty="0" smtClean="0"/>
          </a:p>
          <a:p>
            <a:pPr algn="l"/>
            <a:r>
              <a:rPr lang="en-US" sz="1600" b="1" dirty="0" smtClean="0">
                <a:solidFill>
                  <a:srgbClr val="FF0000"/>
                </a:solidFill>
              </a:rPr>
              <a:t>15- </a:t>
            </a:r>
            <a:r>
              <a:rPr lang="en-US" sz="1600" b="1" dirty="0">
                <a:solidFill>
                  <a:srgbClr val="FF0000"/>
                </a:solidFill>
              </a:rPr>
              <a:t>the………. have hundreds of teeth</a:t>
            </a:r>
            <a:r>
              <a:rPr lang="en-US" sz="1600" b="1" dirty="0" smtClean="0">
                <a:solidFill>
                  <a:srgbClr val="FF0000"/>
                </a:solidFill>
              </a:rPr>
              <a:t>.</a:t>
            </a:r>
          </a:p>
          <a:p>
            <a:pPr algn="l"/>
            <a:r>
              <a:rPr lang="en-US" sz="1600" dirty="0" smtClean="0">
                <a:solidFill>
                  <a:srgbClr val="00B050"/>
                </a:solidFill>
              </a:rPr>
              <a:t>a. Whale shark.    b. </a:t>
            </a:r>
            <a:r>
              <a:rPr lang="en-US" sz="1600" dirty="0">
                <a:solidFill>
                  <a:srgbClr val="00B050"/>
                </a:solidFill>
              </a:rPr>
              <a:t>White sharks.</a:t>
            </a:r>
            <a:r>
              <a:rPr lang="en-US" sz="1600" dirty="0" smtClean="0">
                <a:solidFill>
                  <a:srgbClr val="00B050"/>
                </a:solidFill>
              </a:rPr>
              <a:t>.</a:t>
            </a:r>
            <a:endParaRPr lang="en-US" sz="1600" dirty="0">
              <a:solidFill>
                <a:srgbClr val="00B050"/>
              </a:solidFill>
            </a:endParaRPr>
          </a:p>
          <a:p>
            <a:pPr algn="l"/>
            <a:endParaRPr lang="ar-SA" sz="1600" dirty="0"/>
          </a:p>
        </p:txBody>
      </p:sp>
    </p:spTree>
    <p:extLst>
      <p:ext uri="{BB962C8B-B14F-4D97-AF65-F5344CB8AC3E}">
        <p14:creationId xmlns:p14="http://schemas.microsoft.com/office/powerpoint/2010/main" val="19496401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rts.pptx" id="{0DB676BE-95CC-40C6-85AF-7FC634710288}" vid="{C55E0FB7-C7F4-4BBE-82DE-4603F7F43EF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806</TotalTime>
  <Words>1046</Words>
  <Application>Microsoft Office PowerPoint</Application>
  <PresentationFormat>A4 Paper (210x297 mm)</PresentationFormat>
  <Paragraphs>142</Paragraphs>
  <Slides>10</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Arial Black</vt:lpstr>
      <vt:lpstr>AYM Wadiy S_U normal.</vt:lpstr>
      <vt:lpstr>Calibri</vt:lpstr>
      <vt:lpstr>Times New Roman</vt:lpstr>
      <vt:lpstr>Office Theme</vt:lpstr>
      <vt:lpstr>PowerPoint Presentation</vt:lpstr>
      <vt:lpstr>PowerPoint Presentation</vt:lpstr>
      <vt:lpstr>Elements of the Lecture</vt:lpstr>
      <vt:lpstr> 3. Simple Past Tense                                                                                                                                                                                                        Chapter 8 </vt:lpstr>
      <vt:lpstr> questions                                                                                                                                                                                                        Chapter 8 </vt:lpstr>
      <vt:lpstr>Exercise </vt:lpstr>
      <vt:lpstr>Exercise </vt:lpstr>
      <vt:lpstr>Sharks</vt:lpstr>
      <vt:lpstr> 4. Reading :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studio 2</dc:creator>
  <cp:lastModifiedBy>KFU</cp:lastModifiedBy>
  <cp:revision>69</cp:revision>
  <dcterms:created xsi:type="dcterms:W3CDTF">2016-02-08T08:46:21Z</dcterms:created>
  <dcterms:modified xsi:type="dcterms:W3CDTF">2018-04-08T19:43:32Z</dcterms:modified>
</cp:coreProperties>
</file>