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300" r:id="rId5"/>
    <p:sldId id="301" r:id="rId6"/>
    <p:sldId id="309" r:id="rId7"/>
    <p:sldId id="302" r:id="rId8"/>
    <p:sldId id="310" r:id="rId9"/>
    <p:sldId id="303" r:id="rId10"/>
    <p:sldId id="311" r:id="rId11"/>
    <p:sldId id="312" r:id="rId12"/>
    <p:sldId id="304" r:id="rId13"/>
    <p:sldId id="305" r:id="rId14"/>
    <p:sldId id="313" r:id="rId15"/>
    <p:sldId id="314" r:id="rId16"/>
    <p:sldId id="306" r:id="rId17"/>
    <p:sldId id="307" r:id="rId18"/>
    <p:sldId id="308"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66FF66"/>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28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الإضافة</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تعريف الإضافة.</a:t>
            </a:r>
          </a:p>
          <a:p>
            <a:pPr rtl="1" eaLnBrk="1" hangingPunct="1">
              <a:buFont typeface="Arial" pitchFamily="34" charset="0"/>
              <a:buChar char="•"/>
            </a:pPr>
            <a:r>
              <a:rPr lang="ar-SA" sz="3000" b="1" dirty="0" smtClean="0">
                <a:cs typeface="Arial" pitchFamily="34" charset="0"/>
              </a:rPr>
              <a:t>أنواعها.</a:t>
            </a:r>
          </a:p>
          <a:p>
            <a:pPr rtl="1" eaLnBrk="1" hangingPunct="1">
              <a:buFont typeface="Arial" pitchFamily="34" charset="0"/>
              <a:buChar char="•"/>
            </a:pPr>
            <a:r>
              <a:rPr lang="ar-SA" sz="3000" b="1" dirty="0" smtClean="0">
                <a:cs typeface="Arial" pitchFamily="34" charset="0"/>
              </a:rPr>
              <a:t>أحكامها.</a:t>
            </a:r>
          </a:p>
          <a:p>
            <a:pPr rtl="1" eaLnBrk="1" hangingPunct="1">
              <a:buFont typeface="Arial" pitchFamily="34" charset="0"/>
              <a:buChar char="•"/>
            </a:pPr>
            <a:r>
              <a:rPr lang="ar-SA" sz="3000" b="1" dirty="0" smtClean="0">
                <a:cs typeface="Arial" pitchFamily="34" charset="0"/>
              </a:rPr>
              <a:t>ما يلازم الإضافة.</a:t>
            </a:r>
            <a:r>
              <a:rPr lang="en-US" sz="3000" b="1" dirty="0" smtClean="0">
                <a:cs typeface="Arial" pitchFamily="34" charset="0"/>
              </a:rPr>
              <a:t>     </a:t>
            </a:r>
            <a:r>
              <a:rPr lang="en-GB" sz="3000" b="1" dirty="0" smtClean="0">
                <a:cs typeface="Arial" pitchFamily="34" charset="0"/>
              </a:rPr>
              <a:t>     </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كثيراً ما يحار الطلاب في موضوع الإضافة ولا يميزون بين الاسم المضاف وغير المضاف، لذا كان لا بد من هذا الدرس لتسليط الضوء على موضوع الإضافة.</a:t>
            </a:r>
          </a:p>
          <a:p>
            <a:pPr rtl="1" eaLnBrk="1" hangingPunct="1"/>
            <a:r>
              <a:rPr lang="ar-SA" sz="3000" dirty="0" smtClean="0">
                <a:cs typeface="Arial" pitchFamily="34" charset="0"/>
              </a:rPr>
              <a:t>وهنا أود أن أعطيكم قاعدتين عامتين في الإضافة:</a:t>
            </a:r>
          </a:p>
          <a:p>
            <a:pPr rtl="1" eaLnBrk="1" hangingPunct="1"/>
            <a:r>
              <a:rPr lang="ar-SA" sz="3000" dirty="0" smtClean="0">
                <a:cs typeface="Arial" pitchFamily="34" charset="0"/>
              </a:rPr>
              <a:t>الأولى: إذا رأيت اسماً ليس منوناً ولم يكن ممنوعاً من الصرف فظنّ أنه مضاف وما بعده مضاف إليه، لأن الإضافة تحذف التنوين.</a:t>
            </a:r>
          </a:p>
          <a:p>
            <a:pPr rtl="1" eaLnBrk="1" hangingPunct="1"/>
            <a:r>
              <a:rPr lang="ar-SA" sz="3000" dirty="0" smtClean="0">
                <a:cs typeface="Arial" pitchFamily="34" charset="0"/>
              </a:rPr>
              <a:t>ثانياً: كل اسم اتصل به ضمير فالاسم مضاف والضمير مضاف إليه.</a:t>
            </a:r>
          </a:p>
          <a:p>
            <a:pPr rtl="1" eaLnBrk="1" hangingPunct="1"/>
            <a:r>
              <a:rPr lang="ar-SA" sz="3000" i="1" u="sng" dirty="0" smtClean="0">
                <a:solidFill>
                  <a:srgbClr val="FF0000"/>
                </a:solidFill>
                <a:cs typeface="Arial" pitchFamily="34" charset="0"/>
              </a:rPr>
              <a:t>تنويه: ورد في المحاضرة التاسعة شريحة 18 في التدريب</a:t>
            </a:r>
            <a:r>
              <a:rPr lang="ar-SA" sz="3000" dirty="0" smtClean="0">
                <a:cs typeface="Arial" pitchFamily="34" charset="0"/>
              </a:rPr>
              <a:t>:</a:t>
            </a:r>
            <a:r>
              <a:rPr lang="ar-SA" sz="2800" dirty="0" smtClean="0"/>
              <a:t>تقدم المبتدأ على الخبر وجوبا في الجملة التالية(في السماء غيومها) والصواب تقدم الخبر على المبتدأ...........</a:t>
            </a:r>
          </a:p>
          <a:p>
            <a:pPr rtl="1" eaLnBrk="1" hangingPunct="1"/>
            <a:endParaRPr lang="ar-SA" sz="3000"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الإضافة</a:t>
            </a:r>
            <a:endParaRPr lang="ar-SA" dirty="0"/>
          </a:p>
        </p:txBody>
      </p:sp>
      <p:sp>
        <p:nvSpPr>
          <p:cNvPr id="3" name="عنصر نائب للمحتوى 2"/>
          <p:cNvSpPr>
            <a:spLocks noGrp="1"/>
          </p:cNvSpPr>
          <p:nvPr>
            <p:ph idx="1"/>
          </p:nvPr>
        </p:nvSpPr>
        <p:spPr/>
        <p:txBody>
          <a:bodyPr/>
          <a:lstStyle/>
          <a:p>
            <a:pPr rtl="1"/>
            <a:r>
              <a:rPr lang="ar-SA" dirty="0" smtClean="0"/>
              <a:t>الإضافةُ نِسبةٌ بينَ اسمين، على تقديرِ حرفِ الجر، توجِبُ جرَّ الثاني أبداً، نحو: هذا </a:t>
            </a:r>
            <a:r>
              <a:rPr lang="ar-SA" dirty="0" smtClean="0">
                <a:solidFill>
                  <a:srgbClr val="00B0F0"/>
                </a:solidFill>
              </a:rPr>
              <a:t>كتابُ</a:t>
            </a:r>
            <a:r>
              <a:rPr lang="ar-SA" dirty="0" smtClean="0"/>
              <a:t> </a:t>
            </a:r>
            <a:r>
              <a:rPr lang="ar-SA" dirty="0" smtClean="0">
                <a:solidFill>
                  <a:srgbClr val="FF0000"/>
                </a:solidFill>
              </a:rPr>
              <a:t>التلميذِ</a:t>
            </a:r>
            <a:r>
              <a:rPr lang="ar-SA" dirty="0" smtClean="0"/>
              <a:t>، ولَبِستُ </a:t>
            </a:r>
            <a:r>
              <a:rPr lang="ar-SA" dirty="0" smtClean="0">
                <a:solidFill>
                  <a:srgbClr val="00B0F0"/>
                </a:solidFill>
              </a:rPr>
              <a:t>خاتمَ</a:t>
            </a:r>
            <a:r>
              <a:rPr lang="ar-SA" dirty="0" smtClean="0"/>
              <a:t> </a:t>
            </a:r>
            <a:r>
              <a:rPr lang="ar-SA" dirty="0" smtClean="0">
                <a:solidFill>
                  <a:srgbClr val="FF0000"/>
                </a:solidFill>
              </a:rPr>
              <a:t>فِضَّة</a:t>
            </a:r>
            <a:r>
              <a:rPr lang="ar-SA" dirty="0" smtClean="0"/>
              <a:t>، ولا يُقبلُ </a:t>
            </a:r>
            <a:r>
              <a:rPr lang="ar-SA" dirty="0" smtClean="0">
                <a:solidFill>
                  <a:srgbClr val="00B0F0"/>
                </a:solidFill>
              </a:rPr>
              <a:t>صِيامُ</a:t>
            </a:r>
            <a:r>
              <a:rPr lang="ar-SA" dirty="0" smtClean="0"/>
              <a:t> </a:t>
            </a:r>
            <a:r>
              <a:rPr lang="ar-SA" dirty="0" smtClean="0">
                <a:solidFill>
                  <a:srgbClr val="FF0000"/>
                </a:solidFill>
              </a:rPr>
              <a:t>النهارِ</a:t>
            </a:r>
            <a:r>
              <a:rPr lang="ar-SA" dirty="0" smtClean="0"/>
              <a:t> ولا </a:t>
            </a:r>
            <a:r>
              <a:rPr lang="ar-SA" dirty="0" smtClean="0">
                <a:solidFill>
                  <a:srgbClr val="00B0F0"/>
                </a:solidFill>
              </a:rPr>
              <a:t>قيامُ</a:t>
            </a:r>
            <a:r>
              <a:rPr lang="ar-SA" dirty="0" smtClean="0"/>
              <a:t> </a:t>
            </a:r>
            <a:r>
              <a:rPr lang="ar-SA" dirty="0" smtClean="0">
                <a:solidFill>
                  <a:srgbClr val="FF0000"/>
                </a:solidFill>
              </a:rPr>
              <a:t>اللَّيلِ</a:t>
            </a:r>
            <a:r>
              <a:rPr lang="ar-SA" dirty="0" smtClean="0"/>
              <a:t> إلا من المُخلِصينَ.</a:t>
            </a:r>
          </a:p>
          <a:p>
            <a:pPr rtl="1"/>
            <a:r>
              <a:rPr lang="ar-SA" dirty="0" smtClean="0"/>
              <a:t>ويُسمّى الأوَّلُ مضافاً، والثاني مضافاً إليهِ. فالمضافُ والمضافُ إليه اسمانِ بينهما حرفُ جَرّ مُقدَّرٌ، لذا وجب جر الثاني. فالتقدير في الجمل السابقة كما يلي: هذا كتابٌ للتلميذِ، ولبستُ خاتماً من فضةٍ، ولا يقبل صيامٌ في النهار ولا قيامٌ في الليل...</a:t>
            </a:r>
          </a:p>
          <a:p>
            <a:pPr rtl="1"/>
            <a:r>
              <a:rPr lang="ar-SA" dirty="0" smtClean="0"/>
              <a:t>وعاملُ الجرِّ في المضاف إليه هو المضافُ، لا حرفُ الجرّ المقدَّرُ بينهما.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الإضافة</a:t>
            </a:r>
            <a:endParaRPr lang="ar-SA" dirty="0"/>
          </a:p>
        </p:txBody>
      </p:sp>
      <p:sp>
        <p:nvSpPr>
          <p:cNvPr id="3" name="عنصر نائب للمحتوى 2"/>
          <p:cNvSpPr>
            <a:spLocks noGrp="1"/>
          </p:cNvSpPr>
          <p:nvPr>
            <p:ph idx="1"/>
          </p:nvPr>
        </p:nvSpPr>
        <p:spPr/>
        <p:txBody>
          <a:bodyPr/>
          <a:lstStyle/>
          <a:p>
            <a:r>
              <a:rPr lang="ar-SA" dirty="0" smtClean="0"/>
              <a:t>ويعرب الاسم الأول بحسب موقعه في الجملة، ويعرب الاسم الثاني مضافاً إليه مجروراً دائماً، ففي الجمل السابق:</a:t>
            </a:r>
          </a:p>
          <a:p>
            <a:r>
              <a:rPr lang="ar-SA" dirty="0" smtClean="0"/>
              <a:t>كتاب: خبر مرفوع وعلامة رفعه الضمة، وهو مضاف، والتلميذ مضاف إليه مجرور وعلامة جره الكسرة.</a:t>
            </a:r>
          </a:p>
          <a:p>
            <a:r>
              <a:rPr lang="ar-SA" dirty="0" smtClean="0"/>
              <a:t>خاتمَ: مفعول </a:t>
            </a:r>
            <a:r>
              <a:rPr lang="ar-SA" dirty="0" err="1" smtClean="0"/>
              <a:t>به</a:t>
            </a:r>
            <a:r>
              <a:rPr lang="ar-SA" dirty="0" smtClean="0"/>
              <a:t> منصوب وعلامة نصبه الفتحة، وهو مضاف، وفضةٍ مضاف إليه مجرور وعلامة جره الكسرة.</a:t>
            </a:r>
          </a:p>
          <a:p>
            <a:r>
              <a:rPr lang="ar-SA" dirty="0" smtClean="0"/>
              <a:t>صيام: نائب فاعل مرفوع وعلامة رفعه الضمة، وهو مضاف، والنهار مضاف إليه مجرور وعلامة جره الكسرة.</a:t>
            </a:r>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الإضافة بحسب حرف الجر المقدّر</a:t>
            </a:r>
            <a:endParaRPr lang="ar-SA" dirty="0"/>
          </a:p>
        </p:txBody>
      </p:sp>
      <p:sp>
        <p:nvSpPr>
          <p:cNvPr id="3" name="عنصر نائب للمحتوى 2"/>
          <p:cNvSpPr>
            <a:spLocks noGrp="1"/>
          </p:cNvSpPr>
          <p:nvPr>
            <p:ph idx="1"/>
          </p:nvPr>
        </p:nvSpPr>
        <p:spPr/>
        <p:txBody>
          <a:bodyPr/>
          <a:lstStyle/>
          <a:p>
            <a:pPr rtl="1"/>
            <a:r>
              <a:rPr lang="ar-SA" sz="2800" dirty="0" smtClean="0"/>
              <a:t>حرف الجر الذي يقدر بين المضاف والمضاف إليه واحد من أربعة، هي: اللام ومن وفي والكاف، لذا كانت أنواع الإضافة أربعة: لاميّةٌ وبَيانيّةٌ وظرفيةٌ </a:t>
            </a:r>
            <a:r>
              <a:rPr lang="ar-SA" sz="2800" dirty="0" err="1" smtClean="0"/>
              <a:t>وتَشبيهيَةٌ</a:t>
            </a:r>
            <a:r>
              <a:rPr lang="ar-SA" sz="2800" dirty="0" smtClean="0"/>
              <a:t>.</a:t>
            </a:r>
          </a:p>
          <a:p>
            <a:pPr rtl="1"/>
            <a:r>
              <a:rPr lang="ar-SA" sz="2800" dirty="0" smtClean="0"/>
              <a:t>فاللاميّةُ ما كانت على تقدير(اللام). وتُفيدُ المِلكَ أَو الاختصاصَ. فالملك نحو: هذا </a:t>
            </a:r>
            <a:r>
              <a:rPr lang="ar-SA" sz="2800" dirty="0" smtClean="0">
                <a:solidFill>
                  <a:srgbClr val="00B0F0"/>
                </a:solidFill>
              </a:rPr>
              <a:t>حصان</a:t>
            </a:r>
            <a:r>
              <a:rPr lang="ar-SA" sz="2800" dirty="0" smtClean="0"/>
              <a:t> </a:t>
            </a:r>
            <a:r>
              <a:rPr lang="ar-SA" sz="2800" dirty="0" smtClean="0">
                <a:solidFill>
                  <a:srgbClr val="FF0066"/>
                </a:solidFill>
              </a:rPr>
              <a:t>عليٍّ</a:t>
            </a:r>
            <a:r>
              <a:rPr lang="ar-SA" sz="2800" dirty="0" smtClean="0"/>
              <a:t>. والاختصاص نحو: أخذتُ </a:t>
            </a:r>
            <a:r>
              <a:rPr lang="ar-SA" sz="2800" dirty="0" smtClean="0">
                <a:solidFill>
                  <a:srgbClr val="00B0F0"/>
                </a:solidFill>
              </a:rPr>
              <a:t>بلِجامِ</a:t>
            </a:r>
            <a:r>
              <a:rPr lang="ar-SA" sz="2800" dirty="0" smtClean="0"/>
              <a:t> </a:t>
            </a:r>
            <a:r>
              <a:rPr lang="ar-SA" sz="2800" dirty="0" smtClean="0">
                <a:solidFill>
                  <a:srgbClr val="FF0066"/>
                </a:solidFill>
              </a:rPr>
              <a:t>الفرس</a:t>
            </a:r>
            <a:r>
              <a:rPr lang="ar-SA" sz="2800" dirty="0" smtClean="0"/>
              <a:t>. والفرق بين الملك والاختصاص أن الملك يكون لمن يعقل والاختصاص لمن لا يعقل.</a:t>
            </a:r>
          </a:p>
          <a:p>
            <a:pPr rtl="1"/>
            <a:r>
              <a:rPr lang="ar-SA" sz="2800" dirty="0" smtClean="0"/>
              <a:t>والبَيانيّة ما كانت على تقدير(مِن). وضابطُها أَن يكون المضاف إليه جنساً للمضاف، بحيثُ يكونُ المضافُ بعضاً من المضافِ إليه، نحو: هذا </a:t>
            </a:r>
            <a:r>
              <a:rPr lang="ar-SA" sz="2800" dirty="0" smtClean="0">
                <a:solidFill>
                  <a:srgbClr val="00B0F0"/>
                </a:solidFill>
              </a:rPr>
              <a:t>بابُ</a:t>
            </a:r>
            <a:r>
              <a:rPr lang="ar-SA" sz="2800" dirty="0" smtClean="0"/>
              <a:t> </a:t>
            </a:r>
            <a:r>
              <a:rPr lang="ar-SA" sz="2800" dirty="0" smtClean="0">
                <a:solidFill>
                  <a:srgbClr val="FF0066"/>
                </a:solidFill>
              </a:rPr>
              <a:t>خشبٍ</a:t>
            </a:r>
            <a:r>
              <a:rPr lang="ar-SA" sz="2800" dirty="0" smtClean="0"/>
              <a:t>، وذاك </a:t>
            </a:r>
            <a:r>
              <a:rPr lang="ar-SA" sz="2800" dirty="0" smtClean="0">
                <a:solidFill>
                  <a:srgbClr val="00B0F0"/>
                </a:solidFill>
              </a:rPr>
              <a:t>سِوارُ</a:t>
            </a:r>
            <a:r>
              <a:rPr lang="ar-SA" sz="2800" dirty="0" smtClean="0"/>
              <a:t> </a:t>
            </a:r>
            <a:r>
              <a:rPr lang="ar-SA" sz="2800" dirty="0" smtClean="0">
                <a:solidFill>
                  <a:srgbClr val="FF0066"/>
                </a:solidFill>
              </a:rPr>
              <a:t>ذَهبٍ</a:t>
            </a:r>
            <a:r>
              <a:rPr lang="ar-SA" sz="2800" dirty="0" smtClean="0"/>
              <a:t>، وهذه </a:t>
            </a:r>
            <a:r>
              <a:rPr lang="ar-SA" sz="2800" dirty="0" smtClean="0">
                <a:solidFill>
                  <a:srgbClr val="00B0F0"/>
                </a:solidFill>
              </a:rPr>
              <a:t>أثوابُ</a:t>
            </a:r>
            <a:r>
              <a:rPr lang="ar-SA" sz="2800" dirty="0" smtClean="0"/>
              <a:t> </a:t>
            </a:r>
            <a:r>
              <a:rPr lang="ar-SA" sz="2800" dirty="0" smtClean="0">
                <a:solidFill>
                  <a:srgbClr val="FF0066"/>
                </a:solidFill>
              </a:rPr>
              <a:t>صوفٍ</a:t>
            </a:r>
            <a:r>
              <a:rPr lang="ar-SA" sz="2800" dirty="0" smtClean="0"/>
              <a:t>. فجنس الباب هو الخشب, وجنس السوار هو الذهب. وجنس الأثواب هو الصوف.</a:t>
            </a:r>
            <a:r>
              <a:rPr lang="ar-SA"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الإضافة بحسب حرف الجر المقدّر</a:t>
            </a:r>
            <a:endParaRPr lang="ar-SA" dirty="0"/>
          </a:p>
        </p:txBody>
      </p:sp>
      <p:sp>
        <p:nvSpPr>
          <p:cNvPr id="3" name="عنصر نائب للمحتوى 2"/>
          <p:cNvSpPr>
            <a:spLocks noGrp="1"/>
          </p:cNvSpPr>
          <p:nvPr>
            <p:ph idx="1"/>
          </p:nvPr>
        </p:nvSpPr>
        <p:spPr/>
        <p:txBody>
          <a:bodyPr/>
          <a:lstStyle/>
          <a:p>
            <a:pPr rtl="1"/>
            <a:r>
              <a:rPr lang="ar-SA" dirty="0" smtClean="0"/>
              <a:t>والظَّرفيةُ ما كانت على تقدير(في)، وضابطُها أن يكون المضاف إليه ظرفاً للمضاف، وتفيدُ زمانَ المضافِ أَو مكانَهُ، نحو: </a:t>
            </a:r>
            <a:r>
              <a:rPr lang="ar-SA" dirty="0" smtClean="0">
                <a:solidFill>
                  <a:srgbClr val="00B0F0"/>
                </a:solidFill>
              </a:rPr>
              <a:t>سَهَرُ</a:t>
            </a:r>
            <a:r>
              <a:rPr lang="ar-SA" dirty="0" smtClean="0"/>
              <a:t> </a:t>
            </a:r>
            <a:r>
              <a:rPr lang="ar-SA" dirty="0" smtClean="0">
                <a:solidFill>
                  <a:srgbClr val="FF0000"/>
                </a:solidFill>
              </a:rPr>
              <a:t>الليلِ</a:t>
            </a:r>
            <a:r>
              <a:rPr lang="ar-SA" dirty="0" smtClean="0"/>
              <a:t> مَضنٍ </a:t>
            </a:r>
            <a:r>
              <a:rPr lang="ar-SA" dirty="0" smtClean="0">
                <a:solidFill>
                  <a:srgbClr val="00B0F0"/>
                </a:solidFill>
              </a:rPr>
              <a:t>وقُعودُ</a:t>
            </a:r>
            <a:r>
              <a:rPr lang="ar-SA" dirty="0" smtClean="0"/>
              <a:t> </a:t>
            </a:r>
            <a:r>
              <a:rPr lang="ar-SA" dirty="0" smtClean="0">
                <a:solidFill>
                  <a:srgbClr val="FF0000"/>
                </a:solidFill>
              </a:rPr>
              <a:t>الدارِ</a:t>
            </a:r>
            <a:r>
              <a:rPr lang="ar-SA" dirty="0" smtClean="0"/>
              <a:t> </a:t>
            </a:r>
            <a:r>
              <a:rPr lang="ar-SA" dirty="0" err="1" smtClean="0"/>
              <a:t>مُخْمِلٌ</a:t>
            </a:r>
            <a:r>
              <a:rPr lang="ar-SA" dirty="0" smtClean="0"/>
              <a:t>. فالليل زمان للسهر والدار مكان للقعود.</a:t>
            </a:r>
          </a:p>
          <a:p>
            <a:pPr rtl="1"/>
            <a:r>
              <a:rPr lang="ar-SA" dirty="0" err="1" smtClean="0"/>
              <a:t>والتشبيهيّةُ</a:t>
            </a:r>
            <a:r>
              <a:rPr lang="ar-SA" dirty="0" smtClean="0"/>
              <a:t> ما كانت على تقدير(كاف التَّشبيهِ). وضابطُها أن يَضافَ المُشبَّهُ </a:t>
            </a:r>
            <a:r>
              <a:rPr lang="ar-SA" dirty="0" err="1" smtClean="0"/>
              <a:t>بهِ</a:t>
            </a:r>
            <a:r>
              <a:rPr lang="ar-SA" dirty="0" smtClean="0"/>
              <a:t> إلى المشبَّه، نحو:انتثرَ </a:t>
            </a:r>
            <a:r>
              <a:rPr lang="ar-SA" dirty="0" smtClean="0">
                <a:solidFill>
                  <a:srgbClr val="00B0F0"/>
                </a:solidFill>
              </a:rPr>
              <a:t>لُؤْلؤُ</a:t>
            </a:r>
            <a:r>
              <a:rPr lang="ar-SA" dirty="0" smtClean="0"/>
              <a:t> </a:t>
            </a:r>
            <a:r>
              <a:rPr lang="ar-SA" dirty="0" smtClean="0">
                <a:solidFill>
                  <a:srgbClr val="FF0000"/>
                </a:solidFill>
              </a:rPr>
              <a:t>الدمعِ</a:t>
            </a:r>
            <a:r>
              <a:rPr lang="ar-SA" dirty="0" smtClean="0"/>
              <a:t> على </a:t>
            </a:r>
            <a:r>
              <a:rPr lang="ar-SA" dirty="0" smtClean="0">
                <a:solidFill>
                  <a:srgbClr val="00B0F0"/>
                </a:solidFill>
              </a:rPr>
              <a:t>وَردِ</a:t>
            </a:r>
            <a:r>
              <a:rPr lang="ar-SA" dirty="0" smtClean="0"/>
              <a:t> </a:t>
            </a:r>
            <a:r>
              <a:rPr lang="ar-SA" dirty="0" smtClean="0">
                <a:solidFill>
                  <a:srgbClr val="FF0000"/>
                </a:solidFill>
              </a:rPr>
              <a:t>الْخدودِ</a:t>
            </a:r>
            <a:r>
              <a:rPr lang="ar-SA" dirty="0" smtClean="0"/>
              <a:t>. ومنه قول الشاعر:</a:t>
            </a:r>
          </a:p>
          <a:p>
            <a:pPr rtl="1"/>
            <a:r>
              <a:rPr lang="ar-SA" dirty="0" smtClean="0"/>
              <a:t>وَالرِّيحُ تَعبَثُ بِالْغُصُونِ، وقَدْ جَرَى   </a:t>
            </a:r>
            <a:r>
              <a:rPr lang="ar-SA" dirty="0" smtClean="0">
                <a:solidFill>
                  <a:srgbClr val="00B0F0"/>
                </a:solidFill>
              </a:rPr>
              <a:t>ذَهَبُ</a:t>
            </a:r>
            <a:r>
              <a:rPr lang="ar-SA" dirty="0" smtClean="0"/>
              <a:t> </a:t>
            </a:r>
            <a:r>
              <a:rPr lang="ar-SA" dirty="0" smtClean="0">
                <a:solidFill>
                  <a:srgbClr val="FF0000"/>
                </a:solidFill>
              </a:rPr>
              <a:t>الأَصيلِ</a:t>
            </a:r>
            <a:r>
              <a:rPr lang="ar-SA" dirty="0" smtClean="0"/>
              <a:t> عَلى </a:t>
            </a:r>
            <a:r>
              <a:rPr lang="ar-SA" dirty="0" smtClean="0">
                <a:solidFill>
                  <a:srgbClr val="00B0F0"/>
                </a:solidFill>
              </a:rPr>
              <a:t>لُجَيْنِ</a:t>
            </a:r>
            <a:r>
              <a:rPr lang="ar-SA" dirty="0" smtClean="0"/>
              <a:t> </a:t>
            </a:r>
            <a:r>
              <a:rPr lang="ar-SA" dirty="0" smtClean="0">
                <a:solidFill>
                  <a:srgbClr val="FF0000"/>
                </a:solidFill>
              </a:rPr>
              <a:t>الْمَاءِ</a:t>
            </a:r>
          </a:p>
          <a:p>
            <a:r>
              <a:rPr lang="ar-SA" dirty="0" smtClean="0"/>
              <a:t>فشبّه الأصيل بالذهب والماء باللجين(الفضة)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الإضافة بحسب غرضها</a:t>
            </a:r>
            <a:endParaRPr lang="ar-SA" dirty="0"/>
          </a:p>
        </p:txBody>
      </p:sp>
      <p:sp>
        <p:nvSpPr>
          <p:cNvPr id="3" name="عنصر نائب للمحتوى 2"/>
          <p:cNvSpPr>
            <a:spLocks noGrp="1"/>
          </p:cNvSpPr>
          <p:nvPr>
            <p:ph idx="1"/>
          </p:nvPr>
        </p:nvSpPr>
        <p:spPr/>
        <p:txBody>
          <a:bodyPr/>
          <a:lstStyle/>
          <a:p>
            <a:pPr rtl="1"/>
            <a:r>
              <a:rPr lang="ar-SA" sz="3000" dirty="0" smtClean="0"/>
              <a:t>تنقسمُ الإضافة بحسب غرضها إلى </a:t>
            </a:r>
            <a:r>
              <a:rPr lang="ar-SA" sz="3000" b="1" u="sng" dirty="0" smtClean="0">
                <a:solidFill>
                  <a:srgbClr val="FF0000"/>
                </a:solidFill>
              </a:rPr>
              <a:t>معنويَّةٍ ولفظيّة</a:t>
            </a:r>
            <a:r>
              <a:rPr lang="ar-SA" sz="3000" dirty="0" smtClean="0"/>
              <a:t>.</a:t>
            </a:r>
          </a:p>
          <a:p>
            <a:pPr rtl="1"/>
            <a:r>
              <a:rPr lang="ar-SA" sz="3000" dirty="0" smtClean="0"/>
              <a:t>فالمعنويّةُ ما تُفيدُ تَعريفَ المضافِ أَو تخصيصهُ. وضابطُها ألا يكون المضاف وصفاً، نحو:مفتاحُ الدَّارِ.</a:t>
            </a:r>
          </a:p>
          <a:p>
            <a:pPr rtl="1"/>
            <a:r>
              <a:rPr lang="ar-SA" sz="3000" dirty="0" smtClean="0"/>
              <a:t>وتفيدُ تعريفَ المضافِ إن كان المضافُ إليهِ معرفةً، نحو:هذا كتابُ سعيدٍ، وتخصيصَهُ، إن كان نكرةً، نحو: هذا كتابُ رجلٍ.</a:t>
            </a:r>
          </a:p>
          <a:p>
            <a:pPr rtl="1"/>
            <a:r>
              <a:rPr lang="ar-SA" sz="3000" dirty="0" smtClean="0"/>
              <a:t>وتُسمّى الإضافةُ المعنويةُ أَيضاً (الإضافةَ الحقيقيّةَ) و (الإضافةَ المحضةَ). وقد سُميت معنوية لأنَّ فائدتها راجعة إلى المعنى، من حيث أنها تفيد تعريف المضاف أو تخصيصه. وسميت </a:t>
            </a:r>
            <a:r>
              <a:rPr lang="ar-SA" sz="3000" dirty="0" err="1" smtClean="0"/>
              <a:t>حقيقية</a:t>
            </a:r>
            <a:r>
              <a:rPr lang="ar-SA" sz="3000" dirty="0" smtClean="0"/>
              <a:t> لأنّ الغرض منها نسبة المضاف إلى المضاف إليه. وهذا هو الغرض </a:t>
            </a:r>
            <a:r>
              <a:rPr lang="ar-SA" sz="3000" dirty="0" err="1" smtClean="0"/>
              <a:t>الحقيقي</a:t>
            </a:r>
            <a:r>
              <a:rPr lang="ar-SA" sz="3000" dirty="0" smtClean="0"/>
              <a:t> من الإضافة.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الإضافة بحسب غرضها</a:t>
            </a:r>
            <a:endParaRPr lang="ar-SA" dirty="0"/>
          </a:p>
        </p:txBody>
      </p:sp>
      <p:sp>
        <p:nvSpPr>
          <p:cNvPr id="3" name="عنصر نائب للمحتوى 2"/>
          <p:cNvSpPr>
            <a:spLocks noGrp="1"/>
          </p:cNvSpPr>
          <p:nvPr>
            <p:ph idx="1"/>
          </p:nvPr>
        </p:nvSpPr>
        <p:spPr/>
        <p:txBody>
          <a:bodyPr/>
          <a:lstStyle/>
          <a:p>
            <a:pPr rtl="1"/>
            <a:r>
              <a:rPr lang="ar-SA" dirty="0" smtClean="0"/>
              <a:t>أما النوع الثاني من أنواع الإضافة فهو الإضافةُ اللفظيّةُ، وهي ما لا تُفيدُ تعريف المضاف ولا تخصيصَهُ وإنما الغرَضُ منها التّخفيفُ في اللفظ، بحذفِ التنوينِ أَو نوني التّثنيةِ والجمع.</a:t>
            </a:r>
          </a:p>
          <a:p>
            <a:pPr rtl="1"/>
            <a:r>
              <a:rPr lang="ar-SA" dirty="0" smtClean="0"/>
              <a:t>وضابطُها أَن يكون المضاف اسمَ فاعلٍ أو مُبالغةَ ، أو اسمَ مفعولٍ، أو صفةً مُشبّهةً، بشرط أن تضافَ هذهِ الصفاتُ إلى فاعلها أو مفعولها في المعنى، نحو: هذا الرجلُ </a:t>
            </a:r>
            <a:r>
              <a:rPr lang="ar-SA" dirty="0" smtClean="0">
                <a:solidFill>
                  <a:srgbClr val="00B0F0"/>
                </a:solidFill>
              </a:rPr>
              <a:t>طالبُ</a:t>
            </a:r>
            <a:r>
              <a:rPr lang="ar-SA" dirty="0" smtClean="0"/>
              <a:t> </a:t>
            </a:r>
            <a:r>
              <a:rPr lang="ar-SA" dirty="0" smtClean="0">
                <a:solidFill>
                  <a:srgbClr val="FF0000"/>
                </a:solidFill>
              </a:rPr>
              <a:t>علمٍ</a:t>
            </a:r>
            <a:r>
              <a:rPr lang="ar-SA" dirty="0" smtClean="0"/>
              <a:t>. رأَيتُ رجلاً </a:t>
            </a:r>
            <a:r>
              <a:rPr lang="ar-SA" dirty="0" smtClean="0">
                <a:solidFill>
                  <a:srgbClr val="00B0F0"/>
                </a:solidFill>
              </a:rPr>
              <a:t>نَصّارَ</a:t>
            </a:r>
            <a:r>
              <a:rPr lang="ar-SA" dirty="0" smtClean="0"/>
              <a:t> </a:t>
            </a:r>
            <a:r>
              <a:rPr lang="ar-SA" dirty="0" smtClean="0">
                <a:solidFill>
                  <a:srgbClr val="FF0000"/>
                </a:solidFill>
              </a:rPr>
              <a:t>المظلومِ</a:t>
            </a:r>
            <a:r>
              <a:rPr lang="ar-SA" dirty="0" smtClean="0"/>
              <a:t>. وانصرْ رجالاً </a:t>
            </a:r>
            <a:r>
              <a:rPr lang="ar-SA" dirty="0" err="1" smtClean="0">
                <a:solidFill>
                  <a:srgbClr val="00B0F0"/>
                </a:solidFill>
              </a:rPr>
              <a:t>مهضومي</a:t>
            </a:r>
            <a:r>
              <a:rPr lang="ar-SA" dirty="0" smtClean="0"/>
              <a:t> </a:t>
            </a:r>
            <a:r>
              <a:rPr lang="ar-SA" dirty="0" smtClean="0">
                <a:solidFill>
                  <a:srgbClr val="FF0000"/>
                </a:solidFill>
              </a:rPr>
              <a:t>الحقِّ</a:t>
            </a:r>
            <a:r>
              <a:rPr lang="ar-SA" dirty="0" smtClean="0"/>
              <a:t>، وعاشِرْ رجلاً </a:t>
            </a:r>
            <a:r>
              <a:rPr lang="ar-SA" dirty="0" smtClean="0">
                <a:solidFill>
                  <a:srgbClr val="00B0F0"/>
                </a:solidFill>
              </a:rPr>
              <a:t>حسَنَ</a:t>
            </a:r>
            <a:r>
              <a:rPr lang="ar-SA" dirty="0" smtClean="0"/>
              <a:t> </a:t>
            </a:r>
            <a:r>
              <a:rPr lang="ar-SA" dirty="0" smtClean="0">
                <a:solidFill>
                  <a:srgbClr val="FF0000"/>
                </a:solidFill>
              </a:rPr>
              <a:t>الخُلُق</a:t>
            </a:r>
            <a:r>
              <a:rPr lang="ar-SA" dirty="0" smtClean="0"/>
              <a:t>. فالأصل: طالبٌ علماً، </a:t>
            </a:r>
            <a:r>
              <a:rPr lang="ar-SA" dirty="0" err="1" smtClean="0"/>
              <a:t>ومهظومين</a:t>
            </a:r>
            <a:r>
              <a:rPr lang="ar-SA" dirty="0" smtClean="0"/>
              <a:t> الحق....فحذف التنوين من الأول والنون من الثاني للتخفيف ثم أضيف الأول للثاني.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الإضافة بحسب غرضها</a:t>
            </a:r>
            <a:endParaRPr lang="ar-SA" dirty="0"/>
          </a:p>
        </p:txBody>
      </p:sp>
      <p:sp>
        <p:nvSpPr>
          <p:cNvPr id="3" name="عنصر نائب للمحتوى 2"/>
          <p:cNvSpPr>
            <a:spLocks noGrp="1"/>
          </p:cNvSpPr>
          <p:nvPr>
            <p:ph idx="1"/>
          </p:nvPr>
        </p:nvSpPr>
        <p:spPr/>
        <p:txBody>
          <a:bodyPr/>
          <a:lstStyle/>
          <a:p>
            <a:pPr rtl="1"/>
            <a:r>
              <a:rPr lang="ar-SA" dirty="0" smtClean="0"/>
              <a:t>وتُسمّى هذه الإضافةُ أيضاً الإضافةَ المجازيَّةَ والإضافةَ غيرَ المحضة. أما تسميتها باللفظية فلأنّ فائدتها راجعة إلى اللفظ فقط، وهو التخفيف اللفظي، بحذف التنوين ونوني التثنية والجمع. وأما تسميتها بالمجازية فلأنها لغير الغرض الأصلي من الإضافة، وإنما هي للتخفيف، كما علمت. وأما تسميتها بغير المحضة فلأنها ليست إضافة خالصة بالمعنى المراد من الإضافة بل هي على تقدير الانفصال، ألا ترى أنك تقول فيما تقدَّم :هذا الرجل طالبٌ علماً. رأيت رجلاً نصاراً للمظلوم... </a:t>
            </a:r>
          </a:p>
          <a:p>
            <a:pPr rtl="1"/>
            <a:endParaRPr lang="ar-SA" b="1"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المضاف</a:t>
            </a:r>
            <a:endParaRPr lang="ar-SA" dirty="0"/>
          </a:p>
        </p:txBody>
      </p:sp>
      <p:sp>
        <p:nvSpPr>
          <p:cNvPr id="3" name="عنصر نائب للمحتوى 2"/>
          <p:cNvSpPr>
            <a:spLocks noGrp="1"/>
          </p:cNvSpPr>
          <p:nvPr>
            <p:ph idx="1"/>
          </p:nvPr>
        </p:nvSpPr>
        <p:spPr>
          <a:xfrm>
            <a:off x="495300" y="1371600"/>
            <a:ext cx="8915400" cy="4876800"/>
          </a:xfrm>
        </p:spPr>
        <p:txBody>
          <a:bodyPr/>
          <a:lstStyle/>
          <a:p>
            <a:pPr rtl="1"/>
            <a:r>
              <a:rPr lang="ar-SA" sz="2900" dirty="0" smtClean="0"/>
              <a:t>يجبُ فيما تُراد إضَافتهُ شيئانِ:</a:t>
            </a:r>
          </a:p>
          <a:p>
            <a:pPr rtl="1"/>
            <a:r>
              <a:rPr lang="ar-SA" sz="2900" dirty="0" smtClean="0"/>
              <a:t>1- تجريدُهُ من التَّنوين ونونيِ التَّثنيةِ وجمعِ المذكرِ السّالم ككتابِ </a:t>
            </a:r>
            <a:r>
              <a:rPr lang="ar-SA" sz="2900" dirty="0" smtClean="0"/>
              <a:t>الأستاذِ، </a:t>
            </a:r>
            <a:r>
              <a:rPr lang="ar-SA" sz="2900" dirty="0" smtClean="0"/>
              <a:t>وكتابَيِ الأستاذِ، وكاتِبي الدَّرسِ. فلا يجتمع التنوين مع الإضافة، وقد استغل أحد الشعراء هذا المعنى فقال:</a:t>
            </a:r>
          </a:p>
          <a:p>
            <a:pPr rtl="1"/>
            <a:r>
              <a:rPr lang="ar-SA" sz="2900" dirty="0" smtClean="0"/>
              <a:t>وكنَّا خمسَ عشرةَ في الْتِئامٍ ... على رغْمِ الحَسودِ بغيرِ </a:t>
            </a:r>
            <a:r>
              <a:rPr lang="ar-SA" sz="2900" dirty="0" err="1" smtClean="0"/>
              <a:t>آفَهْ</a:t>
            </a:r>
            <a:endParaRPr lang="ar-SA" sz="2900" dirty="0" smtClean="0"/>
          </a:p>
          <a:p>
            <a:pPr rtl="1"/>
            <a:r>
              <a:rPr lang="ar-SA" sz="2900" dirty="0" smtClean="0"/>
              <a:t>فقدْ أَصبحتُ تنويناً وأَضْحَى ... حَبيبي لا تفارِقُهُ </a:t>
            </a:r>
            <a:r>
              <a:rPr lang="ar-SA" sz="2900" dirty="0" err="1" smtClean="0"/>
              <a:t>الإضافهْ</a:t>
            </a:r>
            <a:endParaRPr lang="ar-SA" sz="2900" dirty="0" smtClean="0"/>
          </a:p>
          <a:p>
            <a:pPr rtl="1"/>
            <a:r>
              <a:rPr lang="ar-SA" sz="2900" dirty="0" smtClean="0"/>
              <a:t>فهو لا يجتمع مع </a:t>
            </a:r>
            <a:r>
              <a:rPr lang="ar-SA" sz="2900" dirty="0" err="1" smtClean="0"/>
              <a:t>محبوبه</a:t>
            </a:r>
            <a:r>
              <a:rPr lang="ar-SA" sz="2900" dirty="0" smtClean="0"/>
              <a:t> كما أن التنوين لا يجتمع مع الإضافة.</a:t>
            </a:r>
          </a:p>
          <a:p>
            <a:pPr rtl="1"/>
            <a:r>
              <a:rPr lang="ar-SA" sz="2900" dirty="0" smtClean="0"/>
              <a:t>2- تجريدُهُ من(ألْ) التعريف إذا كانت الإضافةُ معنويَّة، فلا يُقالُ الكتابُ الأستاذِ. وقد قال العلماء لا يجتمع في الاسم اثنان من ثلاثة: التنوين والتعريف والإضافة.</a:t>
            </a:r>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الإضافة</a:t>
            </a:r>
            <a:endParaRPr lang="ar-SA" dirty="0"/>
          </a:p>
        </p:txBody>
      </p:sp>
      <p:sp>
        <p:nvSpPr>
          <p:cNvPr id="3" name="عنصر نائب للمحتوى 2"/>
          <p:cNvSpPr>
            <a:spLocks noGrp="1"/>
          </p:cNvSpPr>
          <p:nvPr>
            <p:ph idx="1"/>
          </p:nvPr>
        </p:nvSpPr>
        <p:spPr/>
        <p:txBody>
          <a:bodyPr/>
          <a:lstStyle/>
          <a:p>
            <a:pPr rtl="1"/>
            <a:r>
              <a:rPr lang="ar-SA" dirty="0" smtClean="0"/>
              <a:t>1- قد يكتسبُ المضافُ التأنيثَ أو التذكيرَ من المضاف إليه، فيُعامَلُ معاملةَ المؤنثِ، وبالعكس، بشرطِ أن </a:t>
            </a:r>
            <a:r>
              <a:rPr lang="ar-SA" smtClean="0"/>
              <a:t>يكون </a:t>
            </a:r>
            <a:r>
              <a:rPr lang="ar-SA" smtClean="0"/>
              <a:t>المضافُ </a:t>
            </a:r>
            <a:r>
              <a:rPr lang="ar-SA" dirty="0" smtClean="0"/>
              <a:t>صالحاً للاستغناءِ عنه، وإقامةِ المضافِ إليه مُقامَهُ، نحو: قُطعتْ بعضُ أصابعهِ، فأنث الفعل على الرغم من أن الفاعل(بعض) مذكر، ونحو: شمسُ العقلِ مكسوفٌ بِطَوعِ الهَوى، فقال مكسوف على الرغم من أن المبتدأ مؤنث(شمس)، وقال الشاعر:</a:t>
            </a:r>
          </a:p>
          <a:p>
            <a:pPr rtl="1"/>
            <a:r>
              <a:rPr lang="ar-SA" dirty="0" smtClean="0"/>
              <a:t>أَمُرُّ عَلى الدِّيارِ، دِيارِ لَيْلى   أُقَبِّلُ ذا الجِدارَ وذَا </a:t>
            </a:r>
            <a:r>
              <a:rPr lang="ar-SA" dirty="0" err="1" smtClean="0"/>
              <a:t>الجِدارا</a:t>
            </a:r>
            <a:endParaRPr lang="ar-SA" dirty="0" smtClean="0"/>
          </a:p>
          <a:p>
            <a:pPr rtl="1"/>
            <a:r>
              <a:rPr lang="ar-SA" dirty="0" smtClean="0"/>
              <a:t>وما حُبُّ الدِّيارِ شَغَفْنَ قَلْبي  وَلكِنْ حُبُّ مَنْ سَكَنَ </a:t>
            </a:r>
            <a:r>
              <a:rPr lang="ar-SA" dirty="0" err="1" smtClean="0"/>
              <a:t>الدِّيارا</a:t>
            </a:r>
            <a:endParaRPr lang="ar-SA" dirty="0" smtClean="0"/>
          </a:p>
          <a:p>
            <a:pPr rtl="1"/>
            <a:r>
              <a:rPr lang="ar-SA" dirty="0" smtClean="0"/>
              <a:t>فقال شغفن قلبي والأصل شغف لأنه يتكلم عن الحب.</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الإضافة</a:t>
            </a:r>
            <a:endParaRPr lang="ar-SA" dirty="0"/>
          </a:p>
        </p:txBody>
      </p:sp>
      <p:sp>
        <p:nvSpPr>
          <p:cNvPr id="3" name="عنصر نائب للمحتوى 2"/>
          <p:cNvSpPr>
            <a:spLocks noGrp="1"/>
          </p:cNvSpPr>
          <p:nvPr>
            <p:ph idx="1"/>
          </p:nvPr>
        </p:nvSpPr>
        <p:spPr/>
        <p:txBody>
          <a:bodyPr/>
          <a:lstStyle/>
          <a:p>
            <a:pPr rtl="1"/>
            <a:r>
              <a:rPr lang="ar-SA" dirty="0" smtClean="0"/>
              <a:t> أما إذا لم يصحَّ الاستغناءُ عن المضاف، بحيثُ لو حُذفَ لَفَسدَ المعنى، فمُراعاةُ تأنيثِ المضاف أو تذكيرِهِ واجبةٌ، نحو: جاءَ غُلامُ فاطمةَ، وسافرتْ ابنة خليلٍ، فلا يقالُ: جاءَت غلامُ فاطمةَ، ولا: سافر ابنة خليل، إذ لو حُذف المضافُ في المثالين، لفسدَ المعنى. </a:t>
            </a:r>
          </a:p>
          <a:p>
            <a:pPr rtl="1"/>
            <a:r>
              <a:rPr lang="ar-SA" dirty="0" smtClean="0"/>
              <a:t>2- إذا أمِنوا الالتباسَ والإبهامَ حذفوا المضافَ وأقاموا المضافَ إليه مُقامَهُ، وأعربوهُ بإِعرابهِ، ومنه قولهُ تعالى((واسألِ القريةَ التي كنّا فيها والعِيرَ التي أقبلنا فيها))، والتقديرُ واسألْ أهل القريةَ وأصحابَ العِيرِ. أما إن حصلَ بحذفه إبهامٌ والتباسٌ فلا يجوزُ، فلا يُقالُ: رأيتُ عليّاً، وأنتَ تُريدُ: رأيتُ غلامَ عليّ.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الإضافة</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800" dirty="0" smtClean="0"/>
              <a:t>3- قد يكونُ في الكلام مضافانِ اثنانِ، فيُحذَفَ المضافُ الثاني استغناءً عنهُ بالأوَّل، كقولهم: ما كلُّ سَوداءَ تَمرةً، ولا بيضاءَ شَحمةً. فكأنَّكَ قلتَ: ولا كلُّ بيضاءَ شحمة. فبيضاء مُضافٌ إلى مضافٍ محذوف. </a:t>
            </a:r>
          </a:p>
          <a:p>
            <a:pPr rtl="1"/>
            <a:r>
              <a:rPr lang="ar-SA" sz="2800" dirty="0" smtClean="0"/>
              <a:t>4- قد يكونُ في الكلام اسمانِ مضافٌ إليهما فيُحذَفُ المضاف إليه الأول استغناءً عنه بالثاني، نحو:جاءَ غلامُ وأخو عليّ. والأصلُ: جاءَ غلامُ عليَّ وأخوهُ. فلمّا حُذِفَ المضافُ إليه الأول جعلتَ المضافَ إليه الثاني اسماً ظاهراً، فيكون (غلام) مضافاً، والمضافُ إليه محذوف تقديرُه (علي)، ومنه قول الشاعر:</a:t>
            </a:r>
          </a:p>
          <a:p>
            <a:pPr rtl="1"/>
            <a:r>
              <a:rPr lang="ar-SA" sz="2800" dirty="0" smtClean="0"/>
              <a:t>يا مَنْ رَأَى عارِضاً أُسَرُّ </a:t>
            </a:r>
            <a:r>
              <a:rPr lang="ar-SA" sz="2800" dirty="0" err="1" smtClean="0"/>
              <a:t>بهِ</a:t>
            </a:r>
            <a:r>
              <a:rPr lang="ar-SA" sz="2800" dirty="0" smtClean="0"/>
              <a:t>   بَيْنَ ذِراعَيْ وَجَبْهَةِ الأَسَدِ</a:t>
            </a:r>
          </a:p>
          <a:p>
            <a:pPr rtl="1"/>
            <a:r>
              <a:rPr lang="ar-SA" sz="2800" dirty="0" smtClean="0"/>
              <a:t>والتقديرُ:بينَ ذراعيِ الأسد وجبهتهِ. والأفضلُ ذكرُ الاسمين المضاف إليهما معاً.</a:t>
            </a:r>
          </a:p>
          <a:p>
            <a:endParaRPr lang="ar-SA" sz="2800" dirty="0" smtClean="0"/>
          </a:p>
          <a:p>
            <a:endParaRPr lang="ar-SA"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إضافة الأسماء بين الجواز والوجوب والامتناع</a:t>
            </a:r>
            <a:endParaRPr lang="ar-SA" dirty="0"/>
          </a:p>
        </p:txBody>
      </p:sp>
      <p:sp>
        <p:nvSpPr>
          <p:cNvPr id="3" name="عنصر نائب للمحتوى 2"/>
          <p:cNvSpPr>
            <a:spLocks noGrp="1"/>
          </p:cNvSpPr>
          <p:nvPr>
            <p:ph idx="1"/>
          </p:nvPr>
        </p:nvSpPr>
        <p:spPr/>
        <p:txBody>
          <a:bodyPr/>
          <a:lstStyle/>
          <a:p>
            <a:pPr rtl="1"/>
            <a:r>
              <a:rPr lang="ar-SA" dirty="0" smtClean="0"/>
              <a:t>من الأسماءِ ما تمتنعُ إضافتُه، كالضمائرِ وأسماءِ الإشارةِ والأسماءِ الموصولةِ وأسماءِ الشرط وأسماءِ الاستفهام، إلاّ (أيّاً)، فهي تُضافُ.</a:t>
            </a:r>
          </a:p>
          <a:p>
            <a:pPr rtl="1"/>
            <a:r>
              <a:rPr lang="ar-SA" dirty="0" smtClean="0"/>
              <a:t>ومنها ما هو يجوز إضافته وإفراده(أي عدمِ الإضافة)، كغلامٍ وكتابٍ وحصانٍ، ومعظم أسماء اللغة من هذا النوع.</a:t>
            </a:r>
          </a:p>
          <a:p>
            <a:pPr rtl="1"/>
            <a:r>
              <a:rPr lang="ar-SA" dirty="0" smtClean="0"/>
              <a:t>ومنها ما هو واجبُ الإضافة فلا ينفكُّ عنها.</a:t>
            </a:r>
          </a:p>
          <a:p>
            <a:pPr rtl="1"/>
            <a:r>
              <a:rPr lang="ar-SA" dirty="0" smtClean="0"/>
              <a:t>وما يُلازِمُ الإضافة على نوعين نوعٍ يلازِمُ الإضافةَ إلى المفرد. ونوعٍ يُلازمُ الإضافةً إلى الجملة.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يلازم الإضافة إلى المفرد</a:t>
            </a:r>
            <a:endParaRPr lang="ar-SA" dirty="0"/>
          </a:p>
        </p:txBody>
      </p:sp>
      <p:sp>
        <p:nvSpPr>
          <p:cNvPr id="3" name="عنصر نائب للمحتوى 2"/>
          <p:cNvSpPr>
            <a:spLocks noGrp="1"/>
          </p:cNvSpPr>
          <p:nvPr>
            <p:ph idx="1"/>
          </p:nvPr>
        </p:nvSpPr>
        <p:spPr/>
        <p:txBody>
          <a:bodyPr/>
          <a:lstStyle/>
          <a:p>
            <a:pPr rtl="1"/>
            <a:r>
              <a:rPr lang="ar-SA" sz="3000" dirty="0" smtClean="0"/>
              <a:t>السماء التي تلازم الإضافة إلى المفرد كثيرة جداً منها عِند وَلدَى وَلدُن وبين ووَسط (وهي ظروف) وشِبْه وقاب وكِلاَ وكِلتا وسوَى وذُو وذات وذَوَا وذَوَاتا وذَوُو وذواتِ وأُولُو وأَولات وقُصارَى وسُبحان ومَعاذ....إلخ.</a:t>
            </a:r>
          </a:p>
          <a:p>
            <a:pPr rtl="1"/>
            <a:r>
              <a:rPr lang="ar-SA" sz="3000" dirty="0" smtClean="0"/>
              <a:t>ويهمنا هنا الحديث عن  (كِلا وكلتا) فهما إن أُضيفتا إلى الضمير أُعربتا إعرابَ المُثنّى، بالألف رفعاً، وبالياءِ نصباً وجراً، نحو جاءَ الرجلانِ كلاهما. ورأيتُ الرجلين كليهما، ومررتُ بالرجلين كليهما. وإن أُضيفتا إلى اسمٍ غيرِ ضمير أُعربتا إِعرابَ الاسم المقصور، بحركاتٍ مُقدَّرةٍ على الألف، نحو: جاءَ كِلا الرجلين. ورأيتُ كلا الرجلين. ومررتُ </a:t>
            </a:r>
            <a:r>
              <a:rPr lang="ar-SA" sz="3000" dirty="0" err="1" smtClean="0"/>
              <a:t>بكلا</a:t>
            </a:r>
            <a:r>
              <a:rPr lang="ar-SA" sz="3000" dirty="0" smtClean="0"/>
              <a:t> الرجلين. وقد مرا بك سابقاً، فارجع إليها.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يلازم الإضافة إلى الجمل</a:t>
            </a:r>
            <a:endParaRPr lang="ar-SA" dirty="0"/>
          </a:p>
        </p:txBody>
      </p:sp>
      <p:sp>
        <p:nvSpPr>
          <p:cNvPr id="3" name="عنصر نائب للمحتوى 2"/>
          <p:cNvSpPr>
            <a:spLocks noGrp="1"/>
          </p:cNvSpPr>
          <p:nvPr>
            <p:ph idx="1"/>
          </p:nvPr>
        </p:nvSpPr>
        <p:spPr/>
        <p:txBody>
          <a:bodyPr/>
          <a:lstStyle/>
          <a:p>
            <a:pPr rtl="1"/>
            <a:r>
              <a:rPr lang="ar-SA" dirty="0" smtClean="0"/>
              <a:t>والأسماء التي تلازمُ الإضافةَ إلى الجملة هي: إذْ وحيثُ وإذا ولمّا ومذ ومُنذ.</a:t>
            </a:r>
          </a:p>
          <a:p>
            <a:pPr rtl="1"/>
            <a:r>
              <a:rPr lang="ar-SA" dirty="0" smtClean="0"/>
              <a:t>فإذْ وحيثُ تُضافانِ إلى الجُملِ الفعليّة </a:t>
            </a:r>
            <a:r>
              <a:rPr lang="ar-SA" dirty="0" err="1" smtClean="0"/>
              <a:t>والإسميّة</a:t>
            </a:r>
            <a:r>
              <a:rPr lang="ar-SA" dirty="0" smtClean="0"/>
              <a:t>، كقوله تعالى ((واذكروا إذْ كُنتم قليلاً))، وقولهِ: ((فأتوهنَّ من حيثُ أمرَكمَ اللهُ))، فالجملتان الفعليتان في محل جر مضاف إليه، وقوله عزَّ وجلَّ ((واذكروا إذْ أنتم قليلٌ))، وقولِكَ: اجلِسْ حيث العلمُ موجودٌ. فالجملتان </a:t>
            </a:r>
            <a:r>
              <a:rPr lang="ar-SA" dirty="0" err="1" smtClean="0"/>
              <a:t>الإسميتان</a:t>
            </a:r>
            <a:r>
              <a:rPr lang="ar-SA" dirty="0" smtClean="0"/>
              <a:t> في محل جر مضاف إليه.</a:t>
            </a:r>
          </a:p>
          <a:p>
            <a:pPr rtl="1"/>
            <a:r>
              <a:rPr lang="ar-SA" dirty="0" smtClean="0"/>
              <a:t>وقد اكتفينا يهذين الاسمين لشهرتهما وكثرة استعمالهما.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3096</TotalTime>
  <Words>1561</Words>
  <Application>Microsoft Office PowerPoint</Application>
  <PresentationFormat>A4 Paper (210x297 mm)‎</PresentationFormat>
  <Paragraphs>104</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الثانية عشرة</vt:lpstr>
      <vt:lpstr>عناصر المحاضرة</vt:lpstr>
      <vt:lpstr>مقدمة:</vt:lpstr>
      <vt:lpstr>تعريف الإضافة</vt:lpstr>
      <vt:lpstr>تعريف الإضافة</vt:lpstr>
      <vt:lpstr>أنواع الإضافة بحسب حرف الجر المقدّر</vt:lpstr>
      <vt:lpstr>أنواع الإضافة بحسب حرف الجر المقدّر</vt:lpstr>
      <vt:lpstr>أنواع الإضافة بحسب غرضها</vt:lpstr>
      <vt:lpstr>أنواع الإضافة بحسب غرضها</vt:lpstr>
      <vt:lpstr>أنواع الإضافة بحسب غرضها</vt:lpstr>
      <vt:lpstr>أحكام المضاف</vt:lpstr>
      <vt:lpstr>أحكام الإضافة</vt:lpstr>
      <vt:lpstr>أحكام الإضافة</vt:lpstr>
      <vt:lpstr>أحكام الإضافة</vt:lpstr>
      <vt:lpstr>إضافة الأسماء بين الجواز والوجوب والامتناع</vt:lpstr>
      <vt:lpstr>ما يلازم الإضافة إلى المفرد</vt:lpstr>
      <vt:lpstr>ما يلازم الإضافة إلى الجمل</vt:lpstr>
      <vt:lpstr>الشريحة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265</cp:revision>
  <dcterms:created xsi:type="dcterms:W3CDTF">2009-10-14T19:14:34Z</dcterms:created>
  <dcterms:modified xsi:type="dcterms:W3CDTF">2010-12-16T07:32:58Z</dcterms:modified>
</cp:coreProperties>
</file>