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67" r:id="rId4"/>
    <p:sldId id="300" r:id="rId5"/>
    <p:sldId id="301" r:id="rId6"/>
    <p:sldId id="302" r:id="rId7"/>
    <p:sldId id="306" r:id="rId8"/>
    <p:sldId id="303" r:id="rId9"/>
    <p:sldId id="307" r:id="rId10"/>
    <p:sldId id="308" r:id="rId11"/>
    <p:sldId id="309" r:id="rId12"/>
    <p:sldId id="310" r:id="rId13"/>
    <p:sldId id="311" r:id="rId14"/>
    <p:sldId id="312" r:id="rId15"/>
    <p:sldId id="304" r:id="rId16"/>
    <p:sldId id="313" r:id="rId17"/>
    <p:sldId id="314" r:id="rId18"/>
    <p:sldId id="321" r:id="rId19"/>
    <p:sldId id="315" r:id="rId20"/>
    <p:sldId id="305" r:id="rId21"/>
    <p:sldId id="316" r:id="rId22"/>
    <p:sldId id="317" r:id="rId23"/>
    <p:sldId id="318" r:id="rId24"/>
    <p:sldId id="319" r:id="rId25"/>
    <p:sldId id="320" r:id="rId26"/>
    <p:sldId id="266" r:id="rId2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009900"/>
    <a:srgbClr val="66FF66"/>
    <a:srgbClr val="FF3300"/>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2" autoAdjust="0"/>
    <p:restoredTop sz="94664" autoAdjust="0"/>
  </p:normalViewPr>
  <p:slideViewPr>
    <p:cSldViewPr>
      <p:cViewPr>
        <p:scale>
          <a:sx n="75" d="100"/>
          <a:sy n="75" d="100"/>
        </p:scale>
        <p:origin x="-1176" y="9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12/19/2010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smtClean="0">
                <a:solidFill>
                  <a:srgbClr val="376092"/>
                </a:solidFill>
                <a:latin typeface="AYM Wadiy S_U normal."/>
                <a:cs typeface="Times New Roman" pitchFamily="18" charset="0"/>
              </a:rPr>
              <a:t>النحو </a:t>
            </a:r>
            <a:r>
              <a:rPr lang="ar-SA" sz="3700" b="1" smtClean="0">
                <a:solidFill>
                  <a:srgbClr val="376092"/>
                </a:solidFill>
                <a:latin typeface="AYM Wadiy S_U normal."/>
                <a:cs typeface="Times New Roman" pitchFamily="18" charset="0"/>
              </a:rPr>
              <a:t>التطبيقي(1)</a:t>
            </a:r>
            <a:endParaRPr lang="ar-SA" sz="3700" b="1" dirty="0">
              <a:solidFill>
                <a:srgbClr val="376092"/>
              </a:solidFill>
              <a:latin typeface="AYM Wadiy S_U normal."/>
              <a:cs typeface="Times New Roman" pitchFamily="18" charset="0"/>
            </a:endParaRPr>
          </a:p>
          <a:p>
            <a:pPr algn="l">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SA" sz="1700" b="1" dirty="0" smtClean="0">
                <a:solidFill>
                  <a:srgbClr val="7F7F7F"/>
                </a:solidFill>
                <a:latin typeface="Calibri" pitchFamily="34" charset="0"/>
                <a:cs typeface="Times New Roman" pitchFamily="18" charset="0"/>
              </a:rPr>
              <a:t>1431</a:t>
            </a:r>
            <a:r>
              <a:rPr lang="ar-EG" sz="1700" b="1" dirty="0" smtClean="0">
                <a:solidFill>
                  <a:srgbClr val="7F7F7F"/>
                </a:solidFill>
                <a:latin typeface="Calibri" pitchFamily="34" charset="0"/>
                <a:cs typeface="Times New Roman" pitchFamily="18" charset="0"/>
              </a:rPr>
              <a:t>– </a:t>
            </a:r>
            <a:r>
              <a:rPr lang="ar-SA" sz="1700" b="1" dirty="0" smtClean="0">
                <a:solidFill>
                  <a:srgbClr val="7F7F7F"/>
                </a:solidFill>
                <a:latin typeface="Calibri" pitchFamily="34" charset="0"/>
                <a:cs typeface="Times New Roman" pitchFamily="18" charset="0"/>
              </a:rPr>
              <a:t>1432هـ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الرابعة عشرة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err="1" smtClean="0">
                <a:solidFill>
                  <a:schemeClr val="tx1"/>
                </a:solidFill>
                <a:cs typeface="Arial" pitchFamily="34" charset="0"/>
              </a:rPr>
              <a:t>المعجمات</a:t>
            </a:r>
            <a:r>
              <a:rPr lang="ar-SA" b="1" dirty="0" smtClean="0">
                <a:solidFill>
                  <a:schemeClr val="tx1"/>
                </a:solidFill>
                <a:cs typeface="Arial" pitchFamily="34" charset="0"/>
              </a:rPr>
              <a:t> العربية</a:t>
            </a: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sz="3000" b="1" dirty="0" smtClean="0">
                <a:cs typeface="Arial" pitchFamily="34" charset="0"/>
              </a:rPr>
              <a:t>مقدمة.</a:t>
            </a:r>
          </a:p>
          <a:p>
            <a:pPr rtl="1" eaLnBrk="1" hangingPunct="1">
              <a:buFont typeface="Arial" pitchFamily="34" charset="0"/>
              <a:buChar char="•"/>
            </a:pPr>
            <a:r>
              <a:rPr lang="ar-SA" sz="3000" b="1" dirty="0" smtClean="0">
                <a:cs typeface="Arial" pitchFamily="34" charset="0"/>
              </a:rPr>
              <a:t>التاء المربوطة والتاء المفتوحة.</a:t>
            </a:r>
          </a:p>
          <a:p>
            <a:pPr rtl="1" eaLnBrk="1" hangingPunct="1">
              <a:buFont typeface="Arial" pitchFamily="34" charset="0"/>
              <a:buChar char="•"/>
            </a:pPr>
            <a:r>
              <a:rPr lang="ar-SA" sz="3000" b="1" dirty="0" smtClean="0">
                <a:cs typeface="Arial" pitchFamily="34" charset="0"/>
              </a:rPr>
              <a:t>كتابة الهمزة.</a:t>
            </a:r>
          </a:p>
          <a:p>
            <a:pPr rtl="1" eaLnBrk="1" hangingPunct="1">
              <a:buFont typeface="Arial" pitchFamily="34" charset="0"/>
              <a:buChar char="•"/>
            </a:pPr>
            <a:r>
              <a:rPr lang="ar-SA" sz="3000" b="1" dirty="0" smtClean="0">
                <a:cs typeface="Arial" pitchFamily="34" charset="0"/>
              </a:rPr>
              <a:t>همزة الوصل وهمزة القطع.</a:t>
            </a:r>
          </a:p>
          <a:p>
            <a:pPr rtl="1" eaLnBrk="1" hangingPunct="1">
              <a:buFont typeface="Arial" pitchFamily="34" charset="0"/>
              <a:buChar char="•"/>
            </a:pPr>
            <a:r>
              <a:rPr lang="ar-SA" sz="3000" b="1" dirty="0" smtClean="0">
                <a:cs typeface="Arial" pitchFamily="34" charset="0"/>
              </a:rPr>
              <a:t>الوصل.</a:t>
            </a:r>
            <a:endParaRPr lang="ar-EG" sz="30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مقدمة:</a:t>
            </a:r>
          </a:p>
        </p:txBody>
      </p:sp>
      <p:sp>
        <p:nvSpPr>
          <p:cNvPr id="8195" name="Content Placeholder 2"/>
          <p:cNvSpPr>
            <a:spLocks noGrp="1"/>
          </p:cNvSpPr>
          <p:nvPr>
            <p:ph idx="1"/>
          </p:nvPr>
        </p:nvSpPr>
        <p:spPr>
          <a:xfrm>
            <a:off x="0" y="1371600"/>
            <a:ext cx="9144000" cy="4678363"/>
          </a:xfrm>
        </p:spPr>
        <p:txBody>
          <a:bodyPr/>
          <a:lstStyle/>
          <a:p>
            <a:pPr rtl="1" eaLnBrk="1" hangingPunct="1"/>
            <a:r>
              <a:rPr lang="ar-SA" sz="3000" dirty="0" smtClean="0">
                <a:cs typeface="Arial" pitchFamily="34" charset="0"/>
              </a:rPr>
              <a:t>إن ألفاظ اللغة شأنها شأن أي مظهرٍ من مظاهر الحياة، فهي تتطور وتتغير، وتموت ألفاظ </a:t>
            </a:r>
            <a:r>
              <a:rPr lang="ar-SA" sz="3000" dirty="0" err="1" smtClean="0">
                <a:cs typeface="Arial" pitchFamily="34" charset="0"/>
              </a:rPr>
              <a:t>وتحيا</a:t>
            </a:r>
            <a:r>
              <a:rPr lang="ar-SA" sz="3000" dirty="0" smtClean="0">
                <a:cs typeface="Arial" pitchFamily="34" charset="0"/>
              </a:rPr>
              <a:t> أخرى، لذا كان لا بد من توثيق الألفاظ ودلالاتها عبر الأزمان المختلفة، فلو لم تدون هذه الألفاظ واحتجنا إلى معرفة معنى كلمة كانت شائعة في العصر العباسي، لكنها غير مستعملة في عصرنا هذا، لعجزنا عن ذلك.</a:t>
            </a:r>
          </a:p>
          <a:p>
            <a:pPr rtl="1" eaLnBrk="1" hangingPunct="1"/>
            <a:r>
              <a:rPr lang="ar-SA" sz="3000" dirty="0" smtClean="0">
                <a:cs typeface="Arial" pitchFamily="34" charset="0"/>
              </a:rPr>
              <a:t>لذلك هبّ بعض العلماء لتدوين ألفاظ اللغة، في كتب سموها معاجم أو </a:t>
            </a:r>
            <a:r>
              <a:rPr lang="ar-SA" sz="3000" dirty="0" err="1" smtClean="0">
                <a:cs typeface="Arial" pitchFamily="34" charset="0"/>
              </a:rPr>
              <a:t>معجمات</a:t>
            </a:r>
            <a:r>
              <a:rPr lang="ar-SA" sz="3000" dirty="0" smtClean="0">
                <a:cs typeface="Arial" pitchFamily="34" charset="0"/>
              </a:rPr>
              <a:t>، لأن </a:t>
            </a:r>
            <a:r>
              <a:rPr lang="ar-SA" sz="3000" dirty="0" err="1" smtClean="0">
                <a:cs typeface="Arial" pitchFamily="34" charset="0"/>
              </a:rPr>
              <a:t>الإعجام</a:t>
            </a:r>
            <a:r>
              <a:rPr lang="ar-SA" sz="3000" dirty="0" smtClean="0">
                <a:cs typeface="Arial" pitchFamily="34" charset="0"/>
              </a:rPr>
              <a:t> يعني إزالة الغموض عن الكلام. إضافة إلى ما في </a:t>
            </a:r>
            <a:r>
              <a:rPr lang="ar-SA" sz="3000" dirty="0" err="1" smtClean="0">
                <a:cs typeface="Arial" pitchFamily="34" charset="0"/>
              </a:rPr>
              <a:t>المعجمات</a:t>
            </a:r>
            <a:r>
              <a:rPr lang="ar-SA" sz="3000" dirty="0" smtClean="0">
                <a:cs typeface="Arial" pitchFamily="34" charset="0"/>
              </a:rPr>
              <a:t> من أصول للكلمات وتصريفاتها المختلفة.</a:t>
            </a:r>
          </a:p>
          <a:p>
            <a:pPr rtl="1" eaLnBrk="1" hangingPunct="1"/>
            <a:r>
              <a:rPr lang="ar-SA" sz="3000" dirty="0" smtClean="0">
                <a:cs typeface="Arial" pitchFamily="34" charset="0"/>
              </a:rPr>
              <a:t>فالمعجم: هو كتاب يضم مفردات اللغة ويبين معانيها واشتقاقها.</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a:t>
            </a:r>
            <a:r>
              <a:rPr lang="ar-SA" dirty="0" err="1" smtClean="0"/>
              <a:t>المعجمات</a:t>
            </a:r>
            <a:endParaRPr lang="ar-SA" dirty="0"/>
          </a:p>
        </p:txBody>
      </p:sp>
      <p:sp>
        <p:nvSpPr>
          <p:cNvPr id="3" name="عنصر نائب للمحتوى 2"/>
          <p:cNvSpPr>
            <a:spLocks noGrp="1"/>
          </p:cNvSpPr>
          <p:nvPr>
            <p:ph idx="1"/>
          </p:nvPr>
        </p:nvSpPr>
        <p:spPr/>
        <p:txBody>
          <a:bodyPr/>
          <a:lstStyle/>
          <a:p>
            <a:pPr rtl="1"/>
            <a:r>
              <a:rPr lang="ar-SA" dirty="0" smtClean="0"/>
              <a:t>تعددت </a:t>
            </a:r>
            <a:r>
              <a:rPr lang="ar-SA" dirty="0" err="1" smtClean="0"/>
              <a:t>المعجمات</a:t>
            </a:r>
            <a:r>
              <a:rPr lang="ar-SA" dirty="0" smtClean="0"/>
              <a:t> العربية وتنوعت خلال العصور السالفة ولكن القصد منها في كل الأحوال كان واحدا وهو حراسة القرآن من أن يقتحمه خطأ في النطق أو الفهم، وحراسة العربية من أن </a:t>
            </a:r>
            <a:r>
              <a:rPr lang="ar-SA" dirty="0" err="1" smtClean="0"/>
              <a:t>يتقحم</a:t>
            </a:r>
            <a:r>
              <a:rPr lang="ar-SA" dirty="0" smtClean="0"/>
              <a:t> حرمها دخيل لا ترضى عنه العربية، وصيانة هذه الثروة من الضياع.</a:t>
            </a:r>
            <a:br>
              <a:rPr lang="ar-SA" dirty="0" smtClean="0"/>
            </a:br>
            <a:r>
              <a:rPr lang="ar-SA" dirty="0" smtClean="0"/>
              <a:t>ومرت </a:t>
            </a:r>
            <a:r>
              <a:rPr lang="ar-SA" dirty="0" err="1" smtClean="0"/>
              <a:t>المعجمات</a:t>
            </a:r>
            <a:r>
              <a:rPr lang="ar-SA" dirty="0" smtClean="0"/>
              <a:t> العربية بأطوار مختلفة وتعددت مدارسها المعجمية واللغوية، ويمكن لنا أن نميز بين نوعين من </a:t>
            </a:r>
            <a:r>
              <a:rPr lang="ar-SA" dirty="0" err="1" smtClean="0"/>
              <a:t>المعجمات</a:t>
            </a:r>
            <a:r>
              <a:rPr lang="ar-SA" dirty="0" smtClean="0"/>
              <a:t> في العربية، هي </a:t>
            </a:r>
            <a:r>
              <a:rPr lang="ar-SA" dirty="0" err="1" smtClean="0">
                <a:solidFill>
                  <a:srgbClr val="FF0000"/>
                </a:solidFill>
              </a:rPr>
              <a:t>معجمات</a:t>
            </a:r>
            <a:r>
              <a:rPr lang="ar-SA" dirty="0" smtClean="0">
                <a:solidFill>
                  <a:srgbClr val="FF0000"/>
                </a:solidFill>
              </a:rPr>
              <a:t> المعاني </a:t>
            </a:r>
            <a:r>
              <a:rPr lang="ar-SA" dirty="0" err="1" smtClean="0">
                <a:solidFill>
                  <a:srgbClr val="FF0000"/>
                </a:solidFill>
              </a:rPr>
              <a:t>ومعجمات</a:t>
            </a:r>
            <a:r>
              <a:rPr lang="ar-SA" dirty="0" smtClean="0">
                <a:solidFill>
                  <a:srgbClr val="FF0000"/>
                </a:solidFill>
              </a:rPr>
              <a:t> الألفاظ</a:t>
            </a:r>
            <a:r>
              <a:rPr lang="ar-SA" dirty="0" smtClean="0"/>
              <a:t>.</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معجمات</a:t>
            </a:r>
            <a:r>
              <a:rPr lang="ar-SA" dirty="0" smtClean="0"/>
              <a:t> المعاني</a:t>
            </a:r>
            <a:endParaRPr lang="ar-SA" dirty="0"/>
          </a:p>
        </p:txBody>
      </p:sp>
      <p:sp>
        <p:nvSpPr>
          <p:cNvPr id="3" name="عنصر نائب للمحتوى 2"/>
          <p:cNvSpPr>
            <a:spLocks noGrp="1"/>
          </p:cNvSpPr>
          <p:nvPr>
            <p:ph idx="1"/>
          </p:nvPr>
        </p:nvSpPr>
        <p:spPr/>
        <p:txBody>
          <a:bodyPr/>
          <a:lstStyle/>
          <a:p>
            <a:r>
              <a:rPr lang="ar-SA" sz="3100" dirty="0" err="1" smtClean="0"/>
              <a:t>معجمات</a:t>
            </a:r>
            <a:r>
              <a:rPr lang="ar-SA" sz="3100" dirty="0" smtClean="0"/>
              <a:t> المعاني هي تلك </a:t>
            </a:r>
            <a:r>
              <a:rPr lang="ar-SA" sz="3100" dirty="0" err="1" smtClean="0"/>
              <a:t>المعجمات</a:t>
            </a:r>
            <a:r>
              <a:rPr lang="ar-SA" sz="3100" dirty="0" smtClean="0"/>
              <a:t> التي اهتمت بجمع الألفاظ المستعملة في مجال معين أو حقل لغوي معين كل على </a:t>
            </a:r>
            <a:r>
              <a:rPr lang="ar-SA" sz="3100" dirty="0" err="1" smtClean="0"/>
              <a:t>حدة</a:t>
            </a:r>
            <a:r>
              <a:rPr lang="ar-SA" sz="3100" dirty="0" smtClean="0"/>
              <a:t>، فتجد في معجم الخيل كل الألفاظ الخاصة بالخيل وفي معجم الإبل كل الألفاظ الخاصة بهذا الحيوان وهكذا، ثم إن بعض العلماء قد جمع في معجمه عشرات الموضوعات وذكر الألفاظ التي تخص كل موضوع على </a:t>
            </a:r>
            <a:r>
              <a:rPr lang="ar-SA" sz="3100" dirty="0" err="1" smtClean="0"/>
              <a:t>حدة</a:t>
            </a:r>
            <a:r>
              <a:rPr lang="ar-SA" sz="3100" dirty="0" smtClean="0"/>
              <a:t>، فكان معجمه مقسماً إلى موضوعات مثل: ألفاظ الإبل، ألفاظ الخيل، الألفاظ الدالة على الكلية، الألفاظ الدالة على النفي، ومن أشهر تلك </a:t>
            </a:r>
            <a:r>
              <a:rPr lang="ar-SA" sz="3100" dirty="0" err="1" smtClean="0"/>
              <a:t>المعجمات</a:t>
            </a:r>
            <a:r>
              <a:rPr lang="ar-SA" sz="3100" dirty="0" smtClean="0"/>
              <a:t>: </a:t>
            </a:r>
            <a:r>
              <a:rPr lang="ar-SA" sz="3100" dirty="0" smtClean="0">
                <a:solidFill>
                  <a:srgbClr val="FF0000"/>
                </a:solidFill>
              </a:rPr>
              <a:t>الغريب المصنف </a:t>
            </a:r>
            <a:r>
              <a:rPr lang="ar-SA" sz="3100" dirty="0" smtClean="0"/>
              <a:t>لأبي عبيد القاسم بن سلام، </a:t>
            </a:r>
            <a:r>
              <a:rPr lang="ar-SA" sz="3100" dirty="0" smtClean="0">
                <a:solidFill>
                  <a:srgbClr val="FF0000"/>
                </a:solidFill>
              </a:rPr>
              <a:t>وفقه اللغة وسرّ العربية  </a:t>
            </a:r>
            <a:r>
              <a:rPr lang="ar-SA" sz="3100" dirty="0" smtClean="0"/>
              <a:t>لأبي منصور الثعالبي، </a:t>
            </a:r>
            <a:r>
              <a:rPr lang="ar-SA" sz="3100" dirty="0" smtClean="0">
                <a:solidFill>
                  <a:srgbClr val="FF0000"/>
                </a:solidFill>
              </a:rPr>
              <a:t>والمخصص</a:t>
            </a:r>
            <a:r>
              <a:rPr lang="ar-SA" sz="3100" dirty="0" smtClean="0"/>
              <a:t> في اللغة لابن سيده.</a:t>
            </a:r>
            <a:endParaRPr lang="ar-SA" sz="31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صفحة من كتاب فقه اللغة وسر العربية للثعالبي</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pic>
        <p:nvPicPr>
          <p:cNvPr id="2050" name="Picture 2"/>
          <p:cNvPicPr>
            <a:picLocks noGrp="1" noChangeAspect="1" noChangeArrowheads="1"/>
          </p:cNvPicPr>
          <p:nvPr>
            <p:ph idx="1"/>
          </p:nvPr>
        </p:nvPicPr>
        <p:blipFill>
          <a:blip r:embed="rId2" cstate="print"/>
          <a:srcRect/>
          <a:stretch>
            <a:fillRect/>
          </a:stretch>
        </p:blipFill>
        <p:spPr bwMode="auto">
          <a:xfrm>
            <a:off x="2147018" y="1600200"/>
            <a:ext cx="6234982"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معجمات</a:t>
            </a:r>
            <a:r>
              <a:rPr lang="ar-SA" dirty="0" smtClean="0"/>
              <a:t> الألفاظ</a:t>
            </a:r>
            <a:endParaRPr lang="ar-SA" dirty="0"/>
          </a:p>
        </p:txBody>
      </p:sp>
      <p:sp>
        <p:nvSpPr>
          <p:cNvPr id="3" name="عنصر نائب للمحتوى 2"/>
          <p:cNvSpPr>
            <a:spLocks noGrp="1"/>
          </p:cNvSpPr>
          <p:nvPr>
            <p:ph idx="1"/>
          </p:nvPr>
        </p:nvSpPr>
        <p:spPr/>
        <p:txBody>
          <a:bodyPr/>
          <a:lstStyle/>
          <a:p>
            <a:pPr rtl="1"/>
            <a:r>
              <a:rPr lang="ar-SA" dirty="0" err="1" smtClean="0"/>
              <a:t>معجمات</a:t>
            </a:r>
            <a:r>
              <a:rPr lang="ar-SA" dirty="0" smtClean="0"/>
              <a:t> الألفاظ: هي تلك </a:t>
            </a:r>
            <a:r>
              <a:rPr lang="ar-SA" dirty="0" err="1" smtClean="0"/>
              <a:t>المعجمات</a:t>
            </a:r>
            <a:r>
              <a:rPr lang="ar-SA" dirty="0" smtClean="0"/>
              <a:t> التي عنيت بجمع كل مفردات اللغة ثم بيان معانيها بصرف النظر عن موضوعها، وقد ظهرت </a:t>
            </a:r>
            <a:r>
              <a:rPr lang="ar-SA" dirty="0" err="1" smtClean="0"/>
              <a:t>معجمات</a:t>
            </a:r>
            <a:r>
              <a:rPr lang="ar-SA" dirty="0" smtClean="0"/>
              <a:t> كثيرة في هذا المجال، واختلفت طريقة ترتيب الألفاظ من معجم إلى آخر، ويمكن تصنيف هذه </a:t>
            </a:r>
            <a:r>
              <a:rPr lang="ar-SA" dirty="0" err="1" smtClean="0"/>
              <a:t>المعجمات</a:t>
            </a:r>
            <a:r>
              <a:rPr lang="ar-SA" dirty="0" smtClean="0"/>
              <a:t> في ثلاث مدارس معجمية كبيرة هي:</a:t>
            </a:r>
          </a:p>
          <a:p>
            <a:pPr rtl="1"/>
            <a:r>
              <a:rPr lang="ar-SA" b="1" dirty="0" smtClean="0">
                <a:solidFill>
                  <a:srgbClr val="FF0000"/>
                </a:solidFill>
              </a:rPr>
              <a:t>                الأولى:مدرسة الترتيب الصوتي(مدرسة العين)</a:t>
            </a:r>
            <a:endParaRPr lang="en-US" b="1" dirty="0" smtClean="0">
              <a:solidFill>
                <a:srgbClr val="FF0000"/>
              </a:solidFill>
            </a:endParaRPr>
          </a:p>
          <a:p>
            <a:pPr rtl="1"/>
            <a:r>
              <a:rPr lang="ar-SA" dirty="0" smtClean="0"/>
              <a:t>      يعد معجم العين للخليل بن أحمد </a:t>
            </a:r>
            <a:r>
              <a:rPr lang="ar-SA" dirty="0" err="1" smtClean="0"/>
              <a:t>الفراهيدي</a:t>
            </a:r>
            <a:r>
              <a:rPr lang="ar-SA" dirty="0" smtClean="0"/>
              <a:t> أول معجم جمع كل ألفاظ اللغة، وقد اختطّ الخليل طريقةً في ترتيب ألفاظ اللغة لم يُسبق إليها، وهي تدلّ على عبقريةٍ فذّةٍ، لم يسبقه أحد إليها.</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المدرسة الصوتية-مدرسة العين</a:t>
            </a:r>
            <a:endParaRPr lang="ar-SA" dirty="0"/>
          </a:p>
        </p:txBody>
      </p:sp>
      <p:sp>
        <p:nvSpPr>
          <p:cNvPr id="3" name="عنصر نائب للمحتوى 2"/>
          <p:cNvSpPr>
            <a:spLocks noGrp="1"/>
          </p:cNvSpPr>
          <p:nvPr>
            <p:ph idx="1"/>
          </p:nvPr>
        </p:nvSpPr>
        <p:spPr/>
        <p:txBody>
          <a:bodyPr/>
          <a:lstStyle/>
          <a:p>
            <a:pPr rtl="1"/>
            <a:r>
              <a:rPr lang="ar-SA" sz="3000" dirty="0" smtClean="0"/>
              <a:t> وقد اعتمد الخليل ثلاثة أسس في بناء معجمه:</a:t>
            </a:r>
            <a:endParaRPr lang="en-US" sz="3000" dirty="0" smtClean="0"/>
          </a:p>
          <a:p>
            <a:pPr rtl="1"/>
            <a:r>
              <a:rPr lang="ar-SA" sz="3000" u="sng" dirty="0" smtClean="0"/>
              <a:t>الأساس الأول: ترتيب الحروف</a:t>
            </a:r>
            <a:endParaRPr lang="en-US" sz="3000" dirty="0" smtClean="0"/>
          </a:p>
          <a:p>
            <a:pPr rtl="1"/>
            <a:r>
              <a:rPr lang="ar-SA" sz="3000" dirty="0" smtClean="0"/>
              <a:t>      رتب معجمه بناء على مخارج الحروف عند نطقها، وبدأ بأقصى الحروف مخرجاً فجعلها بداية الترتيب ثمّ الذي يليها من جهة الفم حتى انتهى بالحروف جميعاً، ولم يبدأ بالهمزة مع إنها أقصاها مخرجاً لعدم ثباتها على صورة واحدة، فهي تُقلب كثيراً إلى أحد حروف العلّة، ولم يبدأ بالحرف التالي وهو الهاء لضعفها فأخّرها إلى الحرف الثالث، فبدأ بحرف العين الذي يخرج من وسط الحلق وبعده الحاء، وهكذا حتى انتهى إلى حروف الشفتين، ثمّ حروف المدّ وبعدها الهمزة، فسماه كتاب العين باسم أول حرف فيه.</a:t>
            </a:r>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المدرسة الصوتية-مدرسة العين</a:t>
            </a:r>
            <a:endParaRPr lang="ar-SA" dirty="0"/>
          </a:p>
        </p:txBody>
      </p:sp>
      <p:sp>
        <p:nvSpPr>
          <p:cNvPr id="3" name="عنصر نائب للمحتوى 2"/>
          <p:cNvSpPr>
            <a:spLocks noGrp="1"/>
          </p:cNvSpPr>
          <p:nvPr>
            <p:ph idx="1"/>
          </p:nvPr>
        </p:nvSpPr>
        <p:spPr/>
        <p:txBody>
          <a:bodyPr/>
          <a:lstStyle/>
          <a:p>
            <a:pPr rtl="1"/>
            <a:r>
              <a:rPr lang="ar-SA" sz="3100" b="1" dirty="0" smtClean="0"/>
              <a:t>فكان ترتيب الحروف عنده كما يلي: </a:t>
            </a:r>
            <a:r>
              <a:rPr lang="ar-SA" sz="3100" b="1" dirty="0" err="1" smtClean="0"/>
              <a:t>ع</a:t>
            </a:r>
            <a:r>
              <a:rPr lang="ar-SA" sz="3100" b="1" dirty="0" smtClean="0"/>
              <a:t>، </a:t>
            </a:r>
            <a:r>
              <a:rPr lang="ar-SA" sz="3100" b="1" dirty="0" err="1" smtClean="0"/>
              <a:t>ح</a:t>
            </a:r>
            <a:r>
              <a:rPr lang="ar-SA" sz="3100" b="1" dirty="0" smtClean="0"/>
              <a:t>، هـ، </a:t>
            </a:r>
            <a:r>
              <a:rPr lang="ar-SA" sz="3100" b="1" dirty="0" err="1" smtClean="0"/>
              <a:t>خ</a:t>
            </a:r>
            <a:r>
              <a:rPr lang="ar-SA" sz="3100" b="1" dirty="0" smtClean="0"/>
              <a:t>، </a:t>
            </a:r>
            <a:r>
              <a:rPr lang="ar-SA" sz="3100" b="1" dirty="0" err="1" smtClean="0"/>
              <a:t>غ</a:t>
            </a:r>
            <a:r>
              <a:rPr lang="ar-SA" sz="3100" b="1" dirty="0" smtClean="0"/>
              <a:t>، </a:t>
            </a:r>
            <a:r>
              <a:rPr lang="ar-SA" sz="3100" b="1" dirty="0" err="1" smtClean="0"/>
              <a:t>ق</a:t>
            </a:r>
            <a:r>
              <a:rPr lang="ar-SA" sz="3100" b="1" dirty="0" smtClean="0"/>
              <a:t>، </a:t>
            </a:r>
            <a:r>
              <a:rPr lang="ar-SA" sz="3100" b="1" dirty="0" err="1" smtClean="0"/>
              <a:t>ك</a:t>
            </a:r>
            <a:r>
              <a:rPr lang="ar-SA" sz="3100" b="1" dirty="0" smtClean="0"/>
              <a:t>، </a:t>
            </a:r>
            <a:r>
              <a:rPr lang="ar-SA" sz="3100" b="1" dirty="0" err="1" smtClean="0"/>
              <a:t>ج</a:t>
            </a:r>
            <a:r>
              <a:rPr lang="ar-SA" sz="3100" b="1" dirty="0" smtClean="0"/>
              <a:t>، </a:t>
            </a:r>
            <a:r>
              <a:rPr lang="ar-SA" sz="3100" b="1" dirty="0" err="1" smtClean="0"/>
              <a:t>ش</a:t>
            </a:r>
            <a:r>
              <a:rPr lang="ar-SA" sz="3100" b="1" dirty="0" smtClean="0"/>
              <a:t>، </a:t>
            </a:r>
            <a:r>
              <a:rPr lang="ar-SA" sz="3100" b="1" dirty="0" err="1" smtClean="0"/>
              <a:t>ض</a:t>
            </a:r>
            <a:r>
              <a:rPr lang="ar-SA" sz="3100" b="1" dirty="0" smtClean="0"/>
              <a:t>، </a:t>
            </a:r>
            <a:r>
              <a:rPr lang="ar-SA" sz="3100" b="1" dirty="0" err="1" smtClean="0"/>
              <a:t>ص</a:t>
            </a:r>
            <a:r>
              <a:rPr lang="ar-SA" sz="3100" b="1" dirty="0" smtClean="0"/>
              <a:t>، </a:t>
            </a:r>
            <a:r>
              <a:rPr lang="ar-SA" sz="3100" b="1" dirty="0" err="1" smtClean="0"/>
              <a:t>س</a:t>
            </a:r>
            <a:r>
              <a:rPr lang="ar-SA" sz="3100" b="1" dirty="0" smtClean="0"/>
              <a:t>، </a:t>
            </a:r>
            <a:r>
              <a:rPr lang="ar-SA" sz="3100" b="1" dirty="0" err="1" smtClean="0"/>
              <a:t>ز</a:t>
            </a:r>
            <a:r>
              <a:rPr lang="ar-SA" sz="3100" b="1" dirty="0" smtClean="0"/>
              <a:t>،ط، </a:t>
            </a:r>
            <a:r>
              <a:rPr lang="ar-SA" sz="3100" b="1" dirty="0" err="1" smtClean="0"/>
              <a:t>د</a:t>
            </a:r>
            <a:r>
              <a:rPr lang="ar-SA" sz="3100" b="1" dirty="0" smtClean="0"/>
              <a:t>، </a:t>
            </a:r>
            <a:r>
              <a:rPr lang="ar-SA" sz="3100" b="1" dirty="0" err="1" smtClean="0"/>
              <a:t>ت</a:t>
            </a:r>
            <a:r>
              <a:rPr lang="ar-SA" sz="3100" b="1" dirty="0" smtClean="0"/>
              <a:t>، </a:t>
            </a:r>
            <a:r>
              <a:rPr lang="ar-SA" sz="3100" b="1" dirty="0" err="1" smtClean="0"/>
              <a:t>ظ</a:t>
            </a:r>
            <a:r>
              <a:rPr lang="ar-SA" sz="3100" b="1" dirty="0" smtClean="0"/>
              <a:t>، </a:t>
            </a:r>
            <a:r>
              <a:rPr lang="ar-SA" sz="3100" b="1" dirty="0" err="1" smtClean="0"/>
              <a:t>ذ</a:t>
            </a:r>
            <a:r>
              <a:rPr lang="ar-SA" sz="3100" b="1" dirty="0" smtClean="0"/>
              <a:t>،  </a:t>
            </a:r>
            <a:r>
              <a:rPr lang="ar-SA" sz="3100" b="1" dirty="0" err="1" smtClean="0"/>
              <a:t>ث</a:t>
            </a:r>
            <a:r>
              <a:rPr lang="ar-SA" sz="3100" b="1" dirty="0" smtClean="0"/>
              <a:t>، </a:t>
            </a:r>
            <a:r>
              <a:rPr lang="ar-SA" sz="3100" b="1" dirty="0" err="1" smtClean="0"/>
              <a:t>ر</a:t>
            </a:r>
            <a:r>
              <a:rPr lang="ar-SA" sz="3100" b="1" dirty="0" smtClean="0"/>
              <a:t>، </a:t>
            </a:r>
            <a:r>
              <a:rPr lang="ar-SA" sz="3100" b="1" dirty="0" err="1" smtClean="0"/>
              <a:t>ل</a:t>
            </a:r>
            <a:r>
              <a:rPr lang="ar-SA" sz="3100" b="1" dirty="0" smtClean="0"/>
              <a:t>، </a:t>
            </a:r>
            <a:r>
              <a:rPr lang="ar-SA" sz="3100" b="1" dirty="0" err="1" smtClean="0"/>
              <a:t>ن</a:t>
            </a:r>
            <a:r>
              <a:rPr lang="ar-SA" sz="3100" b="1" dirty="0" smtClean="0"/>
              <a:t>، </a:t>
            </a:r>
            <a:r>
              <a:rPr lang="ar-SA" sz="3100" b="1" dirty="0" err="1" smtClean="0"/>
              <a:t>ف</a:t>
            </a:r>
            <a:r>
              <a:rPr lang="ar-SA" sz="3100" b="1" dirty="0" smtClean="0"/>
              <a:t>، </a:t>
            </a:r>
            <a:r>
              <a:rPr lang="ar-SA" sz="3100" b="1" dirty="0" err="1" smtClean="0"/>
              <a:t>ب</a:t>
            </a:r>
            <a:r>
              <a:rPr lang="ar-SA" sz="3100" b="1" dirty="0" smtClean="0"/>
              <a:t>، </a:t>
            </a:r>
            <a:r>
              <a:rPr lang="ar-SA" sz="3100" b="1" dirty="0" err="1" smtClean="0"/>
              <a:t>م</a:t>
            </a:r>
            <a:r>
              <a:rPr lang="ar-SA" sz="3100" b="1" dirty="0" smtClean="0"/>
              <a:t>، </a:t>
            </a:r>
            <a:r>
              <a:rPr lang="ar-SA" sz="3100" b="1" dirty="0" err="1" smtClean="0"/>
              <a:t>و</a:t>
            </a:r>
            <a:r>
              <a:rPr lang="ar-SA" sz="3100" b="1" dirty="0" smtClean="0"/>
              <a:t>، </a:t>
            </a:r>
            <a:r>
              <a:rPr lang="ar-SA" sz="3100" b="1" dirty="0" err="1" smtClean="0"/>
              <a:t>ا</a:t>
            </a:r>
            <a:r>
              <a:rPr lang="ar-SA" sz="3100" b="1" dirty="0" smtClean="0"/>
              <a:t>، </a:t>
            </a:r>
            <a:r>
              <a:rPr lang="ar-SA" sz="3100" b="1" dirty="0" err="1" smtClean="0"/>
              <a:t>ي</a:t>
            </a:r>
            <a:r>
              <a:rPr lang="ar-SA" sz="3100" b="1" dirty="0" smtClean="0"/>
              <a:t>، </a:t>
            </a:r>
            <a:r>
              <a:rPr lang="ar-SA" sz="3100" b="1" dirty="0" err="1" smtClean="0"/>
              <a:t>أ</a:t>
            </a:r>
            <a:r>
              <a:rPr lang="ar-SA" sz="3100" b="1" dirty="0" smtClean="0"/>
              <a:t>.</a:t>
            </a:r>
            <a:endParaRPr lang="en-US" sz="3100" dirty="0" smtClean="0"/>
          </a:p>
          <a:p>
            <a:pPr rtl="1"/>
            <a:r>
              <a:rPr lang="ar-SA" sz="3100" dirty="0" smtClean="0"/>
              <a:t>وتحت كلّ حرفٍ من الحروف وُضعت الكلمات التي تخصّه، ولكي لا يحدث تكرير للكلمات فتُذكر تحت كل حرفٍ من حروفها فقد سلَكَ المعجم الطريقة التالية:وُضعت كلّ كلمة تحت أقصى حروفها مخرجاً دون النظر إلى موضع الحرف، سواءً كان في بدايتها أم في وسطها أم في آخرها، فمثلاً( لعب) أوردها في حرف العين لأنه أقصاها مخرجاً، ولا ترد في غيره، </a:t>
            </a:r>
            <a:r>
              <a:rPr lang="ar-SA" sz="3100" dirty="0" err="1" smtClean="0"/>
              <a:t>و</a:t>
            </a:r>
            <a:r>
              <a:rPr lang="ar-SA" sz="3100" dirty="0" smtClean="0"/>
              <a:t>(رزق) أوردها في حرف القاف لأنه أقصاها مخرجاً، ولا ترد في غيره.</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المدرسة الصوتية-مدرسة العين</a:t>
            </a:r>
            <a:endParaRPr lang="ar-SA" dirty="0"/>
          </a:p>
        </p:txBody>
      </p:sp>
      <p:sp>
        <p:nvSpPr>
          <p:cNvPr id="3" name="عنصر نائب للمحتوى 2"/>
          <p:cNvSpPr>
            <a:spLocks noGrp="1"/>
          </p:cNvSpPr>
          <p:nvPr>
            <p:ph idx="1"/>
          </p:nvPr>
        </p:nvSpPr>
        <p:spPr/>
        <p:txBody>
          <a:bodyPr/>
          <a:lstStyle/>
          <a:p>
            <a:pPr rtl="1"/>
            <a:r>
              <a:rPr lang="ar-SA" u="sng" dirty="0" smtClean="0"/>
              <a:t>الأساس الثاني: تقسيم الأبنية </a:t>
            </a:r>
            <a:endParaRPr lang="en-US" dirty="0" smtClean="0"/>
          </a:p>
          <a:p>
            <a:pPr rtl="1"/>
            <a:r>
              <a:rPr lang="ar-SA" dirty="0" smtClean="0"/>
              <a:t>جميع الكلمات التي وُضعت تحت الحرف لكونه أقصى حروفها مخرجاً قُسّمت بالنظر إلى حروفها الأصول، ووُضعت تحت أبنيتها، فوُضعت الأبنية في أبواب تحت كلّ حرف، ولذا ينقسم الحرف الواحد إلى أبوابٍ تشمل الكلمات مصنّفة بالنظر إلى حروفها الأصلية دون الزائدة، فقسمها إلى ثنائي وثلاثي مع حرف علة وثلاثي ورباعي....</a:t>
            </a:r>
            <a:r>
              <a:rPr lang="ar-SA" dirty="0" err="1" smtClean="0"/>
              <a:t>إلخ</a:t>
            </a:r>
            <a:endParaRPr lang="ar-SA"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المدرسة الصوتية-مدرسة العين</a:t>
            </a:r>
            <a:endParaRPr lang="ar-SA" dirty="0"/>
          </a:p>
        </p:txBody>
      </p:sp>
      <p:sp>
        <p:nvSpPr>
          <p:cNvPr id="3" name="عنصر نائب للمحتوى 2"/>
          <p:cNvSpPr>
            <a:spLocks noGrp="1"/>
          </p:cNvSpPr>
          <p:nvPr>
            <p:ph idx="1"/>
          </p:nvPr>
        </p:nvSpPr>
        <p:spPr/>
        <p:txBody>
          <a:bodyPr/>
          <a:lstStyle/>
          <a:p>
            <a:pPr rtl="1"/>
            <a:r>
              <a:rPr lang="ar-SA" sz="2900" u="sng" dirty="0" smtClean="0"/>
              <a:t>الأساس الثالث:  تقليب الكلمات </a:t>
            </a:r>
            <a:endParaRPr lang="en-US" sz="2900" dirty="0" smtClean="0"/>
          </a:p>
          <a:p>
            <a:pPr rtl="1"/>
            <a:r>
              <a:rPr lang="ar-SA" sz="2900" dirty="0" smtClean="0"/>
              <a:t>تبيّن ممّا سبق أن منهج العين هو تقسيم الكتاب إلى حروف، وتقسيم كل حرف إلى الأبنية المعروفة، ثمّ توزيع الكلمات التي تدخل تحت الحرف المقصود على الأبنية التي تدخل تحتها.</a:t>
            </a:r>
            <a:endParaRPr lang="en-US" sz="2900" dirty="0" smtClean="0"/>
          </a:p>
          <a:p>
            <a:pPr rtl="1"/>
            <a:r>
              <a:rPr lang="ar-SA" sz="2900" dirty="0" smtClean="0"/>
              <a:t>وحتى لا ينسى الخليل إحدى كلمات اللغة اعتمد نظام </a:t>
            </a:r>
            <a:r>
              <a:rPr lang="ar-SA" sz="2900" dirty="0" err="1" smtClean="0"/>
              <a:t>التقليبات</a:t>
            </a:r>
            <a:r>
              <a:rPr lang="ar-SA" sz="2900" dirty="0" smtClean="0"/>
              <a:t> للجذر الواحد ثم يورد كل تلك </a:t>
            </a:r>
            <a:r>
              <a:rPr lang="ar-SA" sz="2900" dirty="0" err="1" smtClean="0"/>
              <a:t>التقليبات</a:t>
            </a:r>
            <a:r>
              <a:rPr lang="ar-SA" sz="2900" dirty="0" smtClean="0"/>
              <a:t> متتابعة، فلكل جذر ستة </a:t>
            </a:r>
            <a:r>
              <a:rPr lang="ar-SA" sz="2900" dirty="0" err="1" smtClean="0"/>
              <a:t>تقليبات</a:t>
            </a:r>
            <a:r>
              <a:rPr lang="ar-SA" sz="2900" dirty="0" smtClean="0"/>
              <a:t>، </a:t>
            </a:r>
            <a:r>
              <a:rPr lang="ar-SA" sz="2900" dirty="0" err="1" smtClean="0"/>
              <a:t>فتقليبات</a:t>
            </a:r>
            <a:r>
              <a:rPr lang="ar-SA" sz="2900" dirty="0" smtClean="0"/>
              <a:t> الجذر(لعب) هي(لعب، </a:t>
            </a:r>
            <a:r>
              <a:rPr lang="ar-SA" sz="2900" dirty="0" err="1" smtClean="0"/>
              <a:t>لبع</a:t>
            </a:r>
            <a:r>
              <a:rPr lang="ar-SA" sz="2900" dirty="0" smtClean="0"/>
              <a:t>، بلع، بعل، علب، </a:t>
            </a:r>
            <a:r>
              <a:rPr lang="ar-SA" sz="2900" dirty="0" err="1" smtClean="0"/>
              <a:t>عبل</a:t>
            </a:r>
            <a:r>
              <a:rPr lang="ar-SA" sz="2900" dirty="0" smtClean="0"/>
              <a:t>) هذه </a:t>
            </a:r>
            <a:r>
              <a:rPr lang="ar-SA" sz="2900" dirty="0" err="1" smtClean="0"/>
              <a:t>التقليبات</a:t>
            </a:r>
            <a:r>
              <a:rPr lang="ar-SA" sz="2900" dirty="0" smtClean="0"/>
              <a:t> المختلفة للحروف الثلاثة يرد المستعمل منها تحت حرف العين، في باب الثلاثي الصحيح، في مادة ( علب )، لأنّ العين هي أقصاها مخرجاً، ثمّ اللام لأنها من طرف اللسان، ثمّ الباء لأنها من الشفتين. </a:t>
            </a:r>
            <a:endParaRPr lang="ar-SA" sz="29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المدرسة الصوتية-مدرسة العين</a:t>
            </a:r>
            <a:endParaRPr lang="ar-SA" dirty="0"/>
          </a:p>
        </p:txBody>
      </p:sp>
      <p:sp>
        <p:nvSpPr>
          <p:cNvPr id="3" name="عنصر نائب للمحتوى 2"/>
          <p:cNvSpPr>
            <a:spLocks noGrp="1"/>
          </p:cNvSpPr>
          <p:nvPr>
            <p:ph idx="1"/>
          </p:nvPr>
        </p:nvSpPr>
        <p:spPr/>
        <p:txBody>
          <a:bodyPr/>
          <a:lstStyle/>
          <a:p>
            <a:pPr rtl="1"/>
            <a:r>
              <a:rPr lang="ar-SA" dirty="0" smtClean="0"/>
              <a:t>ط</a:t>
            </a:r>
            <a:r>
              <a:rPr lang="ar-SA" u="sng" dirty="0" smtClean="0"/>
              <a:t>ريقة البحث عن الكلمة في </a:t>
            </a:r>
            <a:r>
              <a:rPr lang="ar-SA" u="sng" dirty="0" err="1" smtClean="0"/>
              <a:t>مدرسةالعين</a:t>
            </a:r>
            <a:r>
              <a:rPr lang="ar-SA" u="sng" dirty="0" smtClean="0"/>
              <a:t>:</a:t>
            </a:r>
            <a:r>
              <a:rPr lang="ar-SA" dirty="0" smtClean="0"/>
              <a:t>عند البحث عن الكلمة نسلك الخطوات التالية:ولنأخذ مثلاً كلمة(اجتهاد)</a:t>
            </a:r>
            <a:endParaRPr lang="en-US" dirty="0" smtClean="0"/>
          </a:p>
          <a:p>
            <a:pPr rtl="1"/>
            <a:r>
              <a:rPr lang="ar-SA" dirty="0" smtClean="0"/>
              <a:t>1- تعيين الحروف الأصلية للكلمة.(جهد)</a:t>
            </a:r>
            <a:endParaRPr lang="en-US" dirty="0" smtClean="0"/>
          </a:p>
          <a:p>
            <a:pPr rtl="1"/>
            <a:r>
              <a:rPr lang="ar-SA" dirty="0" smtClean="0"/>
              <a:t>2- تعيين أقصى حروفها مخرجاً، حيث إنّه هو الحرف الذي تُذكر تحته الكلمة المقصودة، وهو هنا (الهاء)</a:t>
            </a:r>
          </a:p>
          <a:p>
            <a:pPr rtl="1"/>
            <a:r>
              <a:rPr lang="ar-SA" dirty="0" smtClean="0"/>
              <a:t>3- تعيين بناء الكلمة المقصودة، هل هو ثنائي أم ثلاثي صحيح أم ثلاثي معتلّ...وهو هنا ثلاثي صحيح.</a:t>
            </a:r>
          </a:p>
          <a:p>
            <a:pPr rtl="1"/>
            <a:r>
              <a:rPr lang="ar-SA" dirty="0" smtClean="0"/>
              <a:t>سنجدها في كتاب الهاء في (هجد).</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المدرسة الصوتية-مدرسة العين</a:t>
            </a:r>
            <a:endParaRPr lang="ar-SA" dirty="0"/>
          </a:p>
        </p:txBody>
      </p:sp>
      <p:sp>
        <p:nvSpPr>
          <p:cNvPr id="3" name="عنصر نائب للمحتوى 2"/>
          <p:cNvSpPr>
            <a:spLocks noGrp="1"/>
          </p:cNvSpPr>
          <p:nvPr>
            <p:ph idx="1"/>
          </p:nvPr>
        </p:nvSpPr>
        <p:spPr/>
        <p:txBody>
          <a:bodyPr/>
          <a:lstStyle/>
          <a:p>
            <a:pPr rtl="1"/>
            <a:r>
              <a:rPr lang="ar-SA" dirty="0" smtClean="0"/>
              <a:t> </a:t>
            </a:r>
            <a:r>
              <a:rPr lang="ar-SA" b="1" dirty="0" err="1" smtClean="0"/>
              <a:t>المعجمات</a:t>
            </a:r>
            <a:r>
              <a:rPr lang="ar-SA" b="1" dirty="0" smtClean="0"/>
              <a:t> التي تبعت العين</a:t>
            </a:r>
            <a:endParaRPr lang="en-US" dirty="0" smtClean="0"/>
          </a:p>
          <a:p>
            <a:pPr rtl="1"/>
            <a:r>
              <a:rPr lang="ar-SA" dirty="0" smtClean="0"/>
              <a:t>سلك طريقة العين عدد من </a:t>
            </a:r>
            <a:r>
              <a:rPr lang="ar-SA" dirty="0" err="1" smtClean="0"/>
              <a:t>المعجمات</a:t>
            </a:r>
            <a:r>
              <a:rPr lang="ar-SA" dirty="0" smtClean="0"/>
              <a:t>، مع اختلافها في </a:t>
            </a:r>
            <a:r>
              <a:rPr lang="ar-SA" dirty="0" err="1" smtClean="0"/>
              <a:t>اتّباع</a:t>
            </a:r>
            <a:r>
              <a:rPr lang="ar-SA" dirty="0" smtClean="0"/>
              <a:t> العين في جميع المنهج أو بتغيير بعض ملامحه، ومن هذه </a:t>
            </a:r>
            <a:r>
              <a:rPr lang="ar-SA" dirty="0" err="1" smtClean="0"/>
              <a:t>المعجمات</a:t>
            </a:r>
            <a:r>
              <a:rPr lang="ar-SA" dirty="0" smtClean="0"/>
              <a:t> </a:t>
            </a:r>
            <a:r>
              <a:rPr lang="ar-SA" dirty="0" smtClean="0">
                <a:solidFill>
                  <a:srgbClr val="FF0000"/>
                </a:solidFill>
              </a:rPr>
              <a:t>البارع</a:t>
            </a:r>
            <a:r>
              <a:rPr lang="ar-SA" dirty="0" smtClean="0"/>
              <a:t> لأبي علي القالي، </a:t>
            </a:r>
            <a:r>
              <a:rPr lang="ar-SA" dirty="0" smtClean="0">
                <a:solidFill>
                  <a:srgbClr val="FF0000"/>
                </a:solidFill>
              </a:rPr>
              <a:t>وتهذيب اللغة </a:t>
            </a:r>
            <a:r>
              <a:rPr lang="ar-SA" dirty="0" smtClean="0"/>
              <a:t>لأبي منصور الأزهري.</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مدرسة التقفية أو القافية</a:t>
            </a:r>
            <a:endParaRPr lang="ar-SA" dirty="0"/>
          </a:p>
        </p:txBody>
      </p:sp>
      <p:sp>
        <p:nvSpPr>
          <p:cNvPr id="3" name="عنصر نائب للمحتوى 2"/>
          <p:cNvSpPr>
            <a:spLocks noGrp="1"/>
          </p:cNvSpPr>
          <p:nvPr>
            <p:ph idx="1"/>
          </p:nvPr>
        </p:nvSpPr>
        <p:spPr/>
        <p:txBody>
          <a:bodyPr/>
          <a:lstStyle/>
          <a:p>
            <a:pPr rtl="1"/>
            <a:r>
              <a:rPr lang="ar-SA" b="1" dirty="0" smtClean="0"/>
              <a:t>مدرسة التقفية</a:t>
            </a:r>
            <a:endParaRPr lang="en-US" dirty="0" smtClean="0"/>
          </a:p>
          <a:p>
            <a:pPr rtl="1"/>
            <a:r>
              <a:rPr lang="ar-SA" dirty="0" smtClean="0"/>
              <a:t>رأيتَ ما في مدرسة العين-الصوتية من صعوبة في العثور على الكلمة، لذا ابتكر العلماء طريقة جديدة في التأليف المعجمي، فكانت مدرسة التقفية. وهي المدرسة التي رتبت كلمات اللغة على ترتيب الحروف العربية من الهمزة إلى الياء، ولكن بالاعتماد على الحرف الأخير من الكلمة لا الحرف الأول، وعُرفت هذه المدرسة بمدرسة التَقْفِيَة أو القافية، لكون ترتيب الألفاظ اعتمد على قافية الكلمة وهي آخرها.</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مدرسة التقفية أو القافية</a:t>
            </a:r>
            <a:endParaRPr lang="ar-SA" dirty="0"/>
          </a:p>
        </p:txBody>
      </p:sp>
      <p:sp>
        <p:nvSpPr>
          <p:cNvPr id="3" name="عنصر نائب للمحتوى 2"/>
          <p:cNvSpPr>
            <a:spLocks noGrp="1"/>
          </p:cNvSpPr>
          <p:nvPr>
            <p:ph idx="1"/>
          </p:nvPr>
        </p:nvSpPr>
        <p:spPr/>
        <p:txBody>
          <a:bodyPr/>
          <a:lstStyle/>
          <a:p>
            <a:pPr rtl="1"/>
            <a:r>
              <a:rPr lang="ar-SA" dirty="0" smtClean="0"/>
              <a:t>ويقسم المعجم إلى أبوابٍ بعدد الحروف،  فمثلاً كلمتا (عتب ولعب) تجدهما في باب الباء، ولكنك تجد (عتب) في فصل العين، و(لعب) في فصل اللام، وبالتالي سترد كلمة(عتب) قبل كلمة(لعب) لأن العين قبل اللام. فإذا تشابهت الكلمات في الحرف الأول والأخير رتبت على وفق الحرف الثاني، فلو أردنا أن نرتب الكلمات التالية حسب أولية ورودها في معاجم هذه المدرسة(شرب، شبع، سمع، تعب) لاقتضى ذلك </a:t>
            </a:r>
            <a:r>
              <a:rPr lang="ar-SA" dirty="0" err="1" smtClean="0"/>
              <a:t>مايلي</a:t>
            </a:r>
            <a:r>
              <a:rPr lang="ar-SA" dirty="0" smtClean="0"/>
              <a:t>:</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مدرسة التقفية أو القافية</a:t>
            </a:r>
            <a:endParaRPr lang="ar-SA" dirty="0"/>
          </a:p>
        </p:txBody>
      </p:sp>
      <p:sp>
        <p:nvSpPr>
          <p:cNvPr id="3" name="عنصر نائب للمحتوى 2"/>
          <p:cNvSpPr>
            <a:spLocks noGrp="1"/>
          </p:cNvSpPr>
          <p:nvPr>
            <p:ph idx="1"/>
          </p:nvPr>
        </p:nvSpPr>
        <p:spPr/>
        <p:txBody>
          <a:bodyPr/>
          <a:lstStyle/>
          <a:p>
            <a:pPr marL="514350" indent="-514350" rtl="1"/>
            <a:r>
              <a:rPr lang="ar-SA" dirty="0" smtClean="0"/>
              <a:t>تحديد الحرف الأخير في كل كلمة ثم ترتيب هذه الحروف حسب الترتيب الهجائي للغة(ب، </a:t>
            </a:r>
            <a:r>
              <a:rPr lang="ar-SA" dirty="0" err="1" smtClean="0"/>
              <a:t>ب</a:t>
            </a:r>
            <a:r>
              <a:rPr lang="ar-SA" dirty="0" smtClean="0"/>
              <a:t>، </a:t>
            </a:r>
            <a:r>
              <a:rPr lang="ar-SA" dirty="0" err="1" smtClean="0"/>
              <a:t>ع</a:t>
            </a:r>
            <a:r>
              <a:rPr lang="ar-SA" dirty="0" smtClean="0"/>
              <a:t>، </a:t>
            </a:r>
            <a:r>
              <a:rPr lang="ar-SA" dirty="0" err="1" smtClean="0"/>
              <a:t>ع</a:t>
            </a:r>
            <a:r>
              <a:rPr lang="ar-SA" dirty="0" smtClean="0"/>
              <a:t>) فالباء قبل العين ولكنا نلاحظ أن هناك كلمتان تنتهيان بالباء فنلجأ إلى الحرف الأول(الفصل) وهما(الشين والتاء) والتاء قبل الشين فتكون(تعب) قبل (شرب) وكذلك نفعل في الكلمتين الأخريين فيكون الترتيب(تعب، شرب، سمع، شبع)</a:t>
            </a:r>
          </a:p>
          <a:p>
            <a:pPr marL="514350" indent="-514350" rtl="1">
              <a:buAutoNum type="arabicPeriod"/>
            </a:pPr>
            <a:r>
              <a:rPr lang="ar-SA" b="1" u="sng" dirty="0" smtClean="0"/>
              <a:t> طريقة البحث عن الكلمات في مدرسة التقفية:</a:t>
            </a:r>
            <a:endParaRPr lang="en-US" dirty="0" smtClean="0"/>
          </a:p>
          <a:p>
            <a:pPr rtl="1"/>
            <a:r>
              <a:rPr lang="ar-SA" dirty="0" smtClean="0"/>
              <a:t>للبحث عن كلمةٍ نتبع الخطوات التالية: ولتكن(</a:t>
            </a:r>
            <a:r>
              <a:rPr lang="ar-SA" dirty="0" err="1" smtClean="0"/>
              <a:t>اعشيشاب</a:t>
            </a:r>
            <a:r>
              <a:rPr lang="ar-SA" dirty="0" smtClean="0"/>
              <a:t>)</a:t>
            </a:r>
            <a:endParaRPr lang="en-US"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مدرسة التقفية أو القافية</a:t>
            </a:r>
            <a:endParaRPr lang="ar-SA" dirty="0"/>
          </a:p>
        </p:txBody>
      </p:sp>
      <p:sp>
        <p:nvSpPr>
          <p:cNvPr id="3" name="عنصر نائب للمحتوى 2"/>
          <p:cNvSpPr>
            <a:spLocks noGrp="1"/>
          </p:cNvSpPr>
          <p:nvPr>
            <p:ph idx="1"/>
          </p:nvPr>
        </p:nvSpPr>
        <p:spPr/>
        <p:txBody>
          <a:bodyPr/>
          <a:lstStyle/>
          <a:p>
            <a:pPr rtl="1"/>
            <a:r>
              <a:rPr lang="ar-SA" sz="2900" dirty="0" smtClean="0"/>
              <a:t>1- تجريد الكلمة من </a:t>
            </a:r>
            <a:r>
              <a:rPr lang="ar-SA" sz="2900" dirty="0" err="1" smtClean="0"/>
              <a:t>الزوائد</a:t>
            </a:r>
            <a:r>
              <a:rPr lang="ar-SA" sz="2900" dirty="0" smtClean="0"/>
              <a:t> لنعرف الحروف الأصلية.(عشب)</a:t>
            </a:r>
            <a:endParaRPr lang="en-US" sz="2900" dirty="0" smtClean="0"/>
          </a:p>
          <a:p>
            <a:pPr rtl="1"/>
            <a:r>
              <a:rPr lang="ar-SA" sz="2900" dirty="0" smtClean="0"/>
              <a:t>2- البحث عن الكلمة في الحرف الأخير منها، فنجدها في باب(الباء).</a:t>
            </a:r>
            <a:endParaRPr lang="en-US" sz="2900" dirty="0" smtClean="0"/>
          </a:p>
          <a:p>
            <a:pPr rtl="1"/>
            <a:r>
              <a:rPr lang="ar-SA" sz="2900" dirty="0" smtClean="0"/>
              <a:t>3- تحديد موضعها من الباب بحسب حرفها الأول،فنجدها في فصل (العين).</a:t>
            </a:r>
          </a:p>
          <a:p>
            <a:pPr rtl="1"/>
            <a:r>
              <a:rPr lang="ar-SA" sz="2900" dirty="0" smtClean="0"/>
              <a:t>4.تحديد موقعها بحسب الحرف الأوسط(الشين)</a:t>
            </a:r>
          </a:p>
          <a:p>
            <a:pPr rtl="1"/>
            <a:r>
              <a:rPr lang="ar-SA" sz="2900" dirty="0" smtClean="0"/>
              <a:t>و(قعد): نجدها في باب الدال فصل القاف.(عبس): نجدها في باب السين فصل العين.(شدّ) نجدها تحت باب الدال فصل الشين.</a:t>
            </a:r>
          </a:p>
          <a:p>
            <a:pPr rtl="1"/>
            <a:r>
              <a:rPr lang="ar-SA" sz="2900" dirty="0" smtClean="0"/>
              <a:t>أما الكلمات المنتهية </a:t>
            </a:r>
            <a:r>
              <a:rPr lang="ar-SA" sz="2900" dirty="0" err="1" smtClean="0"/>
              <a:t>بالأف</a:t>
            </a:r>
            <a:r>
              <a:rPr lang="ar-SA" sz="2900" dirty="0" smtClean="0"/>
              <a:t> مثل سعى ودعا، فلصعوبة معرفة ما إذا كانت الألف في الأصل واواً أو ياءً جمع ابن منظور في لسان العرب هذين البابين في باب واحد سماه باب الواو والياء.</a:t>
            </a:r>
            <a:endParaRPr lang="en-US" sz="2900" dirty="0" smtClean="0"/>
          </a:p>
          <a:p>
            <a:endParaRPr lang="ar-SA" sz="29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مدرسة التقفية أو القافية</a:t>
            </a:r>
            <a:endParaRPr lang="ar-SA" dirty="0"/>
          </a:p>
        </p:txBody>
      </p:sp>
      <p:sp>
        <p:nvSpPr>
          <p:cNvPr id="3" name="عنصر نائب للمحتوى 2"/>
          <p:cNvSpPr>
            <a:spLocks noGrp="1"/>
          </p:cNvSpPr>
          <p:nvPr>
            <p:ph idx="1"/>
          </p:nvPr>
        </p:nvSpPr>
        <p:spPr/>
        <p:txBody>
          <a:bodyPr/>
          <a:lstStyle/>
          <a:p>
            <a:pPr rtl="1"/>
            <a:r>
              <a:rPr lang="ar-SA" b="1" dirty="0" err="1" smtClean="0"/>
              <a:t>معجمات</a:t>
            </a:r>
            <a:r>
              <a:rPr lang="ar-SA" b="1" dirty="0" smtClean="0"/>
              <a:t> مدرسة التقفية:</a:t>
            </a:r>
            <a:endParaRPr lang="en-US" dirty="0" smtClean="0"/>
          </a:p>
          <a:p>
            <a:pPr rtl="1"/>
            <a:r>
              <a:rPr lang="ar-SA" dirty="0" smtClean="0"/>
              <a:t>ومن </a:t>
            </a:r>
            <a:r>
              <a:rPr lang="ar-SA" dirty="0" err="1" smtClean="0"/>
              <a:t>المعجمات</a:t>
            </a:r>
            <a:r>
              <a:rPr lang="ar-SA" dirty="0" smtClean="0"/>
              <a:t> التي سلكت هذه الطريقة ما يلي:</a:t>
            </a:r>
            <a:endParaRPr lang="en-US" dirty="0" smtClean="0"/>
          </a:p>
          <a:p>
            <a:pPr rtl="1"/>
            <a:r>
              <a:rPr lang="ar-SA" dirty="0" smtClean="0">
                <a:solidFill>
                  <a:srgbClr val="FF0000"/>
                </a:solidFill>
              </a:rPr>
              <a:t>تاج اللغة وصحاح العربية </a:t>
            </a:r>
            <a:r>
              <a:rPr lang="ar-SA" dirty="0" smtClean="0"/>
              <a:t>لأبي نصر الجوهري، </a:t>
            </a:r>
            <a:r>
              <a:rPr lang="ar-SA" dirty="0" smtClean="0">
                <a:solidFill>
                  <a:srgbClr val="FF0000"/>
                </a:solidFill>
              </a:rPr>
              <a:t>ولسان العرب</a:t>
            </a:r>
            <a:r>
              <a:rPr lang="ar-SA" dirty="0" smtClean="0"/>
              <a:t>،لابن منظور. وهو أشهر </a:t>
            </a:r>
            <a:r>
              <a:rPr lang="ar-SA" dirty="0" err="1" smtClean="0"/>
              <a:t>معجمات</a:t>
            </a:r>
            <a:r>
              <a:rPr lang="ar-SA" dirty="0" smtClean="0"/>
              <a:t> هذه المدرسة وأوسعها انتشاراً حتى يومنا هذا،</a:t>
            </a:r>
            <a:r>
              <a:rPr lang="en-US" dirty="0" smtClean="0"/>
              <a:t> </a:t>
            </a:r>
            <a:r>
              <a:rPr lang="ar-SA" dirty="0" smtClean="0">
                <a:solidFill>
                  <a:srgbClr val="FF0000"/>
                </a:solidFill>
              </a:rPr>
              <a:t>القاموس المحيط  </a:t>
            </a:r>
            <a:r>
              <a:rPr lang="ar-SA" dirty="0" err="1" smtClean="0"/>
              <a:t>للفيروزآبادي</a:t>
            </a:r>
            <a:r>
              <a:rPr lang="ar-SA" dirty="0" smtClean="0"/>
              <a:t>، </a:t>
            </a:r>
            <a:r>
              <a:rPr lang="ar-SA" dirty="0" smtClean="0">
                <a:solidFill>
                  <a:srgbClr val="FF0000"/>
                </a:solidFill>
              </a:rPr>
              <a:t>وتاج العروس </a:t>
            </a:r>
            <a:r>
              <a:rPr lang="ar-SA" dirty="0" err="1" smtClean="0">
                <a:solidFill>
                  <a:srgbClr val="FF0000"/>
                </a:solidFill>
              </a:rPr>
              <a:t>للزَبيدي</a:t>
            </a:r>
            <a:endParaRPr lang="ar-SA" dirty="0">
              <a:solidFill>
                <a:srgbClr val="FF0000"/>
              </a:solidFill>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مدرسة الترتيب </a:t>
            </a:r>
            <a:r>
              <a:rPr lang="ar-SA" dirty="0" err="1" smtClean="0"/>
              <a:t>الأفبائي</a:t>
            </a:r>
            <a:endParaRPr lang="ar-SA" dirty="0"/>
          </a:p>
        </p:txBody>
      </p:sp>
      <p:sp>
        <p:nvSpPr>
          <p:cNvPr id="3" name="عنصر نائب للمحتوى 2"/>
          <p:cNvSpPr>
            <a:spLocks noGrp="1"/>
          </p:cNvSpPr>
          <p:nvPr>
            <p:ph idx="1"/>
          </p:nvPr>
        </p:nvSpPr>
        <p:spPr/>
        <p:txBody>
          <a:bodyPr/>
          <a:lstStyle/>
          <a:p>
            <a:pPr rtl="1"/>
            <a:r>
              <a:rPr lang="ar-SA" sz="2900" dirty="0" smtClean="0"/>
              <a:t>مدرسة الترتيب </a:t>
            </a:r>
            <a:r>
              <a:rPr lang="ar-SA" sz="2900" dirty="0" err="1" smtClean="0"/>
              <a:t>الألفبائي</a:t>
            </a:r>
            <a:endParaRPr lang="en-US" sz="2900" dirty="0" smtClean="0"/>
          </a:p>
          <a:p>
            <a:pPr rtl="1"/>
            <a:r>
              <a:rPr lang="ar-SA" sz="2900" dirty="0" smtClean="0"/>
              <a:t>جاء التطوير الأخير في المعجم العربي ليكون خاتمة المدارس المعجمية، حيث وصل التيسير في المعجم العربي إلى أسهل الطرق، وهي الطريقة الأقرب إلى التفكير الأوليّ عند النظرة الأولى إلى الكلمة، فاعتمدت ترتيب كلمات المعجم بناء على حرفها الأول فالثاني فالثالث، بعد تجريدها من </a:t>
            </a:r>
            <a:r>
              <a:rPr lang="ar-SA" sz="2900" dirty="0" err="1" smtClean="0"/>
              <a:t>الزوائد</a:t>
            </a:r>
            <a:r>
              <a:rPr lang="ar-SA" sz="2900" dirty="0" smtClean="0"/>
              <a:t>، أي أن الكلمات تُوضع تحت الجذر الأصلي للكلمة.</a:t>
            </a:r>
            <a:endParaRPr lang="en-US" sz="2900" dirty="0" smtClean="0"/>
          </a:p>
          <a:p>
            <a:pPr rtl="1"/>
            <a:r>
              <a:rPr lang="ar-SA" sz="2900" dirty="0" smtClean="0"/>
              <a:t>فعند البحث عن كلمة (استغفار) تجردها من الزوائد فتصبح(غفر) فتجدها في حرف الغين ثم الفاء ثم الراء، لذلك فترتيب بالكلمات(شبع وشرب وتعب وسمع) في هذه المدرسة يكون كما يلي: تعب، سمع، شبع، شرب).</a:t>
            </a:r>
            <a:endParaRPr lang="ar-SA" sz="29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المدرسة </a:t>
            </a:r>
            <a:r>
              <a:rPr lang="ar-SA" dirty="0" err="1" smtClean="0"/>
              <a:t>الألفبائيّة</a:t>
            </a:r>
            <a:endParaRPr lang="ar-SA" dirty="0"/>
          </a:p>
        </p:txBody>
      </p:sp>
      <p:sp>
        <p:nvSpPr>
          <p:cNvPr id="3" name="عنصر نائب للمحتوى 2"/>
          <p:cNvSpPr>
            <a:spLocks noGrp="1"/>
          </p:cNvSpPr>
          <p:nvPr>
            <p:ph idx="1"/>
          </p:nvPr>
        </p:nvSpPr>
        <p:spPr/>
        <p:txBody>
          <a:bodyPr/>
          <a:lstStyle/>
          <a:p>
            <a:pPr rtl="1"/>
            <a:r>
              <a:rPr lang="ar-SA" dirty="0" smtClean="0"/>
              <a:t>ويعد معجم أساس البلاغة، </a:t>
            </a:r>
            <a:r>
              <a:rPr lang="ar-SA" dirty="0" err="1" smtClean="0"/>
              <a:t>للزمخشري</a:t>
            </a:r>
            <a:r>
              <a:rPr lang="ar-SA" dirty="0" smtClean="0"/>
              <a:t> المتوفى عام 538هـ  رائد هذه المدرسة وأول من ألف فيها، ومن </a:t>
            </a:r>
            <a:r>
              <a:rPr lang="ar-SA" dirty="0" err="1" smtClean="0"/>
              <a:t>المعجمات</a:t>
            </a:r>
            <a:r>
              <a:rPr lang="ar-SA" dirty="0" smtClean="0"/>
              <a:t> التي سارت على منهجه مختار الصحاح لأبي بكر الرازيّ. واتبعت </a:t>
            </a:r>
            <a:r>
              <a:rPr lang="ar-SA" dirty="0" err="1" smtClean="0"/>
              <a:t>المعجمات</a:t>
            </a:r>
            <a:r>
              <a:rPr lang="ar-SA" dirty="0" smtClean="0"/>
              <a:t> الحديثة هذا المنهج ومن أشهرها المعجم الوسيط تأليف مجمع اللغة العربية بالقاهرة، وميزة </a:t>
            </a:r>
            <a:r>
              <a:rPr lang="ar-SA" dirty="0" err="1" smtClean="0"/>
              <a:t>المعجمات</a:t>
            </a:r>
            <a:r>
              <a:rPr lang="ar-SA" dirty="0" smtClean="0"/>
              <a:t> الحديثة أنك تجد فيها الألفاظ والمصطلحات الحديثة التي ظهرت حديثاً، فلو أردت أن تبحث عن كلمة التلفاز فلن تجدها إلا في </a:t>
            </a:r>
            <a:r>
              <a:rPr lang="ar-SA" dirty="0" err="1" smtClean="0"/>
              <a:t>المعجمات</a:t>
            </a:r>
            <a:r>
              <a:rPr lang="ar-SA" dirty="0" smtClean="0"/>
              <a:t> الحديثة مثل المعجم الوسيط.</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a:t>
            </a:r>
            <a:endParaRPr lang="ar-SA" dirty="0"/>
          </a:p>
        </p:txBody>
      </p:sp>
      <p:sp>
        <p:nvSpPr>
          <p:cNvPr id="3" name="عنصر نائب للمحتوى 2"/>
          <p:cNvSpPr>
            <a:spLocks noGrp="1"/>
          </p:cNvSpPr>
          <p:nvPr>
            <p:ph idx="1"/>
          </p:nvPr>
        </p:nvSpPr>
        <p:spPr/>
        <p:txBody>
          <a:bodyPr/>
          <a:lstStyle/>
          <a:p>
            <a:r>
              <a:rPr lang="ar-SA" dirty="0" smtClean="0"/>
              <a:t>الترتيب الصحيح للكلمات التالية(قتل، أكل، نام) حسب ورودها في معجم تاج العروس هو:</a:t>
            </a:r>
          </a:p>
          <a:p>
            <a:r>
              <a:rPr lang="ar-SA" dirty="0" smtClean="0"/>
              <a:t>أ. نام، أكل، قتل.</a:t>
            </a:r>
          </a:p>
          <a:p>
            <a:r>
              <a:rPr lang="ar-SA" dirty="0" smtClean="0"/>
              <a:t>ب. نام، قتل، أكل.</a:t>
            </a:r>
          </a:p>
          <a:p>
            <a:r>
              <a:rPr lang="ar-SA" dirty="0" smtClean="0"/>
              <a:t>ج. أكل، نام، قتل.</a:t>
            </a:r>
          </a:p>
          <a:p>
            <a:r>
              <a:rPr lang="ar-SA" dirty="0" smtClean="0"/>
              <a:t>د. أكل، قتل، نام.</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22</a:t>
            </a:fld>
            <a:endParaRPr lang="en-US"/>
          </a:p>
        </p:txBody>
      </p:sp>
      <p:sp>
        <p:nvSpPr>
          <p:cNvPr id="5" name="مستطيل 4"/>
          <p:cNvSpPr/>
          <p:nvPr/>
        </p:nvSpPr>
        <p:spPr>
          <a:xfrm>
            <a:off x="7010400" y="4419600"/>
            <a:ext cx="22860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a:t>
            </a:r>
            <a:endParaRPr lang="ar-SA" dirty="0"/>
          </a:p>
        </p:txBody>
      </p:sp>
      <p:sp>
        <p:nvSpPr>
          <p:cNvPr id="3" name="عنصر نائب للمحتوى 2"/>
          <p:cNvSpPr>
            <a:spLocks noGrp="1"/>
          </p:cNvSpPr>
          <p:nvPr>
            <p:ph idx="1"/>
          </p:nvPr>
        </p:nvSpPr>
        <p:spPr/>
        <p:txBody>
          <a:bodyPr/>
          <a:lstStyle/>
          <a:p>
            <a:r>
              <a:rPr lang="ar-SA" dirty="0" smtClean="0"/>
              <a:t>مؤلف معجم أساس البلاغة هو:</a:t>
            </a:r>
          </a:p>
          <a:p>
            <a:r>
              <a:rPr lang="ar-SA" dirty="0" smtClean="0"/>
              <a:t>أ. ابن منظور.</a:t>
            </a:r>
          </a:p>
          <a:p>
            <a:r>
              <a:rPr lang="ar-SA" dirty="0" smtClean="0"/>
              <a:t>ب. ابن سيده.</a:t>
            </a:r>
          </a:p>
          <a:p>
            <a:r>
              <a:rPr lang="ar-SA" dirty="0" smtClean="0"/>
              <a:t>ج. </a:t>
            </a:r>
            <a:r>
              <a:rPr lang="ar-SA" dirty="0" err="1" smtClean="0"/>
              <a:t>الزمخشري</a:t>
            </a:r>
            <a:r>
              <a:rPr lang="ar-SA" dirty="0" smtClean="0"/>
              <a:t>.</a:t>
            </a:r>
          </a:p>
          <a:p>
            <a:r>
              <a:rPr lang="ar-SA" dirty="0" smtClean="0"/>
              <a:t>د. الفيروز آبادي.</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23</a:t>
            </a:fld>
            <a:endParaRPr lang="en-US"/>
          </a:p>
        </p:txBody>
      </p:sp>
      <p:sp>
        <p:nvSpPr>
          <p:cNvPr id="5" name="مستطيل 4"/>
          <p:cNvSpPr/>
          <p:nvPr/>
        </p:nvSpPr>
        <p:spPr>
          <a:xfrm>
            <a:off x="7086600" y="3429000"/>
            <a:ext cx="22860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a:t>
            </a:r>
            <a:endParaRPr lang="ar-SA" dirty="0"/>
          </a:p>
        </p:txBody>
      </p:sp>
      <p:sp>
        <p:nvSpPr>
          <p:cNvPr id="3" name="عنصر نائب للمحتوى 2"/>
          <p:cNvSpPr>
            <a:spLocks noGrp="1"/>
          </p:cNvSpPr>
          <p:nvPr>
            <p:ph idx="1"/>
          </p:nvPr>
        </p:nvSpPr>
        <p:spPr/>
        <p:txBody>
          <a:bodyPr/>
          <a:lstStyle/>
          <a:p>
            <a:r>
              <a:rPr lang="ar-SA" dirty="0" smtClean="0"/>
              <a:t>واحد مما يلي ليس من </a:t>
            </a:r>
            <a:r>
              <a:rPr lang="ar-SA" dirty="0" err="1" smtClean="0"/>
              <a:t>معجمات</a:t>
            </a:r>
            <a:r>
              <a:rPr lang="ar-SA" dirty="0" smtClean="0"/>
              <a:t> الألفاظ:</a:t>
            </a:r>
          </a:p>
          <a:p>
            <a:r>
              <a:rPr lang="ar-SA" dirty="0" smtClean="0"/>
              <a:t>أ. المخصّص.</a:t>
            </a:r>
          </a:p>
          <a:p>
            <a:r>
              <a:rPr lang="ar-SA" dirty="0" smtClean="0"/>
              <a:t>ب. العين.</a:t>
            </a:r>
          </a:p>
          <a:p>
            <a:r>
              <a:rPr lang="ar-SA" dirty="0" smtClean="0"/>
              <a:t>ج. لسان العرب.</a:t>
            </a:r>
          </a:p>
          <a:p>
            <a:r>
              <a:rPr lang="ar-SA" dirty="0" smtClean="0"/>
              <a:t>د. تاج العروس.</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24</a:t>
            </a:fld>
            <a:endParaRPr lang="en-US"/>
          </a:p>
        </p:txBody>
      </p:sp>
      <p:sp>
        <p:nvSpPr>
          <p:cNvPr id="5" name="مستطيل 4"/>
          <p:cNvSpPr/>
          <p:nvPr/>
        </p:nvSpPr>
        <p:spPr>
          <a:xfrm>
            <a:off x="7162800" y="2209800"/>
            <a:ext cx="22860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إذا أردت أن تعرف معنى كلمة الهاتف التي تدل على (التلفون) فإنك تجدها في واحد من المعجمات التالية:</a:t>
            </a:r>
          </a:p>
          <a:p>
            <a:r>
              <a:rPr lang="ar-SA" dirty="0" smtClean="0"/>
              <a:t>أ. المعجم الوسيط.</a:t>
            </a:r>
          </a:p>
          <a:p>
            <a:r>
              <a:rPr lang="ar-SA" dirty="0" smtClean="0"/>
              <a:t>ب. القاموس المحيط.</a:t>
            </a:r>
          </a:p>
          <a:p>
            <a:r>
              <a:rPr lang="ar-SA" dirty="0" smtClean="0"/>
              <a:t>ج. لسان العرب.</a:t>
            </a:r>
          </a:p>
          <a:p>
            <a:r>
              <a:rPr lang="ar-SA" dirty="0" smtClean="0"/>
              <a:t>د. العين.</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25</a:t>
            </a:fld>
            <a:endParaRPr lang="en-US"/>
          </a:p>
        </p:txBody>
      </p:sp>
      <p:sp>
        <p:nvSpPr>
          <p:cNvPr id="5" name="مستطيل 4"/>
          <p:cNvSpPr/>
          <p:nvPr/>
        </p:nvSpPr>
        <p:spPr>
          <a:xfrm>
            <a:off x="7010400" y="2743200"/>
            <a:ext cx="22860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26</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3476</TotalTime>
  <Words>1316</Words>
  <Application>Microsoft Office PowerPoint</Application>
  <PresentationFormat>A4 Paper (210x297 mm)</PresentationFormat>
  <Paragraphs>126</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Slide 1</vt:lpstr>
      <vt:lpstr>المحاضرة الرابعة عشرة</vt:lpstr>
      <vt:lpstr>عناصر المحاضرة</vt:lpstr>
      <vt:lpstr>مقدمة:</vt:lpstr>
      <vt:lpstr>أنواع المعجمات</vt:lpstr>
      <vt:lpstr>معجمات المعاني</vt:lpstr>
      <vt:lpstr>صفحة من كتاب فقه اللغة وسر العربية للثعالبي</vt:lpstr>
      <vt:lpstr>معجمات الألفاظ</vt:lpstr>
      <vt:lpstr>المدرسة الصوتية-مدرسة العين</vt:lpstr>
      <vt:lpstr>المدرسة الصوتية-مدرسة العين</vt:lpstr>
      <vt:lpstr>المدرسة الصوتية-مدرسة العين</vt:lpstr>
      <vt:lpstr>المدرسة الصوتية-مدرسة العين</vt:lpstr>
      <vt:lpstr>المدرسة الصوتية-مدرسة العين</vt:lpstr>
      <vt:lpstr>المدرسة الصوتية-مدرسة العين</vt:lpstr>
      <vt:lpstr>مدرسة التقفية أو القافية</vt:lpstr>
      <vt:lpstr>مدرسة التقفية أو القافية</vt:lpstr>
      <vt:lpstr>مدرسة التقفية أو القافية</vt:lpstr>
      <vt:lpstr>مدرسة التقفية أو القافية</vt:lpstr>
      <vt:lpstr>مدرسة التقفية أو القافية</vt:lpstr>
      <vt:lpstr>مدرسة الترتيب الأفبائي</vt:lpstr>
      <vt:lpstr>المدرسة الألفبائيّة</vt:lpstr>
      <vt:lpstr>تدريب</vt:lpstr>
      <vt:lpstr>تدريب</vt:lpstr>
      <vt:lpstr>تدريب</vt:lpstr>
      <vt:lpstr>Slide 25</vt:lpstr>
      <vt:lpstr>Slide 26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310</cp:revision>
  <dcterms:created xsi:type="dcterms:W3CDTF">2009-10-14T19:14:34Z</dcterms:created>
  <dcterms:modified xsi:type="dcterms:W3CDTF">2010-12-19T07:44:37Z</dcterms:modified>
</cp:coreProperties>
</file>