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89" r:id="rId3"/>
    <p:sldId id="290" r:id="rId4"/>
    <p:sldId id="292" r:id="rId5"/>
    <p:sldId id="293" r:id="rId6"/>
    <p:sldId id="302" r:id="rId7"/>
    <p:sldId id="294" r:id="rId8"/>
    <p:sldId id="296" r:id="rId9"/>
    <p:sldId id="300" r:id="rId10"/>
    <p:sldId id="301" r:id="rId11"/>
    <p:sldId id="297" r:id="rId12"/>
    <p:sldId id="298" r:id="rId13"/>
    <p:sldId id="299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86" y="6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arnesandnoble.com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r>
              <a:rPr lang="ar-SA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اللغة الانجليزية </a:t>
            </a:r>
            <a:r>
              <a:rPr lang="ar-SA" sz="2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العامه</a:t>
            </a: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121</a:t>
            </a: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spc="-150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2800" b="1" spc="-150" dirty="0" smtClean="0">
                <a:latin typeface="Calibri" pitchFamily="34" charset="0"/>
                <a:cs typeface="Times New Roman" pitchFamily="18" charset="0"/>
              </a:rPr>
              <a:t> Sultan Al-</a:t>
            </a:r>
            <a:r>
              <a:rPr lang="en-US" sz="2800" b="1" spc="-150" dirty="0" err="1" smtClean="0">
                <a:latin typeface="Calibri" pitchFamily="34" charset="0"/>
                <a:cs typeface="Times New Roman" pitchFamily="18" charset="0"/>
              </a:rPr>
              <a:t>Maani</a:t>
            </a: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8420100" cy="1600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Orientation Lecture</a:t>
            </a:r>
            <a:br>
              <a:rPr lang="en-US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 </a:t>
            </a:r>
            <a:r>
              <a:rPr lang="ar-SA" sz="2800" b="1" i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التمهيديه</a:t>
            </a:r>
            <a:r>
              <a:rPr lang="en-US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en-US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</a:b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  <a:br>
              <a:rPr lang="en-US" sz="28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ar-SA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  <a:b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اللغة الانجليزية </a:t>
            </a:r>
            <a:r>
              <a:rPr lang="ar-SA" sz="2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العامه</a:t>
            </a: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121</a:t>
            </a:r>
            <a:b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Course Orientation </a:t>
            </a:r>
            <a:b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ar-SA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التمهيدية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spc="-15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/>
            </a:r>
            <a:br>
              <a:rPr lang="en-US" sz="2800" b="1" spc="-15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</a:b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</a:rPr>
              <a:t/>
            </a:r>
            <a:b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</a:rPr>
            </a:br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en-US" sz="2800" i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733800"/>
            <a:ext cx="7429500" cy="1905000"/>
          </a:xfrm>
        </p:spPr>
        <p:txBody>
          <a:bodyPr/>
          <a:lstStyle/>
          <a:p>
            <a:pPr eaLnBrk="1" hangingPunct="1"/>
            <a:r>
              <a:rPr lang="en-US" sz="3600" b="1" i="1" dirty="0" smtClean="0">
                <a:solidFill>
                  <a:schemeClr val="tx1"/>
                </a:solidFill>
                <a:cs typeface="Arial" pitchFamily="34" charset="0"/>
              </a:rPr>
              <a:t>Introduction</a:t>
            </a:r>
          </a:p>
          <a:p>
            <a:pPr algn="l" eaLnBrk="1" hangingPunct="1"/>
            <a:r>
              <a:rPr lang="en-US" sz="1800" b="1" u="sng" dirty="0" smtClean="0">
                <a:solidFill>
                  <a:schemeClr val="tx1"/>
                </a:solidFill>
                <a:cs typeface="Arial" pitchFamily="34" charset="0"/>
              </a:rPr>
              <a:t>Why should students learn English ?!!</a:t>
            </a:r>
          </a:p>
          <a:p>
            <a:pPr algn="l" eaLnBrk="1" hangingPunct="1">
              <a:buFontTx/>
              <a:buChar char="-"/>
            </a:pPr>
            <a:r>
              <a:rPr lang="en-US" sz="1600" b="1" smtClean="0">
                <a:solidFill>
                  <a:schemeClr val="tx1"/>
                </a:solidFill>
                <a:cs typeface="Arial" pitchFamily="34" charset="0"/>
              </a:rPr>
              <a:t>The </a:t>
            </a:r>
            <a:r>
              <a:rPr lang="en-US" sz="1600" b="1" dirty="0" smtClean="0">
                <a:solidFill>
                  <a:schemeClr val="tx1"/>
                </a:solidFill>
                <a:cs typeface="Arial" pitchFamily="34" charset="0"/>
              </a:rPr>
              <a:t>first  international language in the world </a:t>
            </a:r>
          </a:p>
          <a:p>
            <a:pPr algn="l" eaLnBrk="1" hangingPunct="1">
              <a:buFontTx/>
              <a:buChar char="-"/>
            </a:pPr>
            <a:r>
              <a:rPr lang="en-US" sz="1600" b="1" dirty="0" smtClean="0">
                <a:solidFill>
                  <a:schemeClr val="tx1"/>
                </a:solidFill>
                <a:cs typeface="Arial" pitchFamily="34" charset="0"/>
              </a:rPr>
              <a:t>Life Communication </a:t>
            </a:r>
          </a:p>
          <a:p>
            <a:pPr algn="l" eaLnBrk="1" hangingPunct="1">
              <a:buFontTx/>
              <a:buChar char="-"/>
            </a:pPr>
            <a:r>
              <a:rPr lang="en-US" sz="1600" b="1" dirty="0" smtClean="0">
                <a:solidFill>
                  <a:schemeClr val="tx1"/>
                </a:solidFill>
                <a:cs typeface="Arial" pitchFamily="34" charset="0"/>
              </a:rPr>
              <a:t>Academic studies  &amp;  higher education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7030A0"/>
                </a:solidFill>
              </a:rPr>
              <a:t>Elements of the Lecture </a:t>
            </a:r>
            <a:endParaRPr lang="en-US" sz="40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Course Content</a:t>
            </a: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Course Description</a:t>
            </a: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Course Objectives</a:t>
            </a: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Teaching Methods</a:t>
            </a: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Grading &amp;  Evaluation</a:t>
            </a: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References</a:t>
            </a: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Contact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endPara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rtl="1" eaLnBrk="1" hangingPunct="1"/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7030A0"/>
                </a:solidFill>
              </a:rPr>
              <a:t> Course Content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990600"/>
            <a:ext cx="9144000" cy="5181600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 </a:t>
            </a:r>
            <a:endParaRPr lang="en-US" sz="2600" b="1" u="sng" dirty="0" smtClean="0">
              <a:cs typeface="Arial" pitchFamily="34" charset="0"/>
            </a:endParaRPr>
          </a:p>
          <a:p>
            <a:pPr algn="l" rtl="1">
              <a:buNone/>
            </a:pPr>
            <a:r>
              <a:rPr lang="en-US" sz="1800" b="1" dirty="0" smtClean="0"/>
              <a:t>    </a:t>
            </a:r>
            <a:r>
              <a:rPr lang="en-US" sz="1600" b="1" dirty="0" smtClean="0"/>
              <a:t>a- Verbs to BE  </a:t>
            </a:r>
            <a:r>
              <a:rPr lang="en-US" sz="1600" b="1" dirty="0" smtClean="0">
                <a:solidFill>
                  <a:srgbClr val="FF0000"/>
                </a:solidFill>
              </a:rPr>
              <a:t>( is , am , are, was and were)</a:t>
            </a:r>
          </a:p>
          <a:p>
            <a:pPr algn="l" rtl="1">
              <a:buNone/>
            </a:pPr>
            <a:r>
              <a:rPr lang="en-US" sz="1600" b="1" dirty="0" smtClean="0"/>
              <a:t>    b.- Pronouns  </a:t>
            </a:r>
            <a:r>
              <a:rPr lang="en-US" sz="1600" b="1" dirty="0" smtClean="0">
                <a:solidFill>
                  <a:srgbClr val="FF0000"/>
                </a:solidFill>
              </a:rPr>
              <a:t>( I , you, he , we , them……etc )</a:t>
            </a:r>
          </a:p>
          <a:p>
            <a:pPr algn="l" rtl="1">
              <a:buNone/>
            </a:pPr>
            <a:r>
              <a:rPr lang="en-US" sz="1600" b="1" dirty="0" smtClean="0"/>
              <a:t>    c-  Verb Tenses </a:t>
            </a:r>
            <a:r>
              <a:rPr lang="en-US" sz="1600" b="1" dirty="0" smtClean="0">
                <a:solidFill>
                  <a:srgbClr val="FF0000"/>
                </a:solidFill>
              </a:rPr>
              <a:t>( past, present, future…. etc</a:t>
            </a:r>
          </a:p>
          <a:p>
            <a:pPr algn="l" rtl="1">
              <a:buNone/>
            </a:pPr>
            <a:r>
              <a:rPr lang="en-US" sz="1600" b="1" dirty="0" smtClean="0"/>
              <a:t>    d. Negative Forms</a:t>
            </a:r>
          </a:p>
          <a:p>
            <a:pPr algn="l" rtl="1">
              <a:buNone/>
            </a:pPr>
            <a:r>
              <a:rPr lang="en-US" sz="1600" b="1" dirty="0" smtClean="0"/>
              <a:t>    e. Types of Questions</a:t>
            </a:r>
            <a:r>
              <a:rPr lang="en-US" sz="1600" b="1" dirty="0" smtClean="0">
                <a:solidFill>
                  <a:srgbClr val="FF0000"/>
                </a:solidFill>
              </a:rPr>
              <a:t>( Yes/No &amp; </a:t>
            </a:r>
            <a:r>
              <a:rPr lang="en-US" sz="1600" b="1" dirty="0" err="1" smtClean="0">
                <a:solidFill>
                  <a:srgbClr val="FF0000"/>
                </a:solidFill>
              </a:rPr>
              <a:t>Wh</a:t>
            </a:r>
            <a:r>
              <a:rPr lang="en-US" sz="1600" b="1" dirty="0" smtClean="0">
                <a:solidFill>
                  <a:srgbClr val="FF0000"/>
                </a:solidFill>
              </a:rPr>
              <a:t>- Questions )</a:t>
            </a:r>
          </a:p>
          <a:p>
            <a:pPr algn="l" rtl="1">
              <a:buNone/>
            </a:pPr>
            <a:r>
              <a:rPr lang="en-US" sz="1600" b="1" dirty="0" smtClean="0"/>
              <a:t>    f. Prepositions </a:t>
            </a:r>
            <a:r>
              <a:rPr lang="en-US" sz="1600" b="1" dirty="0" smtClean="0">
                <a:solidFill>
                  <a:srgbClr val="FF0000"/>
                </a:solidFill>
              </a:rPr>
              <a:t>( time &amp; place )</a:t>
            </a:r>
          </a:p>
          <a:p>
            <a:pPr algn="l" rtl="1">
              <a:buNone/>
            </a:pPr>
            <a:r>
              <a:rPr lang="en-US" sz="1600" b="1" dirty="0" smtClean="0"/>
              <a:t>   g. Countable &amp; Uncountable Nouns </a:t>
            </a:r>
          </a:p>
          <a:p>
            <a:pPr algn="l" rtl="1">
              <a:buNone/>
            </a:pPr>
            <a:r>
              <a:rPr lang="en-US" sz="1600" b="1" dirty="0" smtClean="0"/>
              <a:t>   h. Spelling &amp; pronunciation of final –</a:t>
            </a:r>
            <a:r>
              <a:rPr lang="en-US" sz="1600" b="1" dirty="0" err="1" smtClean="0"/>
              <a:t>es</a:t>
            </a:r>
            <a:r>
              <a:rPr lang="en-US" sz="1600" b="1" dirty="0" smtClean="0"/>
              <a:t> and final –</a:t>
            </a:r>
            <a:r>
              <a:rPr lang="en-US" sz="1600" b="1" dirty="0" err="1" smtClean="0"/>
              <a:t>ed</a:t>
            </a:r>
            <a:endParaRPr lang="en-US" sz="1600" b="1" dirty="0" smtClean="0"/>
          </a:p>
          <a:p>
            <a:pPr algn="l" rtl="1">
              <a:buNone/>
            </a:pPr>
            <a:r>
              <a:rPr lang="en-US" sz="1600" b="1" dirty="0" smtClean="0"/>
              <a:t>   </a:t>
            </a:r>
            <a:r>
              <a:rPr lang="en-US" sz="1600" b="1" dirty="0" err="1" smtClean="0"/>
              <a:t>i</a:t>
            </a:r>
            <a:r>
              <a:rPr lang="en-US" sz="1600" b="1" dirty="0" smtClean="0"/>
              <a:t>. Irregular verbs</a:t>
            </a:r>
          </a:p>
          <a:p>
            <a:pPr algn="l" rtl="1">
              <a:buNone/>
            </a:pPr>
            <a:r>
              <a:rPr lang="en-US" sz="1600" b="1" dirty="0" smtClean="0"/>
              <a:t>   j. Expressions of frequency</a:t>
            </a:r>
          </a:p>
          <a:p>
            <a:pPr algn="l" rtl="1">
              <a:buNone/>
            </a:pPr>
            <a:r>
              <a:rPr lang="en-US" sz="1600" b="1" dirty="0" smtClean="0"/>
              <a:t>   k. Using Articles ( a, an , the and  no articles)</a:t>
            </a:r>
          </a:p>
          <a:p>
            <a:pPr algn="l" rtl="1">
              <a:buNone/>
            </a:pPr>
            <a:r>
              <a:rPr lang="en-US" sz="1600" b="1" dirty="0" smtClean="0"/>
              <a:t>   l. Comparative &amp; Superlative forms</a:t>
            </a:r>
          </a:p>
          <a:p>
            <a:pPr algn="l" rtl="1">
              <a:buNone/>
            </a:pPr>
            <a:r>
              <a:rPr lang="en-US" sz="1600" b="1" dirty="0" smtClean="0"/>
              <a:t>   m. Using many, much, few , little , a few , a little, one, none , all and some</a:t>
            </a:r>
          </a:p>
          <a:p>
            <a:pPr algn="l">
              <a:buNone/>
            </a:pPr>
            <a:r>
              <a:rPr lang="en-US" sz="1600" b="1" dirty="0" smtClean="0"/>
              <a:t>   n. Reading texts  with different topics and some relevant vocabulary</a:t>
            </a:r>
            <a:endParaRPr lang="ar-SA" sz="1600" b="1" dirty="0" smtClean="0"/>
          </a:p>
          <a:p>
            <a:pPr algn="l" eaLnBrk="1" hangingPunct="1">
              <a:buNone/>
            </a:pP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</a:t>
            </a:r>
            <a:r>
              <a:rPr lang="en-US" sz="2800" b="1" u="sng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Note:</a:t>
            </a:r>
            <a:r>
              <a:rPr lang="en-US" sz="1800" b="1" u="sng" spc="-150" dirty="0" smtClean="0">
                <a:solidFill>
                  <a:srgbClr val="FF0000"/>
                </a:solidFill>
                <a:cs typeface="Arial" pitchFamily="34" charset="0"/>
              </a:rPr>
              <a:t> In case a student can’t find the main textbook, the registered lectures are enough</a:t>
            </a:r>
            <a:r>
              <a:rPr lang="en-US" sz="2800" b="1" u="sng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2400" u="sng" spc="-15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eaLnBrk="1" hangingPunct="1"/>
            <a:r>
              <a:rPr lang="en-US" sz="4000" b="1" dirty="0" smtClean="0">
                <a:solidFill>
                  <a:srgbClr val="7030A0"/>
                </a:solidFill>
              </a:rPr>
              <a:t>Course Description…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rtl="1" eaLnBrk="1" hangingPunct="1">
              <a:buNone/>
            </a:pPr>
            <a:endParaRPr lang="en-US" sz="1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>
              <a:buNone/>
            </a:pPr>
            <a:endParaRPr lang="en-US" sz="1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1.</a:t>
            </a:r>
            <a:r>
              <a:rPr lang="en-US" sz="2000" b="1" dirty="0" smtClean="0">
                <a:cs typeface="Arial" pitchFamily="34" charset="0"/>
              </a:rPr>
              <a:t>This course is a beginning level of ESL/EFL developmental skills text in which grammar serves to expand learners’ abilities in speaking , writing, listening and reading .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2.  It uses a grammar- based approach integrated with communicative methodologies. Starting from a foundation of understanding form and  meaning, students engage in meaningful communication about real actions, real things and their own real lives .</a:t>
            </a:r>
          </a:p>
          <a:p>
            <a:pPr algn="l" rtl="1" eaLnBrk="1" hangingPunct="1">
              <a:buNone/>
            </a:pPr>
            <a:r>
              <a:rPr lang="ar-SA" sz="2000" b="1" dirty="0" smtClean="0">
                <a:cs typeface="Arial" pitchFamily="34" charset="0"/>
              </a:rPr>
              <a:t>  </a:t>
            </a:r>
            <a:r>
              <a:rPr lang="en-US" sz="2000" b="1" dirty="0" smtClean="0">
                <a:cs typeface="Arial" pitchFamily="34" charset="0"/>
              </a:rPr>
              <a:t> </a:t>
            </a:r>
            <a:endParaRPr lang="en-US" sz="2600" b="1" dirty="0" smtClean="0"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7030A0"/>
                </a:solidFill>
              </a:rPr>
              <a:t>Course Description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dirty="0" smtClean="0">
                <a:cs typeface="Arial" pitchFamily="34" charset="0"/>
              </a:rPr>
              <a:t>3.  This course is very helpful for the learners , especially, distance learning students to revise the basic grammar of English that is greatly required in their different specializations and at the same time meet, at minimum , their needs in their academic studies. </a:t>
            </a:r>
          </a:p>
          <a:p>
            <a:pPr algn="l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7030A0"/>
                </a:solidFill>
              </a:rPr>
              <a:t> Course Objectives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677400" cy="47545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en-US" sz="2600" b="1" dirty="0" smtClean="0">
                <a:cs typeface="Arial" pitchFamily="34" charset="0"/>
              </a:rPr>
              <a:t> </a:t>
            </a:r>
            <a:r>
              <a:rPr lang="en-US" sz="2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By the end of the course, students should be able to: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400" b="1" dirty="0" smtClean="0">
                <a:cs typeface="Arial" pitchFamily="34" charset="0"/>
              </a:rPr>
              <a:t>1</a:t>
            </a:r>
            <a:r>
              <a:rPr lang="en-US" sz="2000" b="1" dirty="0" smtClean="0">
                <a:cs typeface="Arial" pitchFamily="34" charset="0"/>
              </a:rPr>
              <a:t>. Revising some important English language skills that students have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      already learned before.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2. Providing students with basic English structures that help them  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    understand sentence formation.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3. Helping students to communicate with others using simplified English grammar. 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4. Improving students’ English language skills in reading and writing 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5. Training students to scan and skim reading texts for specific &amp; general 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            information.  </a:t>
            </a:r>
          </a:p>
          <a:p>
            <a:pPr algn="l" eaLnBrk="1" hangingPunct="1">
              <a:buFont typeface="Arial" pitchFamily="34" charset="0"/>
              <a:buNone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algn="l" eaLnBrk="1" hangingPunct="1">
              <a:buFont typeface="+mj-lt"/>
              <a:buAutoNum type="arabicPeriod"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600" b="1" dirty="0" smtClean="0">
                <a:solidFill>
                  <a:srgbClr val="7030A0"/>
                </a:solidFill>
              </a:rPr>
              <a:t>Grading </a:t>
            </a:r>
            <a:r>
              <a:rPr lang="en-US" sz="3600" b="1" smtClean="0">
                <a:solidFill>
                  <a:srgbClr val="7030A0"/>
                </a:solidFill>
              </a:rPr>
              <a:t>and Performance </a:t>
            </a:r>
            <a:endParaRPr lang="en-US" sz="3600" b="1" dirty="0" smtClean="0">
              <a:solidFill>
                <a:srgbClr val="7030A0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/>
            <a:r>
              <a:rPr lang="en-US" sz="26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Total mark is out of 100</a:t>
            </a:r>
          </a:p>
          <a:p>
            <a:pPr algn="l">
              <a:buNone/>
            </a:pPr>
            <a:r>
              <a:rPr lang="en-US" sz="2000" b="1" dirty="0" smtClean="0"/>
              <a:t>      1. </a:t>
            </a:r>
            <a:r>
              <a:rPr lang="en-US" sz="2000" b="1" i="1" dirty="0" smtClean="0">
                <a:solidFill>
                  <a:srgbClr val="FF0066"/>
                </a:solidFill>
              </a:rPr>
              <a:t>30%</a:t>
            </a:r>
            <a:r>
              <a:rPr lang="en-US" sz="2000" b="1" dirty="0" smtClean="0"/>
              <a:t> of the total mark is for:-</a:t>
            </a:r>
          </a:p>
          <a:p>
            <a:pPr algn="l">
              <a:buNone/>
            </a:pPr>
            <a:r>
              <a:rPr lang="en-US" sz="2400" b="1" dirty="0" smtClean="0"/>
              <a:t>     - 10% is for your participation on Blackboard Forum.</a:t>
            </a:r>
          </a:p>
          <a:p>
            <a:pPr algn="l">
              <a:buNone/>
            </a:pPr>
            <a:r>
              <a:rPr lang="en-US" sz="2400" b="1" dirty="0" smtClean="0"/>
              <a:t>	-  10% is for your main three assignments. </a:t>
            </a:r>
          </a:p>
          <a:p>
            <a:pPr algn="l">
              <a:buNone/>
            </a:pPr>
            <a:r>
              <a:rPr lang="en-US" sz="2400" b="1" dirty="0" smtClean="0"/>
              <a:t>	-  10% is for your attendance (live and recorded lectures).</a:t>
            </a:r>
            <a:endParaRPr lang="en-US" sz="1400" b="1" dirty="0" smtClean="0"/>
          </a:p>
          <a:p>
            <a:pPr algn="l">
              <a:buNone/>
            </a:pPr>
            <a:r>
              <a:rPr lang="en-US" sz="2000" b="1" dirty="0" smtClean="0"/>
              <a:t>      2. </a:t>
            </a:r>
            <a:r>
              <a:rPr lang="en-US" sz="2000" b="1" i="1" dirty="0" smtClean="0">
                <a:solidFill>
                  <a:srgbClr val="FF0066"/>
                </a:solidFill>
              </a:rPr>
              <a:t>70%</a:t>
            </a:r>
            <a:r>
              <a:rPr lang="en-US" sz="2000" b="1" dirty="0" smtClean="0"/>
              <a:t> of the total mark is for the </a:t>
            </a:r>
            <a:r>
              <a:rPr lang="en-US" sz="2000" b="1" dirty="0" smtClean="0">
                <a:solidFill>
                  <a:srgbClr val="FF0066"/>
                </a:solidFill>
              </a:rPr>
              <a:t>FINAL TEST</a:t>
            </a:r>
          </a:p>
          <a:p>
            <a:pPr algn="l"/>
            <a:r>
              <a:rPr lang="en-US" sz="2000" b="1" dirty="0" smtClean="0"/>
              <a:t> The final test is (</a:t>
            </a:r>
            <a:r>
              <a:rPr lang="en-US" sz="2000" b="1" dirty="0" smtClean="0">
                <a:solidFill>
                  <a:srgbClr val="FF0066"/>
                </a:solidFill>
              </a:rPr>
              <a:t>70 </a:t>
            </a:r>
            <a:r>
              <a:rPr lang="en-US" sz="2000" b="1" dirty="0" smtClean="0"/>
              <a:t>multiple choice questions with </a:t>
            </a:r>
            <a:r>
              <a:rPr lang="en-US" sz="2000" b="1" dirty="0" smtClean="0">
                <a:solidFill>
                  <a:srgbClr val="FF0066"/>
                </a:solidFill>
              </a:rPr>
              <a:t>five </a:t>
            </a:r>
            <a:r>
              <a:rPr lang="en-US" sz="2000" b="1" dirty="0" smtClean="0"/>
              <a:t>different forms ) </a:t>
            </a:r>
          </a:p>
          <a:p>
            <a:pPr algn="l"/>
            <a:r>
              <a:rPr lang="en-US" sz="2000" b="1" dirty="0" smtClean="0"/>
              <a:t>The exact date and  time of the final test will be announced later</a:t>
            </a:r>
          </a:p>
          <a:p>
            <a:pPr algn="l">
              <a:buNone/>
            </a:pPr>
            <a:r>
              <a:rPr lang="en-US" sz="2800" b="1" dirty="0" smtClean="0"/>
              <a:t> </a:t>
            </a: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7030A0"/>
                </a:solidFill>
              </a:rPr>
              <a:t>Note: Three Main Assignments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Char char="-"/>
            </a:pPr>
            <a:r>
              <a:rPr lang="en-US" sz="2400" dirty="0" smtClean="0">
                <a:solidFill>
                  <a:srgbClr val="FF3300"/>
                </a:solidFill>
              </a:rPr>
              <a:t>You have to HAND IN these Assignments ON TIME. NO excuse will be accepted for ANY kind of delay. </a:t>
            </a:r>
          </a:p>
          <a:p>
            <a:pPr algn="l"/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7030A0"/>
                </a:solidFill>
              </a:rPr>
              <a:t>Attendance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dirty="0" smtClean="0"/>
              <a:t>You have to attend all live and recorded classes. </a:t>
            </a:r>
          </a:p>
          <a:p>
            <a:pPr algn="l"/>
            <a:r>
              <a:rPr lang="en-US" sz="2400" dirty="0" smtClean="0"/>
              <a:t>You also have to attend and participate on Blackboard Forums. </a:t>
            </a:r>
          </a:p>
          <a:p>
            <a:pPr algn="l"/>
            <a:endParaRPr lang="en-US" sz="2400" dirty="0" smtClean="0"/>
          </a:p>
          <a:p>
            <a:pPr algn="l"/>
            <a:r>
              <a:rPr lang="en-US" sz="2400" dirty="0" smtClean="0">
                <a:solidFill>
                  <a:srgbClr val="FF3300"/>
                </a:solidFill>
              </a:rPr>
              <a:t>Note: If you drop down any of these attendances, your grade will be deducted automatically by the end of the semester. So, ATTEND. </a:t>
            </a:r>
            <a:endParaRPr lang="en-US" sz="2400" dirty="0">
              <a:solidFill>
                <a:srgbClr val="FF33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eaLnBrk="1" hangingPunct="1"/>
            <a:r>
              <a:rPr lang="en-US" sz="3600" b="1" dirty="0" smtClean="0">
                <a:solidFill>
                  <a:srgbClr val="7030A0"/>
                </a:solidFill>
              </a:rPr>
              <a:t> References</a:t>
            </a:r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rgbClr val="7030A0"/>
                </a:solidFill>
                <a:cs typeface="Arial" pitchFamily="34" charset="0"/>
              </a:rPr>
            </a:br>
            <a:endParaRPr lang="ar-SA" dirty="0" smtClean="0">
              <a:solidFill>
                <a:srgbClr val="7030A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144000" cy="47545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 </a:t>
            </a:r>
            <a:r>
              <a:rPr lang="en-US" sz="26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1. Main Textbooks:</a:t>
            </a:r>
          </a:p>
          <a:p>
            <a:pPr algn="l" rtl="1">
              <a:buNone/>
            </a:pPr>
            <a:r>
              <a:rPr lang="en-US" sz="2000" b="1" dirty="0" smtClean="0"/>
              <a:t>1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Basic English Grammar</a:t>
            </a:r>
            <a:r>
              <a:rPr lang="ar-S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ar-S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 rtl="1">
              <a:buNone/>
            </a:pPr>
            <a:r>
              <a:rPr lang="en-US" sz="2000" b="1" dirty="0" smtClean="0"/>
              <a:t>        </a:t>
            </a:r>
            <a:r>
              <a:rPr lang="en-US" sz="1600" b="1" dirty="0" smtClean="0"/>
              <a:t>Third edition</a:t>
            </a:r>
            <a:endParaRPr lang="en-US" sz="2000" b="1" dirty="0" smtClean="0"/>
          </a:p>
          <a:p>
            <a:pPr algn="l" rtl="1">
              <a:buNone/>
            </a:pPr>
            <a:r>
              <a:rPr lang="en-US" sz="2000" b="1" dirty="0" err="1" smtClean="0"/>
              <a:t>Azar</a:t>
            </a:r>
            <a:r>
              <a:rPr lang="en-US" sz="2000" b="1" dirty="0" smtClean="0"/>
              <a:t> &amp; Stacy A. Hagen</a:t>
            </a:r>
            <a:r>
              <a:rPr lang="ar-SA" sz="2000" b="1" dirty="0" smtClean="0"/>
              <a:t> </a:t>
            </a:r>
            <a:r>
              <a:rPr lang="en-US" sz="2000" b="1" dirty="0" smtClean="0"/>
              <a:t>       Authors:  Betty </a:t>
            </a:r>
            <a:r>
              <a:rPr lang="en-US" sz="2000" b="1" dirty="0" err="1" smtClean="0"/>
              <a:t>Schrampfer</a:t>
            </a:r>
            <a:endParaRPr lang="en-US" sz="2000" b="1" dirty="0" smtClean="0"/>
          </a:p>
          <a:p>
            <a:pPr algn="l" rtl="1">
              <a:buNone/>
            </a:pPr>
            <a:r>
              <a:rPr lang="en-US" sz="2000" b="1" dirty="0" smtClean="0"/>
              <a:t>     </a:t>
            </a:r>
            <a:r>
              <a:rPr lang="en-US" sz="1800" b="1" dirty="0" smtClean="0">
                <a:latin typeface="Arial Black" pitchFamily="34" charset="0"/>
              </a:rPr>
              <a:t>(</a:t>
            </a:r>
            <a:r>
              <a:rPr lang="en-US" sz="1400" b="1" dirty="0" smtClean="0">
                <a:latin typeface="Arial Black" pitchFamily="34" charset="0"/>
              </a:rPr>
              <a:t> </a:t>
            </a:r>
            <a:r>
              <a:rPr lang="en-US" sz="1400" b="1" u="sng" dirty="0" smtClean="0">
                <a:latin typeface="Arial Black" pitchFamily="34" charset="0"/>
              </a:rPr>
              <a:t>NOTE: Color of the book cover is red . It is available at </a:t>
            </a:r>
            <a:r>
              <a:rPr lang="en-US" sz="1400" b="1" u="sng" dirty="0" err="1" smtClean="0">
                <a:latin typeface="Arial Black" pitchFamily="34" charset="0"/>
              </a:rPr>
              <a:t>Jareer</a:t>
            </a:r>
            <a:r>
              <a:rPr lang="en-US" sz="1400" b="1" u="sng" dirty="0" smtClean="0">
                <a:latin typeface="Arial Black" pitchFamily="34" charset="0"/>
              </a:rPr>
              <a:t> &amp; Al-</a:t>
            </a:r>
            <a:r>
              <a:rPr lang="en-US" sz="1400" b="1" u="sng" dirty="0" err="1" smtClean="0">
                <a:latin typeface="Arial Black" pitchFamily="34" charset="0"/>
              </a:rPr>
              <a:t>obeikan</a:t>
            </a:r>
            <a:r>
              <a:rPr lang="en-US" sz="1400" b="1" u="sng" dirty="0" smtClean="0">
                <a:latin typeface="Arial Black" pitchFamily="34" charset="0"/>
              </a:rPr>
              <a:t> bookshops </a:t>
            </a:r>
            <a:r>
              <a:rPr lang="en-US" sz="1400" b="1" dirty="0" smtClean="0">
                <a:latin typeface="Arial Black" pitchFamily="34" charset="0"/>
              </a:rPr>
              <a:t>) </a:t>
            </a:r>
            <a:endParaRPr lang="en-US" sz="1600" b="1" dirty="0" smtClean="0">
              <a:latin typeface="Arial Black" pitchFamily="34" charset="0"/>
            </a:endParaRPr>
          </a:p>
          <a:p>
            <a:pPr algn="l" rtl="1">
              <a:buNone/>
            </a:pPr>
            <a:r>
              <a:rPr lang="en-US" sz="1600" b="1" dirty="0" smtClean="0"/>
              <a:t>          </a:t>
            </a:r>
            <a:r>
              <a:rPr lang="ar-SA" sz="1600" b="1" dirty="0" smtClean="0"/>
              <a:t>     </a:t>
            </a:r>
            <a:endParaRPr lang="en-US" sz="1600" b="1" dirty="0" smtClean="0"/>
          </a:p>
          <a:p>
            <a:pPr algn="l" rtl="1">
              <a:buNone/>
            </a:pP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Interactions access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en-US" sz="18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 rtl="1">
              <a:buNone/>
            </a:pPr>
            <a:r>
              <a:rPr lang="en-US" sz="1600" b="1" dirty="0" smtClean="0"/>
              <a:t>             Reading and Writing </a:t>
            </a:r>
          </a:p>
          <a:p>
            <a:pPr algn="l" rtl="1">
              <a:buNone/>
            </a:pPr>
            <a:r>
              <a:rPr lang="en-US" sz="1600" b="1" dirty="0" smtClean="0"/>
              <a:t>             Authors : Pamela Hartmann, James </a:t>
            </a:r>
            <a:r>
              <a:rPr lang="en-US" sz="1600" b="1" dirty="0" err="1" smtClean="0"/>
              <a:t>Mentel</a:t>
            </a:r>
            <a:r>
              <a:rPr lang="en-US" sz="1600" b="1" dirty="0" smtClean="0"/>
              <a:t> &amp; Ahmed </a:t>
            </a:r>
            <a:r>
              <a:rPr lang="en-US" sz="1600" b="1" dirty="0" err="1" smtClean="0"/>
              <a:t>Motala</a:t>
            </a:r>
            <a:endParaRPr lang="en-US" sz="1600" b="1" dirty="0" smtClean="0"/>
          </a:p>
          <a:p>
            <a:pPr algn="l" rtl="1">
              <a:buNone/>
            </a:pPr>
            <a:r>
              <a:rPr lang="en-US" sz="1600" b="1" dirty="0" smtClean="0"/>
              <a:t>         NOTE: Color of the book cover is </a:t>
            </a: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yellow</a:t>
            </a:r>
            <a:r>
              <a:rPr lang="en-US" sz="1600" b="1" dirty="0" smtClean="0"/>
              <a:t>. It is available at </a:t>
            </a:r>
            <a:r>
              <a:rPr lang="en-US" sz="1600" b="1" dirty="0" err="1" smtClean="0"/>
              <a:t>Jareer</a:t>
            </a:r>
            <a:r>
              <a:rPr lang="en-US" sz="1600" b="1" dirty="0" smtClean="0"/>
              <a:t> &amp; Al-</a:t>
            </a:r>
            <a:r>
              <a:rPr lang="en-US" sz="1600" b="1" dirty="0" err="1" smtClean="0"/>
              <a:t>Obeikan</a:t>
            </a:r>
            <a:r>
              <a:rPr lang="en-US" sz="1600" b="1" dirty="0" smtClean="0"/>
              <a:t> bookshops</a:t>
            </a:r>
          </a:p>
          <a:p>
            <a:pPr algn="l" rtl="1">
              <a:buNone/>
            </a:pPr>
            <a:r>
              <a:rPr lang="en-US" sz="2000" b="1" i="1" dirty="0" smtClean="0">
                <a:cs typeface="Arial" pitchFamily="34" charset="0"/>
              </a:rPr>
              <a:t>     3. Websites: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cs typeface="Arial" pitchFamily="34" charset="0"/>
              </a:rPr>
              <a:t>                1- </a:t>
            </a:r>
            <a:r>
              <a:rPr lang="en-US" sz="1600" b="1" i="1" dirty="0" smtClean="0">
                <a:cs typeface="Arial" pitchFamily="34" charset="0"/>
                <a:hlinkClick r:id="rId2"/>
              </a:rPr>
              <a:t>www.barnesandnoble.com</a:t>
            </a:r>
            <a:endParaRPr lang="en-US" sz="1600" b="1" i="1" dirty="0" smtClean="0"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cs typeface="Arial" pitchFamily="34" charset="0"/>
              </a:rPr>
              <a:t>                2. KFU library resources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cs typeface="Arial" pitchFamily="34" charset="0"/>
              </a:rPr>
              <a:t>                3. Internet resources including KFU &amp; Saudi Universities online resources.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600" b="1" dirty="0" smtClean="0">
                <a:solidFill>
                  <a:srgbClr val="7030A0"/>
                </a:solidFill>
              </a:rPr>
              <a:t> Contact  </a:t>
            </a:r>
            <a:endParaRPr lang="ar-SA" sz="3600" b="1" dirty="0" smtClean="0">
              <a:solidFill>
                <a:srgbClr val="7030A0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endParaRPr lang="en-US" sz="1800" i="1" dirty="0" smtClean="0">
              <a:latin typeface="Arial Black" pitchFamily="34" charset="0"/>
              <a:cs typeface="+mj-cs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Instructor </a:t>
            </a:r>
            <a:r>
              <a:rPr lang="en-US" sz="1600" b="1" i="1" dirty="0" smtClean="0">
                <a:latin typeface="Arial Black" pitchFamily="34" charset="0"/>
                <a:cs typeface="+mn-cs"/>
              </a:rPr>
              <a:t>:                               </a:t>
            </a:r>
            <a:r>
              <a:rPr lang="en-US" sz="1800" b="1" i="1" dirty="0" err="1" smtClean="0">
                <a:latin typeface="Arial" pitchFamily="34" charset="0"/>
                <a:cs typeface="Arial" pitchFamily="34" charset="0"/>
              </a:rPr>
              <a:t>Ammar</a:t>
            </a:r>
            <a:r>
              <a:rPr lang="en-US" sz="1800" b="1" i="1" dirty="0" smtClean="0">
                <a:latin typeface="Arial" pitchFamily="34" charset="0"/>
                <a:cs typeface="Arial" pitchFamily="34" charset="0"/>
              </a:rPr>
              <a:t> Sultan Al-</a:t>
            </a:r>
            <a:r>
              <a:rPr lang="en-US" sz="1800" b="1" i="1" dirty="0" err="1" smtClean="0">
                <a:latin typeface="Arial" pitchFamily="34" charset="0"/>
                <a:cs typeface="Arial" pitchFamily="34" charset="0"/>
              </a:rPr>
              <a:t>Ma’ani</a:t>
            </a:r>
            <a:endParaRPr lang="en-US" sz="1600" b="1" i="1" dirty="0" smtClean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buFont typeface="Arial" pitchFamily="34" charset="0"/>
              <a:buNone/>
            </a:pPr>
            <a:r>
              <a:rPr lang="en-US" sz="1600" b="1" i="1" spc="-150" dirty="0" smtClean="0">
                <a:latin typeface="Arial" pitchFamily="34" charset="0"/>
                <a:cs typeface="Arial" pitchFamily="34" charset="0"/>
              </a:rPr>
              <a:t>Lecturer 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en-US" sz="1600" b="1" i="1" spc="-150" dirty="0" smtClean="0">
                <a:latin typeface="Arial" pitchFamily="34" charset="0"/>
                <a:cs typeface="Arial" pitchFamily="34" charset="0"/>
              </a:rPr>
              <a:t> English &amp; American Literature 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en-US" sz="1600" b="1" i="1" spc="-150" dirty="0" smtClean="0">
                <a:latin typeface="Arial" pitchFamily="34" charset="0"/>
                <a:cs typeface="Arial" pitchFamily="34" charset="0"/>
              </a:rPr>
              <a:t>University of North Florida – USA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en-US" sz="1000" i="1" spc="-150" dirty="0" smtClean="0">
                <a:latin typeface="Arial Black" pitchFamily="34" charset="0"/>
                <a:cs typeface="+mn-cs"/>
              </a:rPr>
              <a:t>*****************************************************************************************************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latin typeface="Arial Black" pitchFamily="34" charset="0"/>
                <a:cs typeface="+mn-cs"/>
              </a:rPr>
              <a:t>Office Hours:      11</a:t>
            </a:r>
            <a:r>
              <a:rPr lang="en-US" sz="1600" i="1" dirty="0" smtClean="0">
                <a:latin typeface="Arial Black" pitchFamily="34" charset="0"/>
                <a:cs typeface="+mn-cs"/>
              </a:rPr>
              <a:t>:30 – 12:30  ( Mon, Tue  )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latin typeface="Arial Black" pitchFamily="34" charset="0"/>
                <a:cs typeface="+mn-cs"/>
              </a:rPr>
              <a:t>                            3:00  - 4:00    (Sun)</a:t>
            </a:r>
            <a:endParaRPr lang="en-US" sz="1600" i="1" dirty="0" smtClean="0">
              <a:latin typeface="Arial Black" pitchFamily="34" charset="0"/>
              <a:cs typeface="+mn-cs"/>
            </a:endParaRPr>
          </a:p>
          <a:p>
            <a:pPr algn="l" eaLnBrk="1" hangingPunct="1">
              <a:buFont typeface="Arial" pitchFamily="34" charset="0"/>
              <a:buNone/>
            </a:pPr>
            <a:endParaRPr lang="en-US" sz="900" i="1" dirty="0" smtClean="0">
              <a:latin typeface="Arial Black" pitchFamily="34" charset="0"/>
              <a:cs typeface="+mn-cs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 Mobile :              </a:t>
            </a:r>
            <a:endParaRPr lang="en-US" sz="1600" i="1" dirty="0" smtClean="0">
              <a:solidFill>
                <a:srgbClr val="C00000"/>
              </a:solidFill>
              <a:latin typeface="Arial Black" pitchFamily="34" charset="0"/>
              <a:cs typeface="+mn-cs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Office Tel.          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Email: aalmaani@kfu.edu.sa</a:t>
            </a:r>
            <a:endParaRPr lang="en-US" sz="1600" i="1" dirty="0" smtClean="0">
              <a:solidFill>
                <a:srgbClr val="002060"/>
              </a:solidFill>
              <a:latin typeface="Arial Black" pitchFamily="34" charset="0"/>
              <a:cs typeface="+mn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1404</TotalTime>
  <Words>750</Words>
  <Application>Microsoft Office PowerPoint</Application>
  <PresentationFormat>A4 Paper (210x297 mm)‎</PresentationFormat>
  <Paragraphs>125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Orientation Lecture المحاضرة التمهيديه     General English Language     اللغة الانجليزية العامه   Eng 121 Course Orientation  التمهيدية     </vt:lpstr>
      <vt:lpstr>Elements of the Lecture </vt:lpstr>
      <vt:lpstr> Course Content</vt:lpstr>
      <vt:lpstr>Course Description…</vt:lpstr>
      <vt:lpstr>Course Description </vt:lpstr>
      <vt:lpstr> Course Objectives</vt:lpstr>
      <vt:lpstr>Grading and Performance </vt:lpstr>
      <vt:lpstr>Note: Three Main Assignments</vt:lpstr>
      <vt:lpstr>Attendance </vt:lpstr>
      <vt:lpstr> References </vt:lpstr>
      <vt:lpstr> Contact  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102</cp:revision>
  <dcterms:created xsi:type="dcterms:W3CDTF">2009-10-14T19:14:34Z</dcterms:created>
  <dcterms:modified xsi:type="dcterms:W3CDTF">2011-09-18T10:35:54Z</dcterms:modified>
</cp:coreProperties>
</file>