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266" r:id="rId37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84AF"/>
    <a:srgbClr val="FF3300"/>
    <a:srgbClr val="009900"/>
    <a:srgbClr val="000000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70" d="100"/>
          <a:sy n="70" d="100"/>
        </p:scale>
        <p:origin x="-1218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604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Slide Number Placeholder 3"/>
          <p:cNvSpPr txBox="1">
            <a:spLocks/>
          </p:cNvSpPr>
          <p:nvPr userDrawn="1"/>
        </p:nvSpPr>
        <p:spPr bwMode="auto">
          <a:xfrm>
            <a:off x="4876800" y="6356350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200" b="1" dirty="0" smtClean="0">
                <a:solidFill>
                  <a:srgbClr val="376092"/>
                </a:solidFill>
              </a:rPr>
              <a:t>الصحة واللياقة </a:t>
            </a:r>
          </a:p>
          <a:p>
            <a:pPr algn="ctr"/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د.عبدالحكيم جواد المطر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الثالثة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endParaRPr lang="en-US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AA29EB1C-336E-4675-9C21-D933492E25B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990600" y="152401"/>
            <a:ext cx="838226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000">
                <a:solidFill>
                  <a:srgbClr val="376092"/>
                </a:solidFill>
                <a:latin typeface="Calibri" pitchFamily="34" charset="0"/>
              </a:rPr>
              <a:t>هل التدريبات الهوائية تحمي الشخص من الإصابة بأمراض القلب والشرايين؟</a:t>
            </a:r>
            <a:endParaRPr lang="en-US" sz="40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533135" y="1371600"/>
            <a:ext cx="899107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اللائق بدنيا أقل عرضة لخطر الإصابة بأمراض القلب والشرايين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FF3300"/>
                </a:solidFill>
                <a:latin typeface="Calibri" pitchFamily="34" charset="0"/>
              </a:rPr>
              <a:t>لا يضمن برنامج نشاط بدني هوائي لوحده عدم العرضة لأمراض القلب والشرايين</a:t>
            </a:r>
            <a:r>
              <a:rPr lang="ar-EG" sz="3200">
                <a:solidFill>
                  <a:srgbClr val="FF3300"/>
                </a:solidFill>
                <a:latin typeface="Calibri" pitchFamily="34" charset="0"/>
              </a:rPr>
              <a:t>.</a:t>
            </a:r>
            <a:endParaRPr lang="en-US" sz="3200">
              <a:solidFill>
                <a:srgbClr val="FF33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FBAB1335-51D2-44FD-9941-A8A5B6E181C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990600" y="152401"/>
            <a:ext cx="838226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000">
                <a:solidFill>
                  <a:srgbClr val="376092"/>
                </a:solidFill>
                <a:latin typeface="Calibri" pitchFamily="34" charset="0"/>
              </a:rPr>
              <a:t>هل التدريبات الهوائية تحمي الشخص من الإصابة بأمراض القلب والشرايين؟</a:t>
            </a:r>
            <a:endParaRPr lang="en-US" sz="40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5486135" y="1524000"/>
            <a:ext cx="403807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عوامل زيادة الخطر: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6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الوراثة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العادات الحياتنية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FB29762F-7F32-4081-AA9A-3CFD7B478FB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990600" y="152401"/>
            <a:ext cx="838226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000">
                <a:solidFill>
                  <a:srgbClr val="376092"/>
                </a:solidFill>
                <a:latin typeface="Calibri" pitchFamily="34" charset="0"/>
              </a:rPr>
              <a:t>هل التدريبات الهوائية تحمي الشخص من الإصابة بأمراض القلب والشرايين؟</a:t>
            </a:r>
            <a:endParaRPr lang="en-US" sz="40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457464" y="1524000"/>
            <a:ext cx="9066742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للتقليل من عوامل الخطورة للإصابة بأمراض القلب والشرايين</a:t>
            </a:r>
            <a:r>
              <a:rPr lang="ar-EG" sz="3600" u="sng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6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None/>
            </a:pPr>
            <a:endParaRPr lang="en-US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الحد من أثر جميع عوامل الخطورة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تزداد فرصة الحياة بعد ذبحة قلبية عند الشخص المنتظم في النشاط البدني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581F5F05-73E9-4E8D-A00F-F8560355B27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1981200" y="277814"/>
            <a:ext cx="739166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ما عوامل الخطر للإصابة بأمراض القلب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533135" y="1524000"/>
            <a:ext cx="8991071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 يعتبر مرض الشريان التاجي الأكثر شيوعا بين أمراض القلب في أمريكا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يحدث المرض عند ترسب الدهونعلى الجدار  </a:t>
            </a:r>
            <a:endParaRPr lang="ar-EG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   </a:t>
            </a: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الداخلي للشريان التاجي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914929" y="2560638"/>
          <a:ext cx="2113625" cy="2190750"/>
        </p:xfrm>
        <a:graphic>
          <a:graphicData uri="http://schemas.openxmlformats.org/presentationml/2006/ole">
            <p:oleObj spid="_x0000_s1026" name="Bitmap Image" r:id="rId3" imgW="1848108" imgH="219047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BF000F08-B803-4500-9B35-1DAC692C5AF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905530" y="277814"/>
            <a:ext cx="746733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ما عوامل الخطر للإصابة بأمراض القلب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053" name="Rectangle 9"/>
          <p:cNvSpPr>
            <a:spLocks noChangeArrowheads="1"/>
          </p:cNvSpPr>
          <p:nvPr/>
        </p:nvSpPr>
        <p:spPr bwMode="auto">
          <a:xfrm>
            <a:off x="2020756" y="1600200"/>
            <a:ext cx="742778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مما يغلق أحد الشرايين التاجية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والنتيجة ذبحة قلبية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5405306" y="1484314"/>
          <a:ext cx="3819657" cy="1533525"/>
        </p:xfrm>
        <a:graphic>
          <a:graphicData uri="http://schemas.openxmlformats.org/presentationml/2006/ole">
            <p:oleObj spid="_x0000_s2050" name="Bitmap Image" r:id="rId3" imgW="3820058" imgH="1533739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3C045FEF-552A-4699-80A5-C0D0B5263E2F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905530" y="277814"/>
            <a:ext cx="746733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ما عوامل الخطر للإصابة بأمراض القلب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4344194" y="1435100"/>
            <a:ext cx="5180013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عوامل خطورة أخرى</a:t>
            </a:r>
            <a:r>
              <a:rPr lang="ar-SA" sz="3600">
                <a:solidFill>
                  <a:srgbClr val="376092"/>
                </a:solidFill>
                <a:latin typeface="Calibri" pitchFamily="34" charset="0"/>
              </a:rPr>
              <a:t> </a:t>
            </a: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endParaRPr lang="ar-SA" sz="36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ضغط دم مرتفع</a:t>
            </a: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كلسترول مرتفع</a:t>
            </a: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سكري</a:t>
            </a: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سمنة</a:t>
            </a: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انخفاض النشاط البدني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37EFB16A-51D3-4F0A-8C9F-9A284F34F103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1752468" y="307976"/>
            <a:ext cx="7620396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الأنشطة البدنية تخفض عوامل الخطر هذه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599406" y="1447801"/>
            <a:ext cx="7924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ضغط دم منخفض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عدم التدخين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ذو الوزن المعتدل أقل عرضة للسكري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النشاط البدني يخفض الحاجة للأنسولين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البقاء على الوزن المثالي أو خفض الزيادة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82617133-A39D-4A1A-B6DD-E2ED8F99CDA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1676798" y="307976"/>
            <a:ext cx="769606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الأنشطة البدنية تخفض عوامل الخطر هذه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533135" y="1447800"/>
            <a:ext cx="899107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الكلسترول الجيد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u="sng">
                <a:solidFill>
                  <a:srgbClr val="376092"/>
                </a:solidFill>
                <a:latin typeface="Calibri" pitchFamily="34" charset="0"/>
              </a:rPr>
              <a:t>الخلاصة: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 u="sng">
                <a:solidFill>
                  <a:srgbClr val="376092"/>
                </a:solidFill>
                <a:latin typeface="Calibri" pitchFamily="34" charset="0"/>
              </a:rPr>
              <a:t>نشاط بدني متوسط الشدة والكمية يخفض احتمالية الإصابة بالذبحة الصدرية</a:t>
            </a:r>
            <a:endParaRPr lang="en-US" sz="3200" u="sng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73930FC1-F2FD-4C0F-8AEF-5C1CCD4069E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676798" y="307976"/>
            <a:ext cx="769606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الأنشطة البدنية تخفض عوامل الخطر هذه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533136" y="1447800"/>
            <a:ext cx="9028906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لكن تذكر</a:t>
            </a:r>
            <a:r>
              <a:rPr lang="ar-SA" sz="3600">
                <a:solidFill>
                  <a:srgbClr val="376092"/>
                </a:solidFill>
                <a:latin typeface="Calibri" pitchFamily="34" charset="0"/>
              </a:rPr>
              <a:t>: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6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يجب عدم إغفال عوامل الخطورة الأخرى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من الضروري الحد من عوامل الخطورة لتخفض احتمالية الإصابة بأمراض القلب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A668490B-3CC6-4492-A99B-79BD1FFD0F4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4799939" y="838201"/>
            <a:ext cx="4572926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fontAlgn="auto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مخاطر الأنشطة البدنية</a:t>
            </a:r>
            <a:r>
              <a:rPr lang="en-US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/>
            </a:r>
            <a:br>
              <a:rPr lang="en-US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</a:br>
            <a:r>
              <a:rPr lang="en-US" sz="2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/>
            </a:r>
            <a:br>
              <a:rPr lang="en-US" sz="2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</a:br>
            <a:r>
              <a:rPr lang="ar-EG" sz="2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/>
            </a:r>
            <a:br>
              <a:rPr lang="ar-EG" sz="2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</a:br>
            <a:r>
              <a:rPr lang="ar-SA" sz="36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العضلات والمفاصل</a:t>
            </a:r>
            <a:endParaRPr lang="en-US" sz="36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1310481" y="2133600"/>
            <a:ext cx="829111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التدريب الشديد لفترة طويلة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عدم الإحماء والاستعادة يؤدي إلى آلام العضلات 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65BB3657-1A31-4298-ACFE-7096D34F3FE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5028671" y="917576"/>
            <a:ext cx="4344194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fontAlgn="auto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مخاطر الأنشطة البدنية</a:t>
            </a:r>
            <a:r>
              <a:rPr lang="en-US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/>
            </a:r>
            <a:br>
              <a:rPr lang="en-US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</a:br>
            <a:r>
              <a:rPr lang="en-US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/>
            </a:r>
            <a:br>
              <a:rPr lang="en-US" sz="44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</a:b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/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</a:br>
            <a:r>
              <a:rPr lang="ar-SA" sz="36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الإصابات الحرارية</a:t>
            </a:r>
            <a:endParaRPr lang="en-US" sz="36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914930" y="2209800"/>
            <a:ext cx="865743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التدريب في الحر والرطوبة يؤدي للإجهاد الحراري وضربات الشمس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CF7348EA-2632-4A62-8DE4-6617D4520D8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4571206" y="303214"/>
            <a:ext cx="480165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أعراض الإجهاد الحراري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5499894" y="1524001"/>
            <a:ext cx="4038071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انخفاض درجة الحرارة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الدوخة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صداع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غثيان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تشويش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33C2F9DD-213B-4186-86D8-1DEA5386CA9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4877330" y="307976"/>
            <a:ext cx="449553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أعراض ضربة الشمس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4724269" y="1447801"/>
            <a:ext cx="4839494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دوخة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صداع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عطش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غثيان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تشنج عضلي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توقف العرق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ارتفاع الحرارة لدرجة خطرة</a:t>
            </a:r>
            <a:endParaRPr lang="ar-EG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E7A0101E-FD90-466C-97CD-EC5A6322A28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5028671" y="765176"/>
            <a:ext cx="4344194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400">
                <a:solidFill>
                  <a:srgbClr val="376092"/>
                </a:solidFill>
                <a:latin typeface="Calibri" pitchFamily="34" charset="0"/>
                <a:cs typeface="+mn-cs"/>
              </a:rPr>
              <a:t>مخاطر الأنشطة البدنية</a:t>
            </a:r>
            <a:r>
              <a:rPr lang="en-US" sz="4400">
                <a:solidFill>
                  <a:srgbClr val="376092"/>
                </a:solidFill>
                <a:latin typeface="Calibri" pitchFamily="34" charset="0"/>
                <a:cs typeface="+mn-cs"/>
              </a:rPr>
              <a:t/>
            </a:r>
            <a:br>
              <a:rPr lang="en-US" sz="4400">
                <a:solidFill>
                  <a:srgbClr val="376092"/>
                </a:solidFill>
                <a:latin typeface="Calibri" pitchFamily="34" charset="0"/>
                <a:cs typeface="+mn-cs"/>
              </a:rPr>
            </a:br>
            <a: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/>
            </a:r>
            <a:br>
              <a:rPr lang="en-US" sz="40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</a:br>
            <a:r>
              <a:rPr lang="ar-SA" sz="3600">
                <a:solidFill>
                  <a:srgbClr val="3760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+mn-cs"/>
              </a:rPr>
              <a:t>مشاكل القلب</a:t>
            </a:r>
            <a:endParaRPr lang="en-US" sz="360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1219333" y="2276475"/>
            <a:ext cx="8382265" cy="38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عيب في القلب + تدريب </a:t>
            </a:r>
          </a:p>
          <a:p>
            <a:pPr marL="342900" indent="-342900" algn="r" rtl="1">
              <a:lnSpc>
                <a:spcPct val="140000"/>
              </a:lnSpc>
              <a:spcBef>
                <a:spcPct val="20000"/>
              </a:spcBef>
              <a:buFont typeface="Arial" pitchFamily="34" charset="0"/>
              <a:buNone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ألم في الصدر، دوخة مفاجئة، إغماء، قصر تنفس واضح جدا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          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الموت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7413" name="Line 9"/>
          <p:cNvSpPr>
            <a:spLocks noChangeShapeType="1"/>
          </p:cNvSpPr>
          <p:nvPr/>
        </p:nvSpPr>
        <p:spPr bwMode="auto">
          <a:xfrm>
            <a:off x="7790656" y="2708275"/>
            <a:ext cx="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17414" name="Line 10"/>
          <p:cNvSpPr>
            <a:spLocks noChangeShapeType="1"/>
          </p:cNvSpPr>
          <p:nvPr/>
        </p:nvSpPr>
        <p:spPr bwMode="auto">
          <a:xfrm>
            <a:off x="7785497" y="4168776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B9BBA72E-7DDF-43A4-9AE5-22669C97367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3276204" y="328614"/>
            <a:ext cx="6096661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فوائد الأنشطة البدنية ومخاطرها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1448064" y="1447801"/>
            <a:ext cx="8076142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الفوائد المحتملة</a:t>
            </a:r>
          </a:p>
          <a:p>
            <a:pPr marL="342900" indent="-342900" algn="r" rtl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قدرة أفضل للعمل والترويح</a:t>
            </a:r>
          </a:p>
          <a:p>
            <a:pPr marL="342900" indent="-342900" algn="r" rtl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مقاومة الضغوط والقلق والتعب ونظرة أفضل للحياة</a:t>
            </a:r>
          </a:p>
          <a:p>
            <a:pPr marL="342900" indent="-342900" algn="r" rtl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التحمل والقوة</a:t>
            </a:r>
          </a:p>
          <a:p>
            <a:pPr marL="342900" indent="-342900" algn="r" rtl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كفاءة القلب والرئتين</a:t>
            </a:r>
          </a:p>
          <a:p>
            <a:pPr marL="342900" indent="-342900" algn="r" rtl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التخلص من الوزن الزائد</a:t>
            </a:r>
          </a:p>
          <a:p>
            <a:pPr marL="342900" indent="-342900" algn="r" rtl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خفض احتمالية إصابة القلب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44C6C075-3C5F-4B1F-A0BA-B1BBF9516B8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3276204" y="328614"/>
            <a:ext cx="6096661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فوائد الأنشطة البدنية ومخاطرها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2818739" y="1447801"/>
            <a:ext cx="6705467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الأخطار المحتملة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6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إصابات العضلات والمفاصل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الإصابات الحرارية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مضاعفة مشاكل القلب الموجودة أو الخفية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FBEFB99F-9918-453F-853E-943842452A8A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19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6325394" y="307976"/>
            <a:ext cx="3047471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تجنب الإصابات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4648597" y="1447800"/>
            <a:ext cx="487560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زيادة مستوى النشاط تدريجيا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معقولية الأهداف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الملابس المناسبة للمناخ</a:t>
            </a: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استمع لإشارات إنذار الجسم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7530027A-3A0D-4715-A7EC-541FBFF9F2F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6325394" y="307976"/>
            <a:ext cx="3047471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تجنب الإصابات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533135" y="1447800"/>
            <a:ext cx="899107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اعرف الأعراض الأولية لمشاكل القلب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ألم أو ضغط في يسار أو وسط الصدر أو يسار العنق أو الكتف أو الذراع أثناء النشاط أو بعده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الدوخة المفاجئة أو التعرق البارد أو الشحوب أو الإغماء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EC050638-3E3E-4C64-892B-4BF416F5B119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3962400" y="307976"/>
            <a:ext cx="541046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قياس اللياقة القلبية الوعائية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1295004" y="1447801"/>
            <a:ext cx="8229203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000" u="sng">
                <a:solidFill>
                  <a:srgbClr val="376092"/>
                </a:solidFill>
                <a:latin typeface="Calibri" pitchFamily="34" charset="0"/>
              </a:rPr>
              <a:t>اختبار الخطوة لهارفارد</a:t>
            </a:r>
          </a:p>
          <a:p>
            <a:pPr marL="342900" indent="-342900" algn="r" rtl="1" eaLnBrk="0" hangingPunct="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ar-SA" sz="30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000">
                <a:solidFill>
                  <a:srgbClr val="376092"/>
                </a:solidFill>
                <a:latin typeface="Calibri" pitchFamily="34" charset="0"/>
              </a:rPr>
              <a:t>الهدف : 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3000">
                <a:solidFill>
                  <a:srgbClr val="376092"/>
                </a:solidFill>
                <a:latin typeface="Calibri" pitchFamily="34" charset="0"/>
              </a:rPr>
              <a:t>	تقدير الإستهلاك الأقصى للأكسجين</a:t>
            </a:r>
          </a:p>
          <a:p>
            <a:pPr marL="342900" indent="-342900" algn="r" rtl="1" eaLnBrk="0" hangingPunct="0">
              <a:lnSpc>
                <a:spcPct val="7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0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000">
                <a:solidFill>
                  <a:srgbClr val="376092"/>
                </a:solidFill>
                <a:latin typeface="Calibri" pitchFamily="34" charset="0"/>
              </a:rPr>
              <a:t>الأدوات: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3000">
                <a:solidFill>
                  <a:srgbClr val="376092"/>
                </a:solidFill>
                <a:latin typeface="Calibri" pitchFamily="34" charset="0"/>
              </a:rPr>
              <a:t>1- صندوق ارتفاعه 41 سم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3000">
                <a:solidFill>
                  <a:srgbClr val="376092"/>
                </a:solidFill>
                <a:latin typeface="Calibri" pitchFamily="34" charset="0"/>
              </a:rPr>
              <a:t>2- ميقاع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3000">
                <a:solidFill>
                  <a:srgbClr val="376092"/>
                </a:solidFill>
                <a:latin typeface="Calibri" pitchFamily="34" charset="0"/>
              </a:rPr>
              <a:t>3-</a:t>
            </a:r>
            <a:r>
              <a:rPr lang="ar-EG" sz="30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3000">
                <a:solidFill>
                  <a:srgbClr val="376092"/>
                </a:solidFill>
                <a:latin typeface="Calibri" pitchFamily="34" charset="0"/>
              </a:rPr>
              <a:t>ساعة توقيت</a:t>
            </a:r>
            <a:endParaRPr lang="en-US" sz="30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C5F5B873-D8B8-4CFF-8419-E8B27ED9AA9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3886730" y="384175"/>
            <a:ext cx="548613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قياس اللياقة القلبية الوعائية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533135" y="1447801"/>
            <a:ext cx="8991071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الإجراءات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يصعد المفحوص على الصندوق بمعدل: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 			24 صعودا /دقيقة (للرجال)</a:t>
            </a:r>
          </a:p>
          <a:p>
            <a:pPr marL="2057400" lvl="4" indent="-228600" algn="r" rtl="1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		22 صعودا /دقيقة للنساء</a:t>
            </a:r>
          </a:p>
          <a:p>
            <a:pPr marL="2057400" lvl="4" indent="-228600" algn="r" rtl="1" eaLnBrk="0" hangingPunct="0">
              <a:lnSpc>
                <a:spcPct val="50000"/>
              </a:lnSpc>
              <a:spcBef>
                <a:spcPct val="20000"/>
              </a:spcBef>
              <a:buFont typeface="Arial" pitchFamily="34" charset="0"/>
              <a:buNone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2057400" lvl="4" indent="-228600" algn="r" rtl="1" eaLnBrk="0" hangingPunct="0">
              <a:spcBef>
                <a:spcPct val="20000"/>
              </a:spcBef>
              <a:buFontTx/>
              <a:buChar char="-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الإستمرار لمدة 3 دقائق متواصلة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2057400" lvl="4" indent="-228600" algn="r" rtl="1" eaLnBrk="0" hangingPunct="0">
              <a:spcBef>
                <a:spcPct val="20000"/>
              </a:spcBef>
              <a:buFontTx/>
              <a:buChar char="-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يتوقف المفحوص في نهاية الثلاث دقائق ويتم قياس نبض القلب بعد 5 ثوان لمدة 15 ثانية ونضربها في 4 لمعرفة النبضات في دقيقة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.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9F25FE31-EF0D-48EC-AD11-0AD95A68975C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1143662" y="307976"/>
            <a:ext cx="8229203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قارن الناتج بالاستهلاك الأقصى في الجدول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9614" y="1422400"/>
            <a:ext cx="5480976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E522F04C-4799-4877-8CFB-07437A5080F8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1143662" y="152401"/>
            <a:ext cx="8229203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000">
                <a:solidFill>
                  <a:srgbClr val="376092"/>
                </a:solidFill>
                <a:latin typeface="Calibri" pitchFamily="34" charset="0"/>
              </a:rPr>
              <a:t>قارن الرقم بالمستوى في الجدول لمعرفة مستوى اللياقة القلبية الوعائية</a:t>
            </a:r>
            <a:endParaRPr lang="en-US" sz="4000">
              <a:solidFill>
                <a:srgbClr val="376092"/>
              </a:solidFill>
              <a:latin typeface="Calibri" pitchFamily="34" charset="0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8102" y="1384300"/>
            <a:ext cx="4309798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41A03EF5-234E-478A-918E-00FAAD0E51C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7924800" y="384175"/>
            <a:ext cx="144806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مثال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1295004" y="1447801"/>
            <a:ext cx="8229203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رجل عمره 21 سنة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ناتج نبضات القلب بعد 5 ث من نهاية الصعود والنزول 3د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هو:     149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مستوى اللياقة متوسط 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كيف؟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29C0B920-BB90-4674-A8C7-C854755EC2F6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1400" y="1422400"/>
            <a:ext cx="5283200" cy="49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CD92AE18-8AE3-4819-95F7-B555A856CB0D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5538" y="1422400"/>
            <a:ext cx="5554927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EC5BD0B4-C8B4-4E47-A511-5934D177A99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3733668" y="303214"/>
            <a:ext cx="5639196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تطوير اللياقة القلبية الوعائية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1295004" y="1447801"/>
            <a:ext cx="8229203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اختيار الشدة المناسبة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ar-SA" sz="36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1- النبض الأعلى للفرد ( النبض في حالة الجهد الأقصى)=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 220 – العمر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مثال: شاب عمره 20 سنة فكم نبضه الأعلى؟ 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CBA9F41E-2115-4FF7-80F2-4567A6418C1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29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3962400" y="303214"/>
            <a:ext cx="541046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تطوير اللياقة القلبية الوعائية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457465" y="1447801"/>
            <a:ext cx="9144133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النبض الأعلى للشاب= 220-20 = 200 نبضه /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ق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>
                <a:solidFill>
                  <a:srgbClr val="376092"/>
                </a:solidFill>
                <a:latin typeface="Calibri" pitchFamily="34" charset="0"/>
              </a:rPr>
              <a:t>2- </a:t>
            </a: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النبض خلال الراحة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6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وضع السبابة والوسطى على جانب العنق وتحسس النبض وحسابه لمدة 15 ث </a:t>
            </a: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النبض وقت الراحة = النبض في 15 ث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× 4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0055AE14-D135-43B5-BD23-34AC856DAF37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30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837540" y="841376"/>
            <a:ext cx="8230923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rtl="1" eaLnBrk="0" hangingPunct="0"/>
            <a:r>
              <a:rPr lang="ar-SA" sz="4000">
                <a:solidFill>
                  <a:srgbClr val="376092"/>
                </a:solidFill>
                <a:latin typeface="Calibri" pitchFamily="34" charset="0"/>
              </a:rPr>
              <a:t>تطوير اللياقة القلبية الوعائية</a:t>
            </a:r>
            <a:br>
              <a:rPr lang="ar-SA" sz="4000">
                <a:solidFill>
                  <a:srgbClr val="376092"/>
                </a:solidFill>
                <a:latin typeface="Calibri" pitchFamily="34" charset="0"/>
              </a:rPr>
            </a:br>
            <a:r>
              <a:rPr lang="ar-SA" sz="4000">
                <a:solidFill>
                  <a:srgbClr val="376092"/>
                </a:solidFill>
                <a:latin typeface="Calibri" pitchFamily="34" charset="0"/>
              </a:rPr>
              <a:t/>
            </a:r>
            <a:br>
              <a:rPr lang="ar-SA" sz="4000">
                <a:solidFill>
                  <a:srgbClr val="376092"/>
                </a:solidFill>
                <a:latin typeface="Calibri" pitchFamily="34" charset="0"/>
              </a:rPr>
            </a:br>
            <a:r>
              <a:rPr lang="ar-SA" sz="4000">
                <a:solidFill>
                  <a:srgbClr val="376092"/>
                </a:solidFill>
                <a:latin typeface="Calibri" pitchFamily="34" charset="0"/>
              </a:rPr>
              <a:t> قياس النبض عند الشريان السباتي في العنق</a:t>
            </a:r>
            <a:endParaRPr lang="en-US" sz="4000">
              <a:solidFill>
                <a:srgbClr val="376092"/>
              </a:solidFill>
              <a:latin typeface="Calibri" pitchFamily="34" charset="0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3205692" y="2425701"/>
          <a:ext cx="3479139" cy="3794125"/>
        </p:xfrm>
        <a:graphic>
          <a:graphicData uri="http://schemas.openxmlformats.org/presentationml/2006/ole">
            <p:oleObj spid="_x0000_s3074" name="Bitmap Image" r:id="rId3" imgW="5076190" imgH="5533333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C4D4388F-5A52-4B92-B75F-7156B619B77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31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3733668" y="346076"/>
            <a:ext cx="5639196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تطوير اللياقة القلبية الوعائية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1295004" y="1447800"/>
            <a:ext cx="822920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الشدة المناسبة للمبتديء</a:t>
            </a: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= </a:t>
            </a:r>
          </a:p>
          <a:p>
            <a:pPr marL="2057400" lvl="4" indent="-228600" algn="r" rtl="1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70% ( الحد الأعلى الإحتياطي) + النبض أثناء الراحة</a:t>
            </a:r>
          </a:p>
          <a:p>
            <a:pPr marL="342900" indent="-342900" algn="r" rtl="1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الحدالأعلى الإحتياطي = </a:t>
            </a:r>
          </a:p>
          <a:p>
            <a:pPr marL="2057400" lvl="4" indent="-228600" algn="r" rtl="1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»"/>
            </a:pPr>
            <a:r>
              <a:rPr lang="ar-EG" sz="32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الحد الأعلى للنبض – النبض أثناء الراحة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E1014B50-BFE6-4EAC-B14C-69E33D953CE2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32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3733668" y="346076"/>
            <a:ext cx="5639196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تطوير اللياقة القلبية الوعائية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457464" y="1447801"/>
            <a:ext cx="9066742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300" u="sng">
                <a:solidFill>
                  <a:srgbClr val="376092"/>
                </a:solidFill>
                <a:latin typeface="Calibri" pitchFamily="34" charset="0"/>
              </a:rPr>
              <a:t>مثال :</a:t>
            </a:r>
            <a:r>
              <a:rPr lang="ar-SA" sz="3300">
                <a:solidFill>
                  <a:srgbClr val="376092"/>
                </a:solidFill>
                <a:latin typeface="Calibri" pitchFamily="34" charset="0"/>
              </a:rPr>
              <a:t> 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ما الشدة المناسبة لشاب عمرة 20 سنة ونبضه أثناء الراحة 80 ن</a:t>
            </a:r>
            <a:r>
              <a:rPr lang="ar-EG" sz="29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/</a:t>
            </a:r>
            <a:r>
              <a:rPr lang="ar-EG" sz="29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ق؟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ar-SA" sz="29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300" u="sng">
                <a:solidFill>
                  <a:srgbClr val="376092"/>
                </a:solidFill>
                <a:latin typeface="Calibri" pitchFamily="34" charset="0"/>
              </a:rPr>
              <a:t>الحل: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الحد الأعلى للنبض = 220 -20  = 200 ن /ق</a:t>
            </a: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ar-SA" sz="29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الشدة المناسبة = (200 – 80) × 0.70 + 80</a:t>
            </a:r>
          </a:p>
          <a:p>
            <a:pPr marL="2057400" lvl="4" indent="-228600" algn="r" rtl="1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      =   84 +</a:t>
            </a:r>
            <a:r>
              <a:rPr lang="ar-EG" sz="29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80</a:t>
            </a:r>
          </a:p>
          <a:p>
            <a:pPr marL="2057400" lvl="4" indent="-228600" algn="r" rtl="1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   = 164 ن /</a:t>
            </a:r>
            <a:r>
              <a:rPr lang="ar-EG" sz="2900">
                <a:solidFill>
                  <a:srgbClr val="376092"/>
                </a:solidFill>
                <a:latin typeface="Calibri" pitchFamily="34" charset="0"/>
              </a:rPr>
              <a:t> </a:t>
            </a:r>
            <a:r>
              <a:rPr lang="ar-SA" sz="2900">
                <a:solidFill>
                  <a:srgbClr val="376092"/>
                </a:solidFill>
                <a:latin typeface="Calibri" pitchFamily="34" charset="0"/>
              </a:rPr>
              <a:t>ق</a:t>
            </a:r>
            <a:endParaRPr lang="en-US" sz="29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D14D4E1C-65D9-4003-967B-FF9684D5FA1E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33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3733668" y="346076"/>
            <a:ext cx="5639196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 eaLnBrk="0" hangingPunct="0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تطوير اللياقة القلبية الوعائية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372394" y="1447801"/>
            <a:ext cx="8229204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مدة النشاط البدني</a:t>
            </a:r>
          </a:p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6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لا تقل عن 20 ق مستمرة</a:t>
            </a:r>
          </a:p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			- المبتديء 15 ق فقط </a:t>
            </a:r>
          </a:p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600" u="sng">
                <a:solidFill>
                  <a:srgbClr val="376092"/>
                </a:solidFill>
                <a:latin typeface="Calibri" pitchFamily="34" charset="0"/>
              </a:rPr>
              <a:t>تكرار النشاط البدني</a:t>
            </a:r>
          </a:p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600" u="sng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 eaLnBrk="0" hangingPunct="0">
              <a:lnSpc>
                <a:spcPct val="85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لا تقل عن 3 أيام في الأسبوع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95CED07B-330E-4FB8-92D4-849FEB84AA5B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34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5028671" y="307976"/>
            <a:ext cx="4344194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الاستمرارية في النشاط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372394" y="1501776"/>
            <a:ext cx="8151813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مراعاة الأهداف القصيرة المدى والبعيدة المدى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أرجع التفكير في مستوى البدايات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ناقش برنامجك وأهدافك مع الأهل والأصدقاء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تذكر أسبابك الأولى للمشاركة في البرنامج</a:t>
            </a: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غير النشاط عند الملل 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/>
          <p:cNvSpPr txBox="1">
            <a:spLocks noGrp="1"/>
          </p:cNvSpPr>
          <p:nvPr/>
        </p:nvSpPr>
        <p:spPr bwMode="auto">
          <a:xfrm>
            <a:off x="2105025" y="6376989"/>
            <a:ext cx="570971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fld id="{AC9724EA-236C-404C-B92A-B9AF9520A6F1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algn="r" rtl="1"/>
              <a:t>35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6172333" y="384175"/>
            <a:ext cx="3200532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r" rtl="1"/>
            <a:r>
              <a:rPr lang="ar-SA" sz="4400">
                <a:solidFill>
                  <a:srgbClr val="376092"/>
                </a:solidFill>
                <a:latin typeface="Calibri" pitchFamily="34" charset="0"/>
              </a:rPr>
              <a:t>لتكن أكثر نشاطاً</a:t>
            </a:r>
            <a:endParaRPr lang="en-US" sz="4400">
              <a:solidFill>
                <a:srgbClr val="376092"/>
              </a:solidFill>
              <a:latin typeface="Calibri" pitchFamily="34" charset="0"/>
            </a:endParaRP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5486135" y="1447801"/>
            <a:ext cx="4038071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انهض وتحرك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استخدم الدرج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أوقف السيارة بعيدا قليلا</a:t>
            </a: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endParaRPr lang="ar-SA" sz="3200">
              <a:solidFill>
                <a:srgbClr val="376092"/>
              </a:solidFill>
              <a:latin typeface="Calibri" pitchFamily="34" charset="0"/>
            </a:endParaRPr>
          </a:p>
          <a:p>
            <a:pPr marL="34290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ar-SA" sz="3200">
                <a:solidFill>
                  <a:srgbClr val="376092"/>
                </a:solidFill>
                <a:latin typeface="Calibri" pitchFamily="34" charset="0"/>
              </a:rPr>
              <a:t>خذ استراحة تمرينات</a:t>
            </a:r>
            <a:endParaRPr lang="en-US" sz="3200">
              <a:solidFill>
                <a:srgbClr val="37609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742</Words>
  <Application>Microsoft Office PowerPoint</Application>
  <PresentationFormat>A4 Paper (210x297 mm)</PresentationFormat>
  <Paragraphs>251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Bitmap Image</vt:lpstr>
      <vt:lpstr>Slide 1</vt:lpstr>
      <vt:lpstr>المحاضرة الثالثة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user</cp:lastModifiedBy>
  <cp:revision>89</cp:revision>
  <dcterms:created xsi:type="dcterms:W3CDTF">2009-10-14T19:14:34Z</dcterms:created>
  <dcterms:modified xsi:type="dcterms:W3CDTF">2011-03-21T10:07:27Z</dcterms:modified>
</cp:coreProperties>
</file>