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7" r:id="rId4"/>
    <p:sldId id="300" r:id="rId5"/>
    <p:sldId id="301" r:id="rId6"/>
    <p:sldId id="302" r:id="rId7"/>
    <p:sldId id="303" r:id="rId8"/>
    <p:sldId id="312" r:id="rId9"/>
    <p:sldId id="304" r:id="rId10"/>
    <p:sldId id="307" r:id="rId11"/>
    <p:sldId id="313" r:id="rId12"/>
    <p:sldId id="314" r:id="rId13"/>
    <p:sldId id="309" r:id="rId14"/>
    <p:sldId id="315" r:id="rId15"/>
    <p:sldId id="310" r:id="rId16"/>
    <p:sldId id="316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FF66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2" autoAdjust="0"/>
    <p:restoredTop sz="94664" autoAdjust="0"/>
  </p:normalViewPr>
  <p:slideViewPr>
    <p:cSldViewPr>
      <p:cViewPr>
        <p:scale>
          <a:sx n="75" d="100"/>
          <a:sy n="75" d="100"/>
        </p:scale>
        <p:origin x="-282" y="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قسم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النحو التطبيقي (1)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الخامسة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أسماء الأفعال والأسماء المركّبة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أسماء الأفعال.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     تعريفها.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     أنواعها.</a:t>
            </a: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الأسماء المركبة.</a:t>
            </a:r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dirty="0" smtClean="0">
                <a:cs typeface="Arial" pitchFamily="34" charset="0"/>
              </a:rPr>
              <a:t>ما زلنا نتعرّف إلى </a:t>
            </a:r>
            <a:r>
              <a:rPr lang="ar-SA" dirty="0" err="1" smtClean="0">
                <a:cs typeface="Arial" pitchFamily="34" charset="0"/>
              </a:rPr>
              <a:t>المبنيات</a:t>
            </a:r>
            <a:r>
              <a:rPr lang="ar-SA" dirty="0" smtClean="0">
                <a:cs typeface="Arial" pitchFamily="34" charset="0"/>
              </a:rPr>
              <a:t> في اللغة وفي هذه المحاضرة سوف نتعرف إلى نوعين جديدين منها وهما أسماء الأفعال والأسماء المركبة.</a:t>
            </a:r>
          </a:p>
          <a:p>
            <a:pPr algn="just" rtl="1"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فماذا نقصد بكل منهما؟</a:t>
            </a:r>
          </a:p>
          <a:p>
            <a:pPr algn="just" rtl="1"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وهل هناك شيء اسمه اسم فعل؟ فنحن نعرف أن الكلام اسم وفعل وحرف.</a:t>
            </a:r>
          </a:p>
          <a:p>
            <a:pPr algn="just" rtl="1"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تعالوا بنا نتعرف إلى هذين النوعين الجديدين و</a:t>
            </a:r>
            <a:r>
              <a:rPr lang="ar-SA" b="1" u="sng" dirty="0" smtClean="0">
                <a:solidFill>
                  <a:srgbClr val="FF0000"/>
                </a:solidFill>
                <a:cs typeface="Arial" pitchFamily="34" charset="0"/>
              </a:rPr>
              <a:t>لا تنس أن حضور المحاضرة حتى آخرها يعطيك فهماً شاملاً للموضوع.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الأفعال.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اسمُ الفعل كلمةٌ تدلُّ على ما يدلُّ عليه الفعلُ، غيرَ أنها لا تقبل علاماتِهُ. وهو إما أن يكون بمعنى الفعلِ الماضي، مثل </a:t>
            </a:r>
            <a:r>
              <a:rPr lang="ar-SA" dirty="0" smtClean="0">
                <a:solidFill>
                  <a:srgbClr val="FF0000"/>
                </a:solidFill>
              </a:rPr>
              <a:t>هيْهات</a:t>
            </a:r>
            <a:r>
              <a:rPr lang="ar-SA" dirty="0" smtClean="0"/>
              <a:t>، بمعنى بَعُدَ أو بمعنى الفعل المضارع، مثل </a:t>
            </a:r>
            <a:r>
              <a:rPr lang="ar-SA" dirty="0" smtClean="0">
                <a:solidFill>
                  <a:srgbClr val="FF0000"/>
                </a:solidFill>
              </a:rPr>
              <a:t>أُفٍّ</a:t>
            </a:r>
            <a:r>
              <a:rPr lang="ar-SA" dirty="0" smtClean="0"/>
              <a:t>، بمعنى أَتَضجّر، أو بمعنى فعلِ الأمر، مثل </a:t>
            </a:r>
            <a:r>
              <a:rPr lang="ar-SA" dirty="0" smtClean="0">
                <a:solidFill>
                  <a:srgbClr val="FF0000"/>
                </a:solidFill>
              </a:rPr>
              <a:t>آمينُ</a:t>
            </a:r>
            <a:r>
              <a:rPr lang="ar-SA" dirty="0" smtClean="0"/>
              <a:t>، بمعنى استَجبْ.</a:t>
            </a:r>
          </a:p>
          <a:p>
            <a:pPr algn="just" rtl="1"/>
            <a:r>
              <a:rPr lang="ar-SA" dirty="0" smtClean="0"/>
              <a:t>ومن أسماءِ الأفعالِ </a:t>
            </a:r>
            <a:r>
              <a:rPr lang="ar-SA" dirty="0" smtClean="0">
                <a:solidFill>
                  <a:srgbClr val="FF0000"/>
                </a:solidFill>
              </a:rPr>
              <a:t>شَتَانَ</a:t>
            </a:r>
            <a:r>
              <a:rPr lang="ar-SA" dirty="0" smtClean="0"/>
              <a:t> بمعنى افترقَ، </a:t>
            </a:r>
            <a:r>
              <a:rPr lang="ar-SA" dirty="0" err="1" smtClean="0"/>
              <a:t>و</a:t>
            </a:r>
            <a:r>
              <a:rPr lang="ar-SA" dirty="0" err="1" smtClean="0">
                <a:solidFill>
                  <a:srgbClr val="FF0000"/>
                </a:solidFill>
              </a:rPr>
              <a:t>وَيْ</a:t>
            </a:r>
            <a:r>
              <a:rPr lang="ar-SA" dirty="0" smtClean="0"/>
              <a:t>، بمعنى أعجَبُ، و</a:t>
            </a:r>
            <a:r>
              <a:rPr lang="ar-SA" dirty="0" smtClean="0">
                <a:solidFill>
                  <a:srgbClr val="FF0000"/>
                </a:solidFill>
              </a:rPr>
              <a:t>صَهْ</a:t>
            </a:r>
            <a:r>
              <a:rPr lang="ar-SA" dirty="0" smtClean="0"/>
              <a:t> بمعنى اسكُتْ، </a:t>
            </a:r>
            <a:r>
              <a:rPr lang="ar-SA" dirty="0" err="1" smtClean="0"/>
              <a:t>و</a:t>
            </a:r>
            <a:r>
              <a:rPr lang="ar-SA" dirty="0" err="1" smtClean="0">
                <a:solidFill>
                  <a:srgbClr val="FF0000"/>
                </a:solidFill>
              </a:rPr>
              <a:t>مَهْ</a:t>
            </a:r>
            <a:r>
              <a:rPr lang="ar-SA" dirty="0" smtClean="0"/>
              <a:t> بمعنى اكفُفْ، و</a:t>
            </a:r>
            <a:r>
              <a:rPr lang="ar-SA" dirty="0" smtClean="0">
                <a:solidFill>
                  <a:srgbClr val="FF0000"/>
                </a:solidFill>
              </a:rPr>
              <a:t>بَلْهَ</a:t>
            </a:r>
            <a:r>
              <a:rPr lang="ar-SA" dirty="0" smtClean="0"/>
              <a:t> بمعنى دَعْ واترُكْ، و</a:t>
            </a:r>
            <a:r>
              <a:rPr lang="ar-SA" dirty="0" smtClean="0">
                <a:solidFill>
                  <a:srgbClr val="FF0000"/>
                </a:solidFill>
              </a:rPr>
              <a:t>عليكَ</a:t>
            </a:r>
            <a:r>
              <a:rPr lang="ar-SA" dirty="0" smtClean="0"/>
              <a:t>، بمعنى </a:t>
            </a:r>
            <a:r>
              <a:rPr lang="ar-SA" dirty="0" err="1" smtClean="0"/>
              <a:t>الزَمْ</a:t>
            </a:r>
            <a:r>
              <a:rPr lang="ar-SA" dirty="0" smtClean="0"/>
              <a:t>، و</a:t>
            </a:r>
            <a:r>
              <a:rPr lang="ar-SA" dirty="0" smtClean="0">
                <a:solidFill>
                  <a:srgbClr val="FF0000"/>
                </a:solidFill>
              </a:rPr>
              <a:t>إليكَ</a:t>
            </a:r>
            <a:r>
              <a:rPr lang="ar-SA" dirty="0" smtClean="0"/>
              <a:t> عني، بمعنى تنَحّ عني، و</a:t>
            </a:r>
            <a:r>
              <a:rPr lang="ar-SA" dirty="0" smtClean="0">
                <a:solidFill>
                  <a:srgbClr val="FF0000"/>
                </a:solidFill>
              </a:rPr>
              <a:t>إليك</a:t>
            </a:r>
            <a:r>
              <a:rPr lang="ar-SA" dirty="0" smtClean="0"/>
              <a:t> الكتابَ، بمعنى </a:t>
            </a:r>
            <a:r>
              <a:rPr lang="ar-SA" dirty="0" err="1" smtClean="0"/>
              <a:t>حُذْهُ</a:t>
            </a:r>
            <a:r>
              <a:rPr lang="ar-SA" dirty="0" smtClean="0"/>
              <a:t>، و</a:t>
            </a:r>
            <a:r>
              <a:rPr lang="ar-SA" dirty="0" smtClean="0">
                <a:solidFill>
                  <a:srgbClr val="FF0000"/>
                </a:solidFill>
              </a:rPr>
              <a:t>ها</a:t>
            </a:r>
            <a:r>
              <a:rPr lang="ar-SA" dirty="0" smtClean="0"/>
              <a:t> </a:t>
            </a:r>
            <a:r>
              <a:rPr lang="ar-SA" dirty="0" err="1" smtClean="0">
                <a:solidFill>
                  <a:srgbClr val="FF0000"/>
                </a:solidFill>
              </a:rPr>
              <a:t>وهاكَ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وهاءَ</a:t>
            </a:r>
            <a:r>
              <a:rPr lang="ar-SA" dirty="0" smtClean="0"/>
              <a:t> القلمَ أي خُذْهُ.</a:t>
            </a:r>
          </a:p>
          <a:p>
            <a:pPr algn="just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الأفعال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واسمُ الفعل يلزم صيغةً واحدةً للجميع للواحد والمثنى والجمع والمذكر والمؤنث، فتقول: </a:t>
            </a:r>
            <a:r>
              <a:rPr lang="ar-SA" dirty="0" smtClean="0">
                <a:solidFill>
                  <a:srgbClr val="FF0000"/>
                </a:solidFill>
              </a:rPr>
              <a:t>صَه</a:t>
            </a:r>
            <a:r>
              <a:rPr lang="ar-SA" dirty="0" smtClean="0"/>
              <a:t> يا ولد، </a:t>
            </a:r>
            <a:r>
              <a:rPr lang="ar-SA" dirty="0" smtClean="0">
                <a:solidFill>
                  <a:srgbClr val="FF0000"/>
                </a:solidFill>
              </a:rPr>
              <a:t>وصه</a:t>
            </a:r>
            <a:r>
              <a:rPr lang="ar-SA" dirty="0" smtClean="0"/>
              <a:t> يا بنت، </a:t>
            </a:r>
            <a:r>
              <a:rPr lang="ar-SA" dirty="0" smtClean="0">
                <a:solidFill>
                  <a:srgbClr val="FF0000"/>
                </a:solidFill>
              </a:rPr>
              <a:t>وصه</a:t>
            </a:r>
            <a:r>
              <a:rPr lang="ar-SA" dirty="0" smtClean="0"/>
              <a:t> يا أولاد،...وهكذا.</a:t>
            </a:r>
          </a:p>
          <a:p>
            <a:pPr algn="just" rtl="1"/>
            <a:r>
              <a:rPr lang="ar-SA" dirty="0" smtClean="0"/>
              <a:t>ويستثنى من ذلك ما لحقتهُ كافُ الخطاب، فيراعى فيه المخاطبُ فتقول </a:t>
            </a:r>
            <a:r>
              <a:rPr lang="ar-SA" dirty="0" smtClean="0">
                <a:solidFill>
                  <a:srgbClr val="FF0000"/>
                </a:solidFill>
              </a:rPr>
              <a:t>عليكَ</a:t>
            </a:r>
            <a:r>
              <a:rPr lang="ar-SA" dirty="0" smtClean="0"/>
              <a:t> نفسَكَ، </a:t>
            </a:r>
            <a:r>
              <a:rPr lang="ar-SA" dirty="0" smtClean="0">
                <a:solidFill>
                  <a:srgbClr val="FF0000"/>
                </a:solidFill>
              </a:rPr>
              <a:t>وعليكِ</a:t>
            </a:r>
            <a:r>
              <a:rPr lang="ar-SA" dirty="0" smtClean="0"/>
              <a:t> نفسَكِ، </a:t>
            </a:r>
            <a:r>
              <a:rPr lang="ar-SA" dirty="0" smtClean="0">
                <a:solidFill>
                  <a:srgbClr val="FF0000"/>
                </a:solidFill>
              </a:rPr>
              <a:t>وعليكُما</a:t>
            </a:r>
            <a:r>
              <a:rPr lang="ar-SA" dirty="0" smtClean="0"/>
              <a:t> أنفسَكما، </a:t>
            </a:r>
            <a:r>
              <a:rPr lang="ar-SA" dirty="0" smtClean="0">
                <a:solidFill>
                  <a:srgbClr val="FF0000"/>
                </a:solidFill>
              </a:rPr>
              <a:t>وعليكم</a:t>
            </a:r>
            <a:r>
              <a:rPr lang="ar-SA" dirty="0" smtClean="0"/>
              <a:t> أنفسَكم، </a:t>
            </a:r>
            <a:r>
              <a:rPr lang="ar-SA" dirty="0" smtClean="0">
                <a:solidFill>
                  <a:srgbClr val="FF0000"/>
                </a:solidFill>
              </a:rPr>
              <a:t>وعليكنَّ</a:t>
            </a:r>
            <a:r>
              <a:rPr lang="ar-SA" dirty="0" smtClean="0"/>
              <a:t> أنفسَكنَّ، وكذلك تفعل مع </a:t>
            </a:r>
            <a:r>
              <a:rPr lang="ar-SA" dirty="0" smtClean="0">
                <a:solidFill>
                  <a:srgbClr val="FF0000"/>
                </a:solidFill>
              </a:rPr>
              <a:t>إليكَ</a:t>
            </a:r>
            <a:r>
              <a:rPr lang="ar-SA" dirty="0" smtClean="0"/>
              <a:t> </a:t>
            </a:r>
            <a:r>
              <a:rPr lang="ar-SA" dirty="0" err="1" smtClean="0">
                <a:solidFill>
                  <a:srgbClr val="FF0000"/>
                </a:solidFill>
              </a:rPr>
              <a:t>وهاكَ</a:t>
            </a:r>
            <a:r>
              <a:rPr lang="ar-SA" dirty="0" smtClean="0"/>
              <a:t>.</a:t>
            </a:r>
          </a:p>
          <a:p>
            <a:pPr algn="just" rtl="1"/>
            <a:endParaRPr lang="ar-SA" dirty="0" smtClean="0"/>
          </a:p>
          <a:p>
            <a:pPr algn="just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أقسام اسم الفعل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يقسم اسم الفعل باعتبار أصله على ثلاثة أنواع:المرتجل والمنقول </a:t>
            </a:r>
            <a:r>
              <a:rPr lang="ar-SA" dirty="0" err="1" smtClean="0"/>
              <a:t>والمعدول</a:t>
            </a:r>
            <a:r>
              <a:rPr lang="ar-SA" dirty="0" smtClean="0"/>
              <a:t>:</a:t>
            </a:r>
          </a:p>
          <a:p>
            <a:pPr rtl="1"/>
            <a:r>
              <a:rPr lang="ar-SA" dirty="0" smtClean="0"/>
              <a:t>النوع الأول: المرتجل: وهي ما وَضعتْ من أول أمرها أسماءَ أفعالٍ، وذلك مثل هَيْهاتَ وأُفٍّ وآمينَ.</a:t>
            </a:r>
          </a:p>
          <a:p>
            <a:pPr rtl="1"/>
            <a:r>
              <a:rPr lang="ar-SA" dirty="0" smtClean="0"/>
              <a:t>النوع الثاني: المنقول: وهي ما استُعملت في غير اسم الفعلِ، ثم نُقلت إليه، أي إنها لم تكن اسم فعل لكن العرب استعملوها فيما بعد كأسماء أفعال.</a:t>
            </a:r>
          </a:p>
          <a:p>
            <a:pPr rtl="1"/>
            <a:endParaRPr lang="ar-SA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أقسام اسم الفعل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والنّقلُ له مصادر، هي:</a:t>
            </a:r>
          </a:p>
          <a:p>
            <a:pPr marL="514350" indent="-514350" rtl="1">
              <a:buAutoNum type="arabicPeriod"/>
            </a:pPr>
            <a:r>
              <a:rPr lang="ar-SA" dirty="0" smtClean="0"/>
              <a:t>الجار والمجرور، فقد ينقل الجار والمجرور فيصير اسم فعلٍ </a:t>
            </a:r>
            <a:r>
              <a:rPr lang="ar-SA" dirty="0" err="1" smtClean="0"/>
              <a:t>كعليكَ</a:t>
            </a:r>
            <a:r>
              <a:rPr lang="ar-SA" dirty="0" smtClean="0"/>
              <a:t> نفسكَ، فهي في الأصل جار(على) ومجرور(الكاف)أي </a:t>
            </a:r>
            <a:r>
              <a:rPr lang="ar-SA" dirty="0" err="1" smtClean="0"/>
              <a:t>الزمها</a:t>
            </a:r>
            <a:r>
              <a:rPr lang="ar-SA" dirty="0" smtClean="0"/>
              <a:t>، وإليك الكتابَ أي خذه، فهي في الأصل مكونة من (جار(إلى) ومجرور(الكاف)</a:t>
            </a:r>
          </a:p>
          <a:p>
            <a:pPr marL="514350" indent="-514350" rtl="1">
              <a:buAutoNum type="arabicPeriod"/>
            </a:pPr>
            <a:r>
              <a:rPr lang="ar-SA" dirty="0" smtClean="0"/>
              <a:t>الظرف مثل مكانكَ، أي اثبُتْ. فالأصل في هذا اللفظ أنه ظرف مكان.</a:t>
            </a:r>
          </a:p>
          <a:p>
            <a:pPr marL="514350" indent="-514350" rtl="1">
              <a:buAutoNum type="arabicPeriod"/>
            </a:pPr>
            <a:r>
              <a:rPr lang="ar-SA" dirty="0" smtClean="0"/>
              <a:t>المصدرٍ، مثل:</a:t>
            </a:r>
            <a:r>
              <a:rPr lang="ar-SA" dirty="0" err="1" smtClean="0"/>
              <a:t>رُوْيدَ</a:t>
            </a:r>
            <a:r>
              <a:rPr lang="ar-SA" dirty="0" smtClean="0"/>
              <a:t> أخاكَ أي أمهِلْهُ، </a:t>
            </a:r>
            <a:r>
              <a:rPr lang="ar-SA" dirty="0" err="1" smtClean="0"/>
              <a:t>ف</a:t>
            </a:r>
            <a:r>
              <a:rPr lang="ar-SA" dirty="0" smtClean="0"/>
              <a:t>(</a:t>
            </a:r>
            <a:r>
              <a:rPr lang="ar-SA" dirty="0" err="1" smtClean="0"/>
              <a:t>رويد</a:t>
            </a:r>
            <a:r>
              <a:rPr lang="ar-SA" dirty="0" smtClean="0"/>
              <a:t>) في الأصل مصدر، ومثلها بَلْهَ الشَّرَّ أي اترُكهُ ودَعْهُ. </a:t>
            </a:r>
          </a:p>
          <a:p>
            <a:pPr rtl="1"/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أقسام اسم الفعل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000" dirty="0" smtClean="0"/>
              <a:t>النوع الثالث: </a:t>
            </a:r>
            <a:r>
              <a:rPr lang="ar-SA" sz="3000" dirty="0" err="1" smtClean="0"/>
              <a:t>المعدول</a:t>
            </a:r>
            <a:r>
              <a:rPr lang="ar-SA" sz="3000" dirty="0" smtClean="0"/>
              <a:t> وهو ما عدل </a:t>
            </a:r>
            <a:r>
              <a:rPr lang="ar-SA" sz="3000" dirty="0" err="1" smtClean="0"/>
              <a:t>به</a:t>
            </a:r>
            <a:r>
              <a:rPr lang="ar-SA" sz="3000" dirty="0" smtClean="0"/>
              <a:t> من لفظ إلى لفظ ويعدل </a:t>
            </a:r>
            <a:r>
              <a:rPr lang="ar-SA" sz="3000" dirty="0" err="1" smtClean="0"/>
              <a:t>به</a:t>
            </a:r>
            <a:r>
              <a:rPr lang="ar-SA" sz="3000" dirty="0" smtClean="0"/>
              <a:t> من لفظ فعل الأمر إلى صيغة جديدة، مثل:َنزالِ وحَذارِ، فهما </a:t>
            </a:r>
            <a:r>
              <a:rPr lang="ar-SA" sz="3000" dirty="0" err="1" smtClean="0"/>
              <a:t>معدولانِ</a:t>
            </a:r>
            <a:r>
              <a:rPr lang="ar-SA" sz="3000" dirty="0" smtClean="0"/>
              <a:t> عن انزِلْ واحذَرْ. </a:t>
            </a:r>
          </a:p>
          <a:p>
            <a:r>
              <a:rPr lang="ar-SA" sz="3000" dirty="0" smtClean="0"/>
              <a:t>وهذا النوع هو القياسيّ فقط ومعنى قياسي أنك تستطيع أن تبنيه من كل فعل ثلاثي فتقول من شرب شَرابِ ومن أكل أكالِ وهكذا، أما النوعان الآخران فهما سماعيان أي </a:t>
            </a:r>
            <a:r>
              <a:rPr lang="ar-SA" sz="3000" dirty="0" err="1" smtClean="0"/>
              <a:t>يكتفى</a:t>
            </a:r>
            <a:r>
              <a:rPr lang="ar-SA" sz="3000" dirty="0" smtClean="0"/>
              <a:t> بما ورد عن العرب.</a:t>
            </a:r>
          </a:p>
          <a:p>
            <a:pPr rtl="1"/>
            <a:r>
              <a:rPr lang="ar-SA" sz="3000" dirty="0" smtClean="0"/>
              <a:t>واسمُ الفعلِ المنقولُ </a:t>
            </a:r>
            <a:r>
              <a:rPr lang="ar-SA" sz="3000" dirty="0" err="1" smtClean="0"/>
              <a:t>كرُويدَ</a:t>
            </a:r>
            <a:r>
              <a:rPr lang="ar-SA" sz="3000" dirty="0" smtClean="0"/>
              <a:t>، </a:t>
            </a:r>
            <a:r>
              <a:rPr lang="ar-SA" sz="3000" dirty="0" err="1" smtClean="0"/>
              <a:t>والمعدولُ</a:t>
            </a:r>
            <a:r>
              <a:rPr lang="ar-SA" sz="3000" dirty="0" smtClean="0"/>
              <a:t> كَنزالِ، لا يأتيان إِلا للأمرِ، ولا يأتي لغيره. وأما المُرتَجلُ فيأتي للأمر كمَهْ، بمعنى اكفُفْ، وهو الأكثرْ. وقد يأتي للماضي </a:t>
            </a:r>
            <a:r>
              <a:rPr lang="ar-SA" sz="3000" dirty="0" err="1" smtClean="0"/>
              <a:t>كشَتّانَ</a:t>
            </a:r>
            <a:r>
              <a:rPr lang="ar-SA" sz="3000" dirty="0" smtClean="0"/>
              <a:t>، بمعنى افترَق، وللمضارع، مثل </a:t>
            </a:r>
            <a:r>
              <a:rPr lang="ar-SA" sz="3000" dirty="0" err="1" smtClean="0"/>
              <a:t>وُيْ</a:t>
            </a:r>
            <a:r>
              <a:rPr lang="ar-SA" sz="3000" dirty="0" smtClean="0"/>
              <a:t>، بمعنى أعجبُ.</a:t>
            </a:r>
          </a:p>
          <a:p>
            <a:endParaRPr lang="ar-SA" sz="3000" b="1" dirty="0" smtClean="0"/>
          </a:p>
          <a:p>
            <a:endParaRPr lang="ar-SA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 الفعل بحسب الزمن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ويقسم اسم الفعل بحسب زمنه إلى ثلاثة أقسام: 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اسمُ فعلٍ ماضٍ وقد وردَ منه هَيْهاتَ، أي بَعُدَ، وشتّان، أي افترقَ، </a:t>
            </a:r>
            <a:r>
              <a:rPr lang="ar-SA" dirty="0" err="1" smtClean="0"/>
              <a:t>و</a:t>
            </a:r>
            <a:r>
              <a:rPr lang="ar-SA" dirty="0" smtClean="0"/>
              <a:t> (</a:t>
            </a:r>
            <a:r>
              <a:rPr lang="ar-SA" dirty="0" err="1" smtClean="0"/>
              <a:t>وشُكانَ</a:t>
            </a:r>
            <a:r>
              <a:rPr lang="ar-SA" dirty="0" smtClean="0"/>
              <a:t> وسُرعانَ) أي أسرعَ، </a:t>
            </a:r>
            <a:r>
              <a:rPr lang="ar-SA" dirty="0" err="1" smtClean="0"/>
              <a:t>وبُطآنَ</a:t>
            </a:r>
            <a:r>
              <a:rPr lang="ar-SA" dirty="0" smtClean="0"/>
              <a:t>، أي </a:t>
            </a:r>
            <a:r>
              <a:rPr lang="ar-SA" dirty="0" err="1" smtClean="0"/>
              <a:t>أبْطِىءِ</a:t>
            </a:r>
            <a:r>
              <a:rPr lang="ar-SA" dirty="0" smtClean="0"/>
              <a:t>.</a:t>
            </a:r>
          </a:p>
          <a:p>
            <a:pPr algn="just" rtl="1"/>
            <a:r>
              <a:rPr lang="ar-SA" dirty="0" smtClean="0"/>
              <a:t>2. واسمُ فعلٍ مضارعٍ وقد وردَ منه أوَّهْ وآهِ أي أتوَجَّعُ، وأُفٍّ، أي أتضجّرُ، </a:t>
            </a:r>
            <a:r>
              <a:rPr lang="ar-SA" dirty="0" err="1" smtClean="0"/>
              <a:t>وَواهاً</a:t>
            </a:r>
            <a:r>
              <a:rPr lang="ar-SA" dirty="0" smtClean="0"/>
              <a:t>، </a:t>
            </a:r>
            <a:r>
              <a:rPr lang="ar-SA" dirty="0" err="1" smtClean="0"/>
              <a:t>وَويْ</a:t>
            </a:r>
            <a:r>
              <a:rPr lang="ar-SA" dirty="0" smtClean="0"/>
              <a:t>، </a:t>
            </a:r>
            <a:r>
              <a:rPr lang="ar-SA" dirty="0" err="1" smtClean="0"/>
              <a:t>اي</a:t>
            </a:r>
            <a:r>
              <a:rPr lang="ar-SA" dirty="0" smtClean="0"/>
              <a:t> أَتعجّبُ،وبَخٍ، أي أَستحسنُ وبَجَلْ أي يكفي.</a:t>
            </a:r>
          </a:p>
          <a:p>
            <a:pPr algn="just" rtl="1"/>
            <a:r>
              <a:rPr lang="ar-SA" dirty="0" smtClean="0"/>
              <a:t>3. واسمُ فعلِ أمرٍ وقد وردَ منه صّهْ أي اسكُتْ، </a:t>
            </a:r>
            <a:r>
              <a:rPr lang="ar-SA" dirty="0" err="1" smtClean="0"/>
              <a:t>و</a:t>
            </a:r>
            <a:r>
              <a:rPr lang="ar-SA" dirty="0" smtClean="0"/>
              <a:t> </a:t>
            </a:r>
            <a:r>
              <a:rPr lang="ar-SA" dirty="0" err="1" smtClean="0"/>
              <a:t>مَهْ</a:t>
            </a:r>
            <a:r>
              <a:rPr lang="ar-SA" dirty="0" smtClean="0"/>
              <a:t>، أي اكفُفْ، </a:t>
            </a:r>
            <a:r>
              <a:rPr lang="ar-SA" dirty="0" err="1" smtClean="0"/>
              <a:t>و</a:t>
            </a:r>
            <a:r>
              <a:rPr lang="ar-SA" dirty="0" smtClean="0"/>
              <a:t> </a:t>
            </a:r>
            <a:r>
              <a:rPr lang="ar-SA" dirty="0" err="1" smtClean="0"/>
              <a:t>رُوَيْدَ</a:t>
            </a:r>
            <a:r>
              <a:rPr lang="ar-SA" dirty="0" smtClean="0"/>
              <a:t> أي أمهِلْ، </a:t>
            </a:r>
            <a:r>
              <a:rPr lang="ar-SA" dirty="0" err="1" smtClean="0"/>
              <a:t>و</a:t>
            </a:r>
            <a:r>
              <a:rPr lang="ar-SA" dirty="0" smtClean="0"/>
              <a:t> ها، وهاءَ، </a:t>
            </a:r>
            <a:r>
              <a:rPr lang="ar-SA" dirty="0" err="1" smtClean="0"/>
              <a:t>وهاكَ</a:t>
            </a:r>
            <a:r>
              <a:rPr lang="ar-SA" dirty="0" smtClean="0"/>
              <a:t>، ودُونَكَ، وعندَكَ، ولدَيْكَ الكتابَ، أي خُذهُ، </a:t>
            </a:r>
            <a:r>
              <a:rPr lang="ar-SA" dirty="0" err="1" smtClean="0"/>
              <a:t>و</a:t>
            </a:r>
            <a:r>
              <a:rPr lang="ar-SA" dirty="0" smtClean="0"/>
              <a:t> عَليكَ نفسَكَ أي </a:t>
            </a:r>
            <a:r>
              <a:rPr lang="ar-SA" dirty="0" err="1" smtClean="0"/>
              <a:t>الزمها</a:t>
            </a:r>
            <a:r>
              <a:rPr lang="ar-SA" dirty="0" smtClean="0"/>
              <a:t>.</a:t>
            </a:r>
          </a:p>
          <a:p>
            <a:pPr marL="514350" indent="-514350" algn="just" rtl="1">
              <a:buAutoNum type="arabicPeriod"/>
            </a:pPr>
            <a:endParaRPr lang="ar-SA" dirty="0" smtClean="0"/>
          </a:p>
          <a:p>
            <a:pPr algn="just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نماذج في الإعراب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شتان</a:t>
            </a:r>
            <a:r>
              <a:rPr lang="ar-SA" dirty="0" smtClean="0"/>
              <a:t> ما بين الثرى </a:t>
            </a:r>
            <a:r>
              <a:rPr lang="ar-SA" dirty="0" err="1" smtClean="0"/>
              <a:t>والثريّا</a:t>
            </a:r>
            <a:r>
              <a:rPr lang="ar-SA" dirty="0" smtClean="0"/>
              <a:t>: اسم فعل ماض </a:t>
            </a:r>
            <a:r>
              <a:rPr lang="ar-SA" dirty="0" smtClean="0">
                <a:solidFill>
                  <a:srgbClr val="00B0F0"/>
                </a:solidFill>
              </a:rPr>
              <a:t>مبني</a:t>
            </a:r>
            <a:r>
              <a:rPr lang="ar-SA" dirty="0" smtClean="0"/>
              <a:t> على الفتح بمعنى بعد. و(ما) اسم موصول </a:t>
            </a:r>
            <a:r>
              <a:rPr lang="ar-SA" dirty="0" smtClean="0">
                <a:solidFill>
                  <a:srgbClr val="00B0F0"/>
                </a:solidFill>
              </a:rPr>
              <a:t>مبني</a:t>
            </a:r>
            <a:r>
              <a:rPr lang="ar-SA" dirty="0" smtClean="0"/>
              <a:t> في محل رفع فاعله.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أفِّ</a:t>
            </a:r>
            <a:r>
              <a:rPr lang="ar-SA" dirty="0" smtClean="0"/>
              <a:t> </a:t>
            </a:r>
            <a:r>
              <a:rPr lang="ar-SA" dirty="0" err="1" smtClean="0"/>
              <a:t>لك</a:t>
            </a:r>
            <a:r>
              <a:rPr lang="ar-SA" dirty="0" smtClean="0"/>
              <a:t>. اسم فعل مضارع </a:t>
            </a:r>
            <a:r>
              <a:rPr lang="ar-SA" dirty="0" smtClean="0">
                <a:solidFill>
                  <a:srgbClr val="00B0F0"/>
                </a:solidFill>
              </a:rPr>
              <a:t>مبني</a:t>
            </a:r>
            <a:r>
              <a:rPr lang="ar-SA" dirty="0" smtClean="0"/>
              <a:t> على الكسر بمعنى أتضجر والفاعل ضمير مستتر تقديره أنا.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رويدكَ</a:t>
            </a:r>
            <a:r>
              <a:rPr lang="ar-SA" dirty="0" smtClean="0"/>
              <a:t> يا أخي. اسم فعل </a:t>
            </a:r>
            <a:r>
              <a:rPr lang="ar-SA" dirty="0" smtClean="0">
                <a:solidFill>
                  <a:srgbClr val="00B0F0"/>
                </a:solidFill>
              </a:rPr>
              <a:t>أمر</a:t>
            </a:r>
            <a:r>
              <a:rPr lang="ar-SA" dirty="0" smtClean="0"/>
              <a:t> بمعنى تمهّل مبني على الفتح والفاعل ضمير مستتر تقديره أنت.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إليكَ</a:t>
            </a:r>
            <a:r>
              <a:rPr lang="ar-SA" dirty="0" smtClean="0"/>
              <a:t> عني: اسم فعل أمر </a:t>
            </a:r>
            <a:r>
              <a:rPr lang="ar-SA" dirty="0" smtClean="0">
                <a:solidFill>
                  <a:srgbClr val="00B0F0"/>
                </a:solidFill>
              </a:rPr>
              <a:t>مبني</a:t>
            </a:r>
            <a:r>
              <a:rPr lang="ar-SA" dirty="0" smtClean="0"/>
              <a:t> على الفتح بمعنى تنحَّ والفاعل ضمير مستتر تقديره أنت.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ملاحظة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لاحظ الفرق في المعنى والإعراب بين كل جملتين متتاليتين: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عليك</a:t>
            </a:r>
            <a:r>
              <a:rPr lang="ar-SA" dirty="0" smtClean="0"/>
              <a:t> نفسَك(أي </a:t>
            </a:r>
            <a:r>
              <a:rPr lang="ar-SA" dirty="0" err="1" smtClean="0"/>
              <a:t>الزم</a:t>
            </a:r>
            <a:r>
              <a:rPr lang="ar-SA" dirty="0" smtClean="0"/>
              <a:t> نفسك وعليك هنا اسم فعل أمر)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عليك</a:t>
            </a:r>
            <a:r>
              <a:rPr lang="ar-SA" dirty="0" smtClean="0"/>
              <a:t> دَينٌ(جار ومجرور وهي على معناها الحقيقي ليست اسم فعل)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دونك</a:t>
            </a:r>
            <a:r>
              <a:rPr lang="ar-SA" dirty="0" smtClean="0"/>
              <a:t> الكتابَ(خذه، فهي اسم فعل أمر والكتاب مفعول </a:t>
            </a:r>
            <a:r>
              <a:rPr lang="ar-SA" dirty="0" err="1" smtClean="0"/>
              <a:t>به</a:t>
            </a:r>
            <a:r>
              <a:rPr lang="ar-SA" dirty="0" smtClean="0"/>
              <a:t> منصوب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دونك</a:t>
            </a:r>
            <a:r>
              <a:rPr lang="ar-SA" dirty="0" smtClean="0"/>
              <a:t> حفرةٌ(أي تحتك فهي هنا ظرف وليست اسم فعل وحفرة مبتدأ مؤخر.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الأسماء المركبة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التركيب على أنواع عدة منها الإضافي مثل </a:t>
            </a:r>
            <a:r>
              <a:rPr lang="ar-SA" dirty="0" err="1" smtClean="0"/>
              <a:t>عبدالله</a:t>
            </a:r>
            <a:r>
              <a:rPr lang="ar-SA" dirty="0" smtClean="0"/>
              <a:t> ومنها المزجي مثل حضرموت ومنها </a:t>
            </a:r>
            <a:r>
              <a:rPr lang="ar-SA" dirty="0" err="1" smtClean="0"/>
              <a:t>الإسنادي</a:t>
            </a:r>
            <a:r>
              <a:rPr lang="ar-SA" dirty="0" smtClean="0"/>
              <a:t> مثل تأبط شراً، ومنها المختوم بكلمة (</a:t>
            </a:r>
            <a:r>
              <a:rPr lang="ar-SA" dirty="0" err="1" smtClean="0"/>
              <a:t>ويه</a:t>
            </a:r>
            <a:r>
              <a:rPr lang="ar-SA" dirty="0" smtClean="0"/>
              <a:t>) مثل سيبويه.</a:t>
            </a:r>
          </a:p>
          <a:p>
            <a:pPr algn="just" rtl="1"/>
            <a:r>
              <a:rPr lang="ar-SA" b="1" i="1" u="sng" dirty="0" smtClean="0">
                <a:solidFill>
                  <a:srgbClr val="FF0000"/>
                </a:solidFill>
              </a:rPr>
              <a:t>بحث وتفكير: عد إلى أحد كتب النحو لتعرف أكثر عن هذه الأنواع.</a:t>
            </a:r>
          </a:p>
          <a:p>
            <a:pPr algn="just" rtl="1"/>
            <a:r>
              <a:rPr lang="ar-SA" dirty="0" smtClean="0"/>
              <a:t>وكثير من هذه الأسماء المركبة يكون مبنياً: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الأعداد من أحدَ عشَرَ إلى تسعة عشرَ، (إلاّ اثنيْ عشَرَ)وتبنى على فتح جزئيها، تقول: جاء أحدَ عشَرَ طالباً ورأيت أحدَ عشَرَ طالباً وسلمتُ </a:t>
            </a:r>
            <a:r>
              <a:rPr lang="ar-SA" dirty="0" smtClean="0"/>
              <a:t>على أحدَ </a:t>
            </a:r>
            <a:r>
              <a:rPr lang="ar-SA" dirty="0" smtClean="0"/>
              <a:t>عشَرَ طالباً.</a:t>
            </a:r>
          </a:p>
          <a:p>
            <a:pPr algn="just"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السماء المركبة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وأَما اثنا عشر فجزؤه الأول معرب إِعراب المثنى. بالألف رفعاً وبالياء نصباً وجراً، وجزؤه الثاني مبني على الفتح أَبداً، ولا محل له من الإعراب. فهو بمنزلة النون من المثنى).</a:t>
            </a:r>
          </a:p>
          <a:p>
            <a:r>
              <a:rPr lang="ar-SA" sz="2800" dirty="0" smtClean="0"/>
              <a:t>2.المختوم بالمقطع(</a:t>
            </a:r>
            <a:r>
              <a:rPr lang="ar-SA" sz="2800" dirty="0" err="1" smtClean="0"/>
              <a:t>ويه</a:t>
            </a:r>
            <a:r>
              <a:rPr lang="ar-SA" sz="2800" dirty="0" smtClean="0"/>
              <a:t>) وهو مبني على الكسر دائماً، نحو: جاءَ </a:t>
            </a:r>
            <a:r>
              <a:rPr lang="ar-SA" sz="2800" dirty="0" smtClean="0">
                <a:solidFill>
                  <a:srgbClr val="FF0000"/>
                </a:solidFill>
              </a:rPr>
              <a:t>سيبَويهِ</a:t>
            </a:r>
            <a:r>
              <a:rPr lang="ar-SA" sz="2800" dirty="0" smtClean="0"/>
              <a:t>، ورأيتُ </a:t>
            </a:r>
            <a:r>
              <a:rPr lang="ar-SA" sz="2800" dirty="0" smtClean="0">
                <a:solidFill>
                  <a:srgbClr val="FF0000"/>
                </a:solidFill>
              </a:rPr>
              <a:t>سيبويهِ</a:t>
            </a:r>
            <a:r>
              <a:rPr lang="ar-SA" sz="2800" dirty="0" smtClean="0"/>
              <a:t> ومررتُ </a:t>
            </a:r>
            <a:r>
              <a:rPr lang="ar-SA" sz="2800" dirty="0" smtClean="0">
                <a:solidFill>
                  <a:srgbClr val="FF0000"/>
                </a:solidFill>
              </a:rPr>
              <a:t>بسيبويهِ</a:t>
            </a:r>
            <a:r>
              <a:rPr lang="ar-SA" sz="2800" dirty="0" smtClean="0"/>
              <a:t>.(اسم مبني على الكسر في محل رفع فاعل في الأولى ونصب مفعول </a:t>
            </a:r>
            <a:r>
              <a:rPr lang="ar-SA" sz="2800" dirty="0" err="1" smtClean="0"/>
              <a:t>به</a:t>
            </a:r>
            <a:r>
              <a:rPr lang="ar-SA" sz="2800" dirty="0" smtClean="0"/>
              <a:t> في الثانية وجر بحرف الحر في الثالثة).</a:t>
            </a:r>
          </a:p>
          <a:p>
            <a:r>
              <a:rPr lang="ar-SA" sz="2800" dirty="0" smtClean="0"/>
              <a:t>3. مركبات متفرّقة مثل:وَقعُوا في </a:t>
            </a:r>
            <a:r>
              <a:rPr lang="ar-SA" sz="2800" dirty="0" err="1" smtClean="0">
                <a:solidFill>
                  <a:srgbClr val="FF0000"/>
                </a:solidFill>
              </a:rPr>
              <a:t>حَيْصَ</a:t>
            </a:r>
            <a:r>
              <a:rPr lang="ar-SA" sz="2800" dirty="0" smtClean="0">
                <a:solidFill>
                  <a:srgbClr val="FF0000"/>
                </a:solidFill>
              </a:rPr>
              <a:t> </a:t>
            </a:r>
            <a:r>
              <a:rPr lang="ar-SA" sz="2800" dirty="0" err="1" smtClean="0">
                <a:solidFill>
                  <a:srgbClr val="FF0000"/>
                </a:solidFill>
              </a:rPr>
              <a:t>بَيْصَ</a:t>
            </a:r>
            <a:r>
              <a:rPr lang="ar-SA" sz="2800" dirty="0" smtClean="0"/>
              <a:t>(في محل جر)</a:t>
            </a:r>
            <a:r>
              <a:rPr lang="ar-SA" sz="2800" dirty="0" smtClean="0"/>
              <a:t> </a:t>
            </a:r>
            <a:r>
              <a:rPr lang="ar-SA" sz="2800" dirty="0" smtClean="0"/>
              <a:t>وهو جاري بَيتَ بَيتَ، وتفرَّق العدوُّ </a:t>
            </a:r>
            <a:r>
              <a:rPr lang="ar-SA" sz="2800" dirty="0" err="1" smtClean="0">
                <a:solidFill>
                  <a:srgbClr val="FF0000"/>
                </a:solidFill>
              </a:rPr>
              <a:t>شَذَرَ</a:t>
            </a:r>
            <a:r>
              <a:rPr lang="ar-SA" sz="2800" dirty="0" smtClean="0">
                <a:solidFill>
                  <a:srgbClr val="FF0000"/>
                </a:solidFill>
              </a:rPr>
              <a:t> مذَرَ </a:t>
            </a:r>
            <a:r>
              <a:rPr lang="ar-SA" sz="2800" dirty="0" smtClean="0"/>
              <a:t>(كلها اسم مركب مبني في محل نصب حال)وآتيكَ </a:t>
            </a:r>
            <a:r>
              <a:rPr lang="ar-SA" sz="2800" dirty="0" smtClean="0">
                <a:solidFill>
                  <a:srgbClr val="FF0000"/>
                </a:solidFill>
              </a:rPr>
              <a:t>صباحَ مساءَ</a:t>
            </a:r>
            <a:r>
              <a:rPr lang="ar-SA" sz="2800" dirty="0" smtClean="0"/>
              <a:t>(اسم مبني على فتح الجزئين في محل نصب على الظرفية). والأمرُ </a:t>
            </a:r>
            <a:r>
              <a:rPr lang="ar-SA" sz="2800" dirty="0" smtClean="0">
                <a:solidFill>
                  <a:srgbClr val="FF0000"/>
                </a:solidFill>
              </a:rPr>
              <a:t>بَيْنَ بَيْنَ</a:t>
            </a:r>
            <a:r>
              <a:rPr lang="ar-SA" sz="2800" dirty="0" smtClean="0"/>
              <a:t>،(اسم مركب مبني على الفتح في محل رفع خبر).</a:t>
            </a:r>
          </a:p>
          <a:p>
            <a:endParaRPr lang="ar-SA" sz="2800" dirty="0" smtClean="0"/>
          </a:p>
          <a:p>
            <a:endParaRPr lang="ar-SA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الأسماء المركّبة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4. ما كان على وزن فَعالِ علماً لأنثى مثل: </a:t>
            </a:r>
            <a:r>
              <a:rPr lang="ar-SA" dirty="0" err="1" smtClean="0"/>
              <a:t>حَذامِ</a:t>
            </a:r>
            <a:r>
              <a:rPr lang="ar-SA" dirty="0" smtClean="0"/>
              <a:t> </a:t>
            </a:r>
            <a:r>
              <a:rPr lang="ar-SA" dirty="0" err="1" smtClean="0"/>
              <a:t>ورَقاشِ</a:t>
            </a:r>
            <a:r>
              <a:rPr lang="ar-SA" dirty="0" smtClean="0"/>
              <a:t> أَو كان وصفاً لامرأة على سبيل الشتم لها، وهو خاص بالنداء مثل: </a:t>
            </a:r>
            <a:r>
              <a:rPr lang="ar-SA" dirty="0" err="1" smtClean="0"/>
              <a:t>ياخَباث</a:t>
            </a:r>
            <a:r>
              <a:rPr lang="ar-SA" dirty="0" smtClean="0"/>
              <a:t> ويا كَذابِ. وهو مبنيٌّ على الكسر.</a:t>
            </a:r>
          </a:p>
          <a:p>
            <a:pPr rtl="1"/>
            <a:r>
              <a:rPr lang="ar-SA" dirty="0" smtClean="0"/>
              <a:t>5. بعض الظروف مثل: أمسِ، حيثُ، إذْ، الآن، </a:t>
            </a:r>
            <a:r>
              <a:rPr lang="ar-SA" dirty="0" smtClean="0"/>
              <a:t>قبلُ وبعدُ(إلا </a:t>
            </a:r>
            <a:r>
              <a:rPr lang="ar-SA" dirty="0" smtClean="0"/>
              <a:t>إذا أضيفتا فتعربان) تقول:</a:t>
            </a:r>
          </a:p>
          <a:p>
            <a:pPr rtl="1"/>
            <a:r>
              <a:rPr lang="ar-SA" dirty="0" smtClean="0"/>
              <a:t>جئتك من قبلُ(مبني)</a:t>
            </a:r>
          </a:p>
          <a:p>
            <a:pPr rtl="1"/>
            <a:r>
              <a:rPr lang="ar-SA" dirty="0" smtClean="0"/>
              <a:t>جئتك من قبلِ العصرِ(معرب)</a:t>
            </a:r>
          </a:p>
          <a:p>
            <a:pPr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نماذج في الإعراب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سيبويهِ</a:t>
            </a:r>
            <a:r>
              <a:rPr lang="ar-SA" dirty="0" smtClean="0"/>
              <a:t> واضعُ علمِ النحوِ.</a:t>
            </a:r>
          </a:p>
          <a:p>
            <a:r>
              <a:rPr lang="ar-SA" dirty="0" smtClean="0"/>
              <a:t>اسم مبني على الكسر في محل رفع مبتدأ.</a:t>
            </a:r>
          </a:p>
          <a:p>
            <a:r>
              <a:rPr lang="ar-SA" dirty="0" smtClean="0"/>
              <a:t>نجحَ </a:t>
            </a:r>
            <a:r>
              <a:rPr lang="ar-SA" dirty="0" smtClean="0">
                <a:solidFill>
                  <a:srgbClr val="FF0000"/>
                </a:solidFill>
              </a:rPr>
              <a:t>أحدَ عشرَ</a:t>
            </a:r>
            <a:r>
              <a:rPr lang="ar-SA" dirty="0" smtClean="0"/>
              <a:t> طالباً.</a:t>
            </a:r>
          </a:p>
          <a:p>
            <a:r>
              <a:rPr lang="ar-SA" dirty="0" smtClean="0"/>
              <a:t>عدد مركب مبني على فتح </a:t>
            </a:r>
            <a:r>
              <a:rPr lang="ar-SA" dirty="0" err="1" smtClean="0"/>
              <a:t>الجزئين</a:t>
            </a:r>
            <a:r>
              <a:rPr lang="ar-SA" dirty="0" smtClean="0"/>
              <a:t> في محل رفع فاعل.</a:t>
            </a:r>
          </a:p>
          <a:p>
            <a:r>
              <a:rPr lang="ar-SA" dirty="0" smtClean="0"/>
              <a:t>ذاكرْ جيداً </a:t>
            </a:r>
            <a:r>
              <a:rPr lang="ar-SA" dirty="0" smtClean="0">
                <a:solidFill>
                  <a:srgbClr val="FF0000"/>
                </a:solidFill>
              </a:rPr>
              <a:t>فسُرعان</a:t>
            </a:r>
            <a:r>
              <a:rPr lang="ar-SA" dirty="0" smtClean="0"/>
              <a:t> ما يأتي الامتحان.</a:t>
            </a:r>
          </a:p>
          <a:p>
            <a:r>
              <a:rPr lang="ar-SA" dirty="0" smtClean="0"/>
              <a:t>اسم فعل ماضٍ مبني على الفتح بمعنى أسرع.</a:t>
            </a:r>
          </a:p>
          <a:p>
            <a:r>
              <a:rPr lang="ar-SA" smtClean="0"/>
              <a:t>تعرّض </a:t>
            </a:r>
            <a:r>
              <a:rPr lang="ar-SA" smtClean="0"/>
              <a:t>لي </a:t>
            </a:r>
            <a:r>
              <a:rPr lang="ar-SA" dirty="0" smtClean="0"/>
              <a:t>السحابُ وقد قفلنا     فقلتُ </a:t>
            </a:r>
            <a:r>
              <a:rPr lang="ar-SA" dirty="0" smtClean="0">
                <a:solidFill>
                  <a:srgbClr val="FF0000"/>
                </a:solidFill>
              </a:rPr>
              <a:t>إليكَ</a:t>
            </a:r>
            <a:r>
              <a:rPr lang="ar-SA" dirty="0" smtClean="0"/>
              <a:t> إنّ معي </a:t>
            </a:r>
            <a:r>
              <a:rPr lang="ar-SA" dirty="0" err="1" smtClean="0"/>
              <a:t>السحابا</a:t>
            </a:r>
            <a:endParaRPr lang="ar-SA" dirty="0" smtClean="0"/>
          </a:p>
          <a:p>
            <a:r>
              <a:rPr lang="ar-SA" dirty="0" smtClean="0"/>
              <a:t>اسم فعل أمر مبني على الفتح بمعنى تنحَّ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1949</TotalTime>
  <Words>1148</Words>
  <Application>Microsoft Office PowerPoint</Application>
  <PresentationFormat>A4 Paper (210x297 mm)‎</PresentationFormat>
  <Paragraphs>97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الشريحة 1</vt:lpstr>
      <vt:lpstr>المحاضرة الخامسة</vt:lpstr>
      <vt:lpstr>عناصر المحاضرة</vt:lpstr>
      <vt:lpstr>مقدمة:</vt:lpstr>
      <vt:lpstr>أسماء الأفعال.</vt:lpstr>
      <vt:lpstr>أسماء الأفعال</vt:lpstr>
      <vt:lpstr>أقسام اسم الفعل</vt:lpstr>
      <vt:lpstr>أقسام اسم الفعل</vt:lpstr>
      <vt:lpstr>أقسام اسم الفعل</vt:lpstr>
      <vt:lpstr>أسم الفعل بحسب الزمن</vt:lpstr>
      <vt:lpstr>نماذج في الإعراب</vt:lpstr>
      <vt:lpstr>ملاحظة</vt:lpstr>
      <vt:lpstr>الأسماء المركبة</vt:lpstr>
      <vt:lpstr>السماء المركبة</vt:lpstr>
      <vt:lpstr>الأسماء المركّبة</vt:lpstr>
      <vt:lpstr>نماذج في الإعراب</vt:lpstr>
      <vt:lpstr>الشريحة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140</cp:revision>
  <dcterms:created xsi:type="dcterms:W3CDTF">2009-10-14T19:14:34Z</dcterms:created>
  <dcterms:modified xsi:type="dcterms:W3CDTF">2010-11-05T13:08:25Z</dcterms:modified>
</cp:coreProperties>
</file>