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93" r:id="rId4"/>
    <p:sldId id="267" r:id="rId5"/>
    <p:sldId id="259" r:id="rId6"/>
    <p:sldId id="287" r:id="rId7"/>
    <p:sldId id="289" r:id="rId8"/>
    <p:sldId id="290" r:id="rId9"/>
    <p:sldId id="291" r:id="rId10"/>
    <p:sldId id="294" r:id="rId11"/>
    <p:sldId id="296" r:id="rId12"/>
    <p:sldId id="298" r:id="rId13"/>
    <p:sldId id="300" r:id="rId14"/>
    <p:sldId id="302" r:id="rId15"/>
    <p:sldId id="304" r:id="rId16"/>
    <p:sldId id="306" r:id="rId17"/>
    <p:sldId id="266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834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2C9610D-142F-4CD7-AB42-92A636DA19B7}" type="datetimeFigureOut">
              <a:rPr lang="en-US"/>
              <a:pPr>
                <a:defRPr/>
              </a:pPr>
              <a:t>3/4/2011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0667E4D-21E3-4AB9-9CEF-86F68B1E39C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2355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3960844-1DCC-4B35-A899-ECC43110D528}" type="slidenum">
              <a:rPr lang="fr-FR" smtClean="0">
                <a:cs typeface="Arial" pitchFamily="34" charset="0"/>
              </a:rPr>
              <a:pPr/>
              <a:t>11</a:t>
            </a:fld>
            <a:endParaRPr lang="fr-FR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2458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C23537C-048D-4C2F-B69D-937900CAC9D2}" type="slidenum">
              <a:rPr lang="fr-FR" smtClean="0">
                <a:cs typeface="Arial" pitchFamily="34" charset="0"/>
              </a:rPr>
              <a:pPr/>
              <a:t>12</a:t>
            </a:fld>
            <a:endParaRPr lang="fr-FR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2560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F0DD35C-083C-4F03-B650-088EFC8A8D99}" type="slidenum">
              <a:rPr lang="fr-FR" smtClean="0">
                <a:cs typeface="Arial" pitchFamily="34" charset="0"/>
              </a:rPr>
              <a:pPr/>
              <a:t>13</a:t>
            </a:fld>
            <a:endParaRPr lang="fr-FR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2662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A51DC00-A1A2-42E3-8569-1CDB2D3653E8}" type="slidenum">
              <a:rPr lang="fr-FR" smtClean="0">
                <a:cs typeface="Arial" pitchFamily="34" charset="0"/>
              </a:rPr>
              <a:pPr/>
              <a:t>14</a:t>
            </a:fld>
            <a:endParaRPr lang="fr-FR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2765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6B0EC96-A4B9-4068-9CED-40A5D4523234}" type="slidenum">
              <a:rPr lang="fr-FR" smtClean="0">
                <a:cs typeface="Arial" pitchFamily="34" charset="0"/>
              </a:rPr>
              <a:pPr/>
              <a:t>15</a:t>
            </a:fld>
            <a:endParaRPr lang="fr-FR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2867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EFE82FA-C65C-4808-8581-FB7561D852C8}" type="slidenum">
              <a:rPr lang="fr-FR" smtClean="0">
                <a:cs typeface="Arial" pitchFamily="34" charset="0"/>
              </a:rPr>
              <a:pPr/>
              <a:t>16</a:t>
            </a:fld>
            <a:endParaRPr lang="fr-FR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AC2B9B-7466-4BBB-B932-65AF325249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FBDAC-6613-499E-9667-60068B6A848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D5B63-D1B2-461A-AFC7-EBC4E7B687F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6FE130-F241-48FE-A8E7-C1DAEBFBAEF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B1D7F-7D33-449F-B30A-58F5AA4E6B1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95197-6CF2-4352-9B92-83C793247A9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C50316-A1B5-4CC1-8AAE-278DF872EB0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8E7D56-05C4-4F74-9D2F-471E3DD6ECB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A3D3D9-F0A9-4C61-BCFE-9D6749A15E5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DE3924-C12C-4CEC-B5A3-7EEE5AD4D2C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79D90-3C22-4A35-964E-DE37442923B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0733DF17-A2EE-4D81-938C-CF544F0B8A1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792" r:id="rId3"/>
    <p:sldLayoutId id="214748380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1BB93FD-788B-4E5C-B8AA-BBCA245B2915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>
                <a:solidFill>
                  <a:srgbClr val="898989"/>
                </a:solidFill>
                <a:latin typeface="Calibri" pitchFamily="34" charset="0"/>
              </a:rPr>
              <a:t>إدارة الأعمال</a:t>
            </a:r>
            <a:r>
              <a:rPr lang="en-US" sz="2400">
                <a:solidFill>
                  <a:srgbClr val="898989"/>
                </a:solidFill>
                <a:latin typeface="Calibri" pitchFamily="34" charset="0"/>
              </a:rPr>
              <a:t> </a:t>
            </a:r>
            <a:r>
              <a:rPr lang="ar-EG" sz="2400">
                <a:solidFill>
                  <a:srgbClr val="898989"/>
                </a:solidFill>
                <a:latin typeface="Calibri" pitchFamily="34" charset="0"/>
              </a:rPr>
              <a:t>كلية ا</a:t>
            </a:r>
            <a:r>
              <a:rPr lang="ar-SA" sz="2400">
                <a:solidFill>
                  <a:srgbClr val="898989"/>
                </a:solidFill>
                <a:latin typeface="Calibri" pitchFamily="34" charset="0"/>
              </a:rPr>
              <a:t>لعلوم الإدارية</a:t>
            </a:r>
            <a:r>
              <a:rPr lang="ar-EG" sz="2400">
                <a:solidFill>
                  <a:srgbClr val="898989"/>
                </a:solidFill>
                <a:latin typeface="Calibri" pitchFamily="34" charset="0"/>
              </a:rPr>
              <a:t>– قسم</a:t>
            </a:r>
            <a:endParaRPr lang="en-US" sz="240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ar-EG" sz="2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اسم المقرر ورقمه</a:t>
            </a:r>
            <a:r>
              <a:rPr lang="ar-SA" sz="2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: مبادئ الإدارة</a:t>
            </a:r>
          </a:p>
          <a:p>
            <a:pPr>
              <a:lnSpc>
                <a:spcPct val="80000"/>
              </a:lnSpc>
            </a:pPr>
            <a:r>
              <a:rPr lang="ar-EG" sz="2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2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2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ar-SA" sz="2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1431</a:t>
            </a:r>
            <a:r>
              <a:rPr lang="ar-EG" sz="2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SA" sz="2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1432هـ</a:t>
            </a:r>
            <a:endParaRPr lang="en-US" sz="2200" b="1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ar-SA" sz="2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مصطفى بخوش</a:t>
            </a:r>
            <a:endParaRPr lang="en-US" sz="2200" b="1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14E144F2-7571-4DCB-8FDD-A3D6146A07A6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>
              <a:defRPr/>
            </a:pPr>
            <a:r>
              <a:rPr lang="ar-DZ" sz="3200" b="1" dirty="0" smtClean="0">
                <a:solidFill>
                  <a:schemeClr val="bg1">
                    <a:lumMod val="50000"/>
                  </a:schemeClr>
                </a:solidFill>
              </a:rPr>
              <a:t>الفصل الأول : مفاهيم إدارة الأعمال</a:t>
            </a:r>
            <a:endParaRPr lang="ar-SA" sz="3200" b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endParaRPr lang="ar-SA" b="1" smtClean="0">
              <a:solidFill>
                <a:schemeClr val="tx1"/>
              </a:solidFill>
              <a:cs typeface="Arial" pitchFamily="34" charset="0"/>
            </a:endParaRPr>
          </a:p>
          <a:p>
            <a:pPr eaLnBrk="1" hangingPunct="1"/>
            <a:endParaRPr lang="en-US" b="1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D28F83D-B77D-4495-BFD3-2D735872A20C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u="sng" dirty="0" smtClean="0"/>
              <a:t>ا</a:t>
            </a:r>
            <a:r>
              <a:rPr lang="ar-DZ" b="1" dirty="0" smtClean="0"/>
              <a:t>لمحتوى</a:t>
            </a:r>
            <a:endParaRPr lang="ar-SA" dirty="0"/>
          </a:p>
        </p:txBody>
      </p:sp>
      <p:sp>
        <p:nvSpPr>
          <p:cNvPr id="7171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DZ" sz="1600" b="1" smtClean="0">
                <a:cs typeface="Arial" pitchFamily="34" charset="0"/>
              </a:rPr>
              <a:t>مقدمة</a:t>
            </a:r>
            <a:endParaRPr lang="fr-FR" sz="1600" b="1" smtClean="0">
              <a:cs typeface="Arial" pitchFamily="34" charset="0"/>
            </a:endParaRPr>
          </a:p>
          <a:p>
            <a:pPr rtl="1"/>
            <a:r>
              <a:rPr lang="ar-DZ" sz="1600" b="1" smtClean="0">
                <a:cs typeface="Arial" pitchFamily="34" charset="0"/>
              </a:rPr>
              <a:t>الإدارة</a:t>
            </a:r>
            <a:endParaRPr lang="fr-FR" sz="1600" smtClean="0">
              <a:cs typeface="Arial" pitchFamily="34" charset="0"/>
            </a:endParaRPr>
          </a:p>
          <a:p>
            <a:pPr rtl="1">
              <a:buFontTx/>
              <a:buChar char="•"/>
            </a:pPr>
            <a:r>
              <a:rPr lang="ar-DZ" sz="1600" smtClean="0">
                <a:cs typeface="Arial" pitchFamily="34" charset="0"/>
              </a:rPr>
              <a:t>مفهوم الإدارة</a:t>
            </a:r>
            <a:endParaRPr lang="fr-FR" sz="1600" smtClean="0">
              <a:cs typeface="Arial" pitchFamily="34" charset="0"/>
            </a:endParaRPr>
          </a:p>
          <a:p>
            <a:pPr rtl="1">
              <a:buFontTx/>
              <a:buChar char="•"/>
            </a:pPr>
            <a:r>
              <a:rPr lang="ar-DZ" sz="1600" smtClean="0">
                <a:cs typeface="Arial" pitchFamily="34" charset="0"/>
              </a:rPr>
              <a:t>وظائف الإدارة </a:t>
            </a:r>
            <a:endParaRPr lang="fr-FR" sz="1600" smtClean="0">
              <a:cs typeface="Arial" pitchFamily="34" charset="0"/>
            </a:endParaRPr>
          </a:p>
          <a:p>
            <a:pPr rtl="1"/>
            <a:r>
              <a:rPr lang="ar-DZ" sz="1600" b="1" smtClean="0">
                <a:cs typeface="Arial" pitchFamily="34" charset="0"/>
              </a:rPr>
              <a:t>المدير</a:t>
            </a:r>
            <a:endParaRPr lang="fr-FR" sz="1600" smtClean="0">
              <a:cs typeface="Arial" pitchFamily="34" charset="0"/>
            </a:endParaRPr>
          </a:p>
          <a:p>
            <a:pPr rtl="1">
              <a:buFontTx/>
              <a:buChar char="•"/>
            </a:pPr>
            <a:r>
              <a:rPr lang="ar-DZ" sz="1600" smtClean="0">
                <a:cs typeface="Arial" pitchFamily="34" charset="0"/>
              </a:rPr>
              <a:t>تعريف المدير</a:t>
            </a:r>
            <a:endParaRPr lang="fr-FR" sz="1600" smtClean="0">
              <a:cs typeface="Arial" pitchFamily="34" charset="0"/>
            </a:endParaRPr>
          </a:p>
          <a:p>
            <a:pPr rtl="1">
              <a:buFontTx/>
              <a:buChar char="•"/>
            </a:pPr>
            <a:r>
              <a:rPr lang="ar-DZ" sz="1600" smtClean="0">
                <a:cs typeface="Arial" pitchFamily="34" charset="0"/>
              </a:rPr>
              <a:t>مستويات المدراء</a:t>
            </a:r>
            <a:endParaRPr lang="fr-FR" sz="1600" smtClean="0">
              <a:cs typeface="Arial" pitchFamily="34" charset="0"/>
            </a:endParaRPr>
          </a:p>
          <a:p>
            <a:pPr rtl="1">
              <a:buFontTx/>
              <a:buChar char="•"/>
            </a:pPr>
            <a:r>
              <a:rPr lang="ar-DZ" sz="1600" smtClean="0">
                <a:cs typeface="Arial" pitchFamily="34" charset="0"/>
              </a:rPr>
              <a:t>مهارات المدير</a:t>
            </a:r>
            <a:endParaRPr lang="fr-FR" sz="1600" smtClean="0">
              <a:cs typeface="Arial" pitchFamily="34" charset="0"/>
            </a:endParaRPr>
          </a:p>
          <a:p>
            <a:pPr rtl="1"/>
            <a:r>
              <a:rPr lang="ar-DZ" sz="1600" b="1" smtClean="0">
                <a:cs typeface="Arial" pitchFamily="34" charset="0"/>
              </a:rPr>
              <a:t>المنظمة</a:t>
            </a:r>
            <a:endParaRPr lang="fr-FR" sz="1600" smtClean="0">
              <a:cs typeface="Arial" pitchFamily="34" charset="0"/>
            </a:endParaRPr>
          </a:p>
          <a:p>
            <a:pPr rtl="1">
              <a:buFontTx/>
              <a:buChar char="•"/>
            </a:pPr>
            <a:r>
              <a:rPr lang="ar-DZ" sz="1600" smtClean="0">
                <a:cs typeface="Arial" pitchFamily="34" charset="0"/>
              </a:rPr>
              <a:t>مفهوم المنظمة</a:t>
            </a:r>
            <a:endParaRPr lang="fr-FR" sz="1600" smtClean="0">
              <a:cs typeface="Arial" pitchFamily="34" charset="0"/>
            </a:endParaRPr>
          </a:p>
          <a:p>
            <a:pPr rtl="1">
              <a:buFontTx/>
              <a:buChar char="•"/>
            </a:pPr>
            <a:r>
              <a:rPr lang="ar-DZ" sz="1600" smtClean="0">
                <a:cs typeface="Arial" pitchFamily="34" charset="0"/>
              </a:rPr>
              <a:t>أهم أنواع المنظمة</a:t>
            </a:r>
          </a:p>
          <a:p>
            <a:endParaRPr lang="ar-SA" smtClean="0">
              <a:cs typeface="Arial" pitchFamily="34" charset="0"/>
            </a:endParaRPr>
          </a:p>
        </p:txBody>
      </p:sp>
      <p:sp>
        <p:nvSpPr>
          <p:cNvPr id="7172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04E2412-47A9-4064-942A-1032D8930521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DZ" smtClean="0">
                <a:solidFill>
                  <a:schemeClr val="tx1"/>
                </a:solidFill>
                <a:cs typeface="Arial" pitchFamily="34" charset="0"/>
              </a:rPr>
              <a:t>مقدمة: لماذا ندرس الإدارة ؟</a:t>
            </a:r>
            <a:endParaRPr lang="en-US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  <a:defRPr/>
            </a:pPr>
            <a:r>
              <a:rPr lang="ar-DZ" b="1" u="sng" dirty="0" smtClean="0"/>
              <a:t>هدف الفصل</a:t>
            </a:r>
            <a:endParaRPr lang="ar-SA" b="1" dirty="0" smtClean="0"/>
          </a:p>
          <a:p>
            <a:pPr indent="228600" rtl="1">
              <a:defRPr/>
            </a:pPr>
            <a:r>
              <a:rPr lang="ar-DZ" dirty="0" smtClean="0"/>
              <a:t>تعريف الطالب ببعض مفاهيم الإدارة</a:t>
            </a:r>
            <a:endParaRPr lang="fr-FR" dirty="0" smtClean="0"/>
          </a:p>
          <a:p>
            <a:pPr indent="228600" rtl="1">
              <a:defRPr/>
            </a:pPr>
            <a:r>
              <a:rPr lang="ar-DZ" b="1" u="sng" dirty="0" smtClean="0">
                <a:ea typeface="Calibri" pitchFamily="34" charset="0"/>
              </a:rPr>
              <a:t>النتائج المنتظرة</a:t>
            </a:r>
            <a:r>
              <a:rPr lang="ar-DZ" dirty="0" smtClean="0">
                <a:ea typeface="Calibri" pitchFamily="34" charset="0"/>
              </a:rPr>
              <a:t>: ينتظر من الطالب بعد هذا الفصل أن</a:t>
            </a:r>
          </a:p>
          <a:p>
            <a:pPr rtl="1">
              <a:buFontTx/>
              <a:buChar char="•"/>
              <a:defRPr/>
            </a:pPr>
            <a:r>
              <a:rPr lang="ar-DZ" dirty="0" smtClean="0">
                <a:ea typeface="Calibri" pitchFamily="34" charset="0"/>
              </a:rPr>
              <a:t>تكون له فكرة واضحة عن الإدارة، </a:t>
            </a:r>
            <a:endParaRPr lang="fr-FR" dirty="0" smtClean="0"/>
          </a:p>
          <a:p>
            <a:pPr rtl="1">
              <a:buFontTx/>
              <a:buChar char="•"/>
              <a:defRPr/>
            </a:pPr>
            <a:r>
              <a:rPr lang="ar-DZ" dirty="0" smtClean="0">
                <a:ea typeface="Calibri" pitchFamily="34" charset="0"/>
              </a:rPr>
              <a:t>يكون قادرا على التعرف على المدير وعلى مستويات المدراء</a:t>
            </a:r>
            <a:r>
              <a:rPr lang="ar-SA" dirty="0" smtClean="0">
                <a:ea typeface="Calibri" pitchFamily="34" charset="0"/>
              </a:rPr>
              <a:t>،</a:t>
            </a:r>
            <a:r>
              <a:rPr lang="ar-DZ" dirty="0" smtClean="0">
                <a:ea typeface="Calibri" pitchFamily="34" charset="0"/>
              </a:rPr>
              <a:t> </a:t>
            </a:r>
            <a:endParaRPr lang="fr-FR" dirty="0" smtClean="0"/>
          </a:p>
          <a:p>
            <a:pPr rtl="1">
              <a:buFontTx/>
              <a:buChar char="•"/>
              <a:defRPr/>
            </a:pPr>
            <a:r>
              <a:rPr lang="ar-DZ" dirty="0" smtClean="0">
                <a:ea typeface="Calibri" pitchFamily="34" charset="0"/>
              </a:rPr>
              <a:t>يعرف المنظمة بأنواعها </a:t>
            </a:r>
            <a:r>
              <a:rPr lang="ar-SA" dirty="0" smtClean="0">
                <a:ea typeface="Calibri" pitchFamily="34" charset="0"/>
              </a:rPr>
              <a:t>.</a:t>
            </a:r>
            <a:r>
              <a:rPr lang="ar-DZ" dirty="0" smtClean="0">
                <a:ea typeface="Calibri" pitchFamily="34" charset="0"/>
              </a:rPr>
              <a:t>  </a:t>
            </a:r>
            <a:endParaRPr lang="ar-DZ" dirty="0" smtClean="0"/>
          </a:p>
          <a:p>
            <a:pPr>
              <a:defRPr/>
            </a:pPr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88A9093-6008-4740-8A53-313FFDD4FF84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smtClean="0">
                <a:solidFill>
                  <a:srgbClr val="376092"/>
                </a:solidFill>
                <a:cs typeface="Arial" pitchFamily="34" charset="0"/>
              </a:rPr>
              <a:t>مقدمة: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just" rtl="1" eaLnBrk="1" hangingPunct="1">
              <a:defRPr/>
            </a:pPr>
            <a:r>
              <a:rPr lang="ar-SA" sz="2800" smtClean="0">
                <a:cs typeface="Arial" pitchFamily="34" charset="0"/>
              </a:rPr>
              <a:t>		</a:t>
            </a:r>
            <a:r>
              <a:rPr lang="ar-DZ" sz="2800" smtClean="0">
                <a:cs typeface="Arial" pitchFamily="34" charset="0"/>
              </a:rPr>
              <a:t>في وقتنا :</a:t>
            </a:r>
            <a:endParaRPr lang="fr-FR" sz="2800" smtClean="0">
              <a:cs typeface="Arial" pitchFamily="34" charset="0"/>
            </a:endParaRPr>
          </a:p>
          <a:p>
            <a:pPr algn="just" rtl="1" eaLnBrk="1" hangingPunct="1">
              <a:defRPr/>
            </a:pPr>
            <a:r>
              <a:rPr lang="ar-DZ" smtClean="0">
                <a:cs typeface="Arial" pitchFamily="34" charset="0"/>
              </a:rPr>
              <a:t>- </a:t>
            </a:r>
            <a:r>
              <a:rPr lang="ar-DZ" sz="2000" smtClean="0">
                <a:cs typeface="Arial" pitchFamily="34" charset="0"/>
              </a:rPr>
              <a:t>النشاط الاقتصادي أكثر تعقيدا</a:t>
            </a:r>
            <a:endParaRPr lang="fr-FR" sz="2000" smtClean="0">
              <a:cs typeface="Arial" pitchFamily="34" charset="0"/>
            </a:endParaRPr>
          </a:p>
          <a:p>
            <a:pPr algn="just" rtl="1" eaLnBrk="1" hangingPunct="1">
              <a:defRPr/>
            </a:pPr>
            <a:r>
              <a:rPr lang="ar-DZ" sz="2000" smtClean="0">
                <a:cs typeface="Arial" pitchFamily="34" charset="0"/>
              </a:rPr>
              <a:t>- البيئة تتغير بسرعة</a:t>
            </a:r>
            <a:endParaRPr lang="ar-SA" sz="2000" smtClean="0">
              <a:cs typeface="Arial" pitchFamily="34" charset="0"/>
            </a:endParaRPr>
          </a:p>
          <a:p>
            <a:pPr algn="just" rtl="1" eaLnBrk="1" hangingPunct="1">
              <a:defRPr/>
            </a:pPr>
            <a:r>
              <a:rPr lang="ar-SA" sz="2000" smtClean="0">
                <a:ea typeface="Majalla UI"/>
                <a:cs typeface="Majalla UI"/>
              </a:rPr>
              <a:t>-</a:t>
            </a:r>
            <a:r>
              <a:rPr lang="ar-DZ" sz="2000" smtClean="0">
                <a:ea typeface="Majalla UI"/>
                <a:cs typeface="Majalla UI"/>
              </a:rPr>
              <a:t>ازداد عدم اليقين</a:t>
            </a:r>
            <a:endParaRPr lang="ar-SA" sz="2000" smtClean="0">
              <a:ea typeface="Majalla UI"/>
              <a:cs typeface="Majalla UI"/>
            </a:endParaRPr>
          </a:p>
          <a:p>
            <a:pPr algn="just" rtl="1" eaLnBrk="1" hangingPunct="1">
              <a:defRPr/>
            </a:pPr>
            <a:r>
              <a:rPr lang="ar-SA" sz="2800" smtClean="0">
                <a:cs typeface="Arial" pitchFamily="34" charset="0"/>
              </a:rPr>
              <a:t>      </a:t>
            </a:r>
            <a:r>
              <a:rPr lang="ar-DZ" sz="2800" smtClean="0">
                <a:cs typeface="Arial" pitchFamily="34" charset="0"/>
              </a:rPr>
              <a:t>بالإضافة إلى كون:</a:t>
            </a:r>
            <a:r>
              <a:rPr lang="ar-SA" sz="2800" smtClean="0">
                <a:cs typeface="Arial" pitchFamily="34" charset="0"/>
              </a:rPr>
              <a:t>                           </a:t>
            </a:r>
            <a:r>
              <a:rPr lang="ar-DZ" sz="2800" b="1" smtClean="0">
                <a:solidFill>
                  <a:srgbClr val="00B0F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الإدارة ضرورية</a:t>
            </a:r>
            <a:endParaRPr lang="fr-FR" sz="2800" b="1" smtClean="0">
              <a:solidFill>
                <a:srgbClr val="00B0F0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  <a:p>
            <a:pPr algn="just" rtl="1" eaLnBrk="1" hangingPunct="1">
              <a:defRPr/>
            </a:pPr>
            <a:r>
              <a:rPr lang="ar-SA" smtClean="0">
                <a:cs typeface="Arial" pitchFamily="34" charset="0"/>
              </a:rPr>
              <a:t>-</a:t>
            </a:r>
            <a:r>
              <a:rPr lang="ar-DZ" sz="2000" smtClean="0">
                <a:ea typeface="Majalla UI"/>
                <a:cs typeface="Majalla UI"/>
              </a:rPr>
              <a:t>العمل بالمؤسسة يتم بعدد من الأفراد </a:t>
            </a:r>
            <a:r>
              <a:rPr lang="ar-SA" sz="2000" smtClean="0">
                <a:ea typeface="Majalla UI"/>
                <a:cs typeface="Majalla UI"/>
              </a:rPr>
              <a:t>                                            </a:t>
            </a:r>
            <a:endParaRPr lang="fr-FR" sz="2000" smtClean="0">
              <a:ea typeface="Majalla UI"/>
              <a:cs typeface="Majalla UI"/>
            </a:endParaRPr>
          </a:p>
          <a:p>
            <a:pPr algn="just" rtl="1" eaLnBrk="1" hangingPunct="1">
              <a:defRPr/>
            </a:pPr>
            <a:r>
              <a:rPr lang="ar-DZ" sz="2000" smtClean="0">
                <a:ea typeface="Majalla UI"/>
                <a:cs typeface="Majalla UI"/>
              </a:rPr>
              <a:t>- تقاسم المهام</a:t>
            </a:r>
            <a:endParaRPr lang="fr-FR" sz="2000" smtClean="0">
              <a:ea typeface="Majalla UI"/>
              <a:cs typeface="Majalla UI"/>
            </a:endParaRPr>
          </a:p>
          <a:p>
            <a:pPr algn="just" rtl="1" eaLnBrk="1" hangingPunct="1">
              <a:buFontTx/>
              <a:buChar char="-"/>
              <a:defRPr/>
            </a:pPr>
            <a:r>
              <a:rPr lang="ar-DZ" sz="2000" smtClean="0">
                <a:ea typeface="Majalla UI"/>
                <a:cs typeface="Majalla UI"/>
              </a:rPr>
              <a:t>تقاسم المسؤوليات</a:t>
            </a:r>
            <a:r>
              <a:rPr lang="ar-SA" sz="2000" smtClean="0">
                <a:ea typeface="Majalla UI"/>
                <a:cs typeface="Majalla UI"/>
              </a:rPr>
              <a:t>                                                     </a:t>
            </a:r>
            <a:r>
              <a:rPr lang="ar-DZ" sz="2000" b="1" smtClean="0">
                <a:solidFill>
                  <a:srgbClr val="00B0F0"/>
                </a:solidFill>
                <a:cs typeface="Arial" pitchFamily="34" charset="0"/>
              </a:rPr>
              <a:t>يزيد اهتمام المجتمعات المتقدمة </a:t>
            </a:r>
            <a:endParaRPr lang="ar-SA" sz="2000" b="1" smtClean="0">
              <a:solidFill>
                <a:srgbClr val="00B0F0"/>
              </a:solidFill>
              <a:cs typeface="Arial" pitchFamily="34" charset="0"/>
            </a:endParaRPr>
          </a:p>
          <a:p>
            <a:pPr algn="just" rtl="1" eaLnBrk="1" hangingPunct="1">
              <a:defRPr/>
            </a:pPr>
            <a:r>
              <a:rPr lang="ar-SA" sz="2000" b="1" smtClean="0">
                <a:solidFill>
                  <a:srgbClr val="00B0F0"/>
                </a:solidFill>
                <a:cs typeface="Arial" pitchFamily="34" charset="0"/>
              </a:rPr>
              <a:t>                                                                                     </a:t>
            </a:r>
            <a:r>
              <a:rPr lang="ar-DZ" sz="2000" b="1" smtClean="0">
                <a:solidFill>
                  <a:srgbClr val="00B0F0"/>
                </a:solidFill>
                <a:cs typeface="Arial" pitchFamily="34" charset="0"/>
              </a:rPr>
              <a:t>بالإدارة يوميا</a:t>
            </a:r>
            <a:endParaRPr lang="fr-FR" sz="2000" b="1" smtClean="0">
              <a:solidFill>
                <a:srgbClr val="00B0F0"/>
              </a:solidFill>
              <a:cs typeface="Arial" pitchFamily="34" charset="0"/>
            </a:endParaRPr>
          </a:p>
          <a:p>
            <a:pPr algn="just" rtl="1" eaLnBrk="1" hangingPunct="1">
              <a:defRPr/>
            </a:pPr>
            <a:endParaRPr lang="fr-FR" sz="2000" smtClean="0">
              <a:ea typeface="Majalla UI"/>
              <a:cs typeface="Majalla UI"/>
            </a:endParaRPr>
          </a:p>
          <a:p>
            <a:pPr algn="just" rtl="1" eaLnBrk="1" hangingPunct="1">
              <a:defRPr/>
            </a:pPr>
            <a:endParaRPr lang="fr-FR" smtClean="0">
              <a:cs typeface="Arial" pitchFamily="34" charset="0"/>
            </a:endParaRPr>
          </a:p>
          <a:p>
            <a:pPr algn="just" rtl="1" eaLnBrk="1" hangingPunct="1">
              <a:defRPr/>
            </a:pPr>
            <a:endParaRPr lang="ar-DZ" smtClean="0">
              <a:cs typeface="Arial" pitchFamily="34" charset="0"/>
            </a:endParaRPr>
          </a:p>
          <a:p>
            <a:pPr algn="just" rtl="1" eaLnBrk="1" hangingPunct="1">
              <a:defRPr/>
            </a:pPr>
            <a:endParaRPr lang="en-US" smtClean="0">
              <a:cs typeface="Arial" pitchFamily="34" charset="0"/>
            </a:endParaRPr>
          </a:p>
          <a:p>
            <a:pPr eaLnBrk="1" hangingPunct="1">
              <a:defRPr/>
            </a:pPr>
            <a:endParaRPr lang="ar-SA" b="1" smtClean="0">
              <a:cs typeface="Arial" pitchFamily="34" charset="0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34CCCED-AC3D-4205-A35F-8355CE795FD0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Flèche gauche 12"/>
          <p:cNvSpPr/>
          <p:nvPr/>
        </p:nvSpPr>
        <p:spPr>
          <a:xfrm>
            <a:off x="4186238" y="1571625"/>
            <a:ext cx="1071562" cy="392906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6" name="Flèche vers le bas 14"/>
          <p:cNvSpPr/>
          <p:nvPr/>
        </p:nvSpPr>
        <p:spPr>
          <a:xfrm>
            <a:off x="2628900" y="3810000"/>
            <a:ext cx="571500" cy="6429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DZ" b="1" dirty="0" smtClean="0">
                <a:ln w="635"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الإدارة</a:t>
            </a:r>
            <a:endParaRPr lang="ar-SA" dirty="0" smtClean="0">
              <a:solidFill>
                <a:schemeClr val="tx2">
                  <a:lumMod val="60000"/>
                  <a:lumOff val="40000"/>
                </a:schemeClr>
              </a:solidFill>
              <a:cs typeface="Arial" pitchFamily="34" charset="0"/>
            </a:endParaRPr>
          </a:p>
        </p:txBody>
      </p:sp>
      <p:sp>
        <p:nvSpPr>
          <p:cNvPr id="10243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B83305F-6A54-4F59-98ED-EB80213F18A8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6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44" name="مستطيل 10"/>
          <p:cNvSpPr>
            <a:spLocks noChangeArrowheads="1"/>
          </p:cNvSpPr>
          <p:nvPr/>
        </p:nvSpPr>
        <p:spPr bwMode="auto">
          <a:xfrm>
            <a:off x="8382000" y="1447800"/>
            <a:ext cx="11477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/>
              <a:t>مفهوم الإدارة</a:t>
            </a:r>
            <a:endParaRPr lang="ar-SA"/>
          </a:p>
        </p:txBody>
      </p:sp>
      <p:sp>
        <p:nvSpPr>
          <p:cNvPr id="10245" name="مستطيل 11"/>
          <p:cNvSpPr>
            <a:spLocks noChangeArrowheads="1"/>
          </p:cNvSpPr>
          <p:nvPr/>
        </p:nvSpPr>
        <p:spPr bwMode="auto">
          <a:xfrm>
            <a:off x="4572000" y="1828800"/>
            <a:ext cx="4953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DZ"/>
              <a:t> هي مجمل العمليات المرتبطة بالتخطيط والتنظيم والدفع والرقابة والتي تهدف إلى تحقيق أهداف تم تحديدها مسبقا.</a:t>
            </a:r>
            <a:endParaRPr lang="fr-FR"/>
          </a:p>
        </p:txBody>
      </p:sp>
      <p:sp>
        <p:nvSpPr>
          <p:cNvPr id="10246" name="مستطيل 12"/>
          <p:cNvSpPr>
            <a:spLocks noChangeArrowheads="1"/>
          </p:cNvSpPr>
          <p:nvPr/>
        </p:nvSpPr>
        <p:spPr bwMode="auto">
          <a:xfrm>
            <a:off x="4495800" y="2438400"/>
            <a:ext cx="4953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>
                <a:sym typeface="Symbol" pitchFamily="18" charset="2"/>
              </a:rPr>
              <a:t></a:t>
            </a:r>
            <a:r>
              <a:rPr lang="ar-DZ"/>
              <a:t>هي تحقيق الأهداف بطريقة فعالة وكفأة من خلال عمليات التخطيط والتنظيم والدفع والرقابة للموارد</a:t>
            </a:r>
            <a:endParaRPr lang="ar-SA"/>
          </a:p>
        </p:txBody>
      </p:sp>
      <p:sp>
        <p:nvSpPr>
          <p:cNvPr id="10247" name="مستطيل 13"/>
          <p:cNvSpPr>
            <a:spLocks noChangeArrowheads="1"/>
          </p:cNvSpPr>
          <p:nvPr/>
        </p:nvSpPr>
        <p:spPr bwMode="auto">
          <a:xfrm>
            <a:off x="6096000" y="3048000"/>
            <a:ext cx="32908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DZ" sz="1600"/>
              <a:t> </a:t>
            </a:r>
            <a:r>
              <a:rPr lang="ar-DZ"/>
              <a:t>هي فن إنجاز الأعمال بواسطة الآخرين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ar-SA" dirty="0"/>
          </a:p>
        </p:txBody>
      </p:sp>
      <p:sp>
        <p:nvSpPr>
          <p:cNvPr id="11267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0BF493D-32BA-4B6B-9041-CEC7345F4AD1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ounded Rectangle 3"/>
          <p:cNvSpPr>
            <a:spLocks noGrp="1"/>
          </p:cNvSpPr>
          <p:nvPr>
            <p:ph idx="1"/>
          </p:nvPr>
        </p:nvSpPr>
        <p:spPr>
          <a:xfrm>
            <a:off x="6934200" y="2286000"/>
            <a:ext cx="2095500" cy="3505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rtl="1">
              <a:buFont typeface="Arial" pitchFamily="34" charset="0"/>
              <a:buChar char="•"/>
              <a:defRPr/>
            </a:pPr>
            <a:r>
              <a:rPr lang="ar-SA" sz="2400" dirty="0"/>
              <a:t>الأموال</a:t>
            </a:r>
          </a:p>
          <a:p>
            <a:pPr rtl="1">
              <a:buFont typeface="Arial" pitchFamily="34" charset="0"/>
              <a:buChar char="•"/>
              <a:defRPr/>
            </a:pPr>
            <a:r>
              <a:rPr lang="ar-SA" sz="2400" dirty="0"/>
              <a:t>الموارد البشرية</a:t>
            </a:r>
          </a:p>
          <a:p>
            <a:pPr rtl="1">
              <a:buFont typeface="Arial" pitchFamily="34" charset="0"/>
              <a:buChar char="•"/>
              <a:defRPr/>
            </a:pPr>
            <a:r>
              <a:rPr lang="ar-SA" sz="2400" dirty="0"/>
              <a:t>العتاد</a:t>
            </a:r>
          </a:p>
          <a:p>
            <a:pPr rtl="1">
              <a:buFont typeface="Arial" pitchFamily="34" charset="0"/>
              <a:buChar char="•"/>
              <a:defRPr/>
            </a:pPr>
            <a:r>
              <a:rPr lang="ar-SA" sz="2400" dirty="0"/>
              <a:t>التكنولوجيا</a:t>
            </a:r>
          </a:p>
          <a:p>
            <a:pPr rtl="1">
              <a:buFont typeface="Arial" pitchFamily="34" charset="0"/>
              <a:buChar char="•"/>
              <a:defRPr/>
            </a:pPr>
            <a:r>
              <a:rPr lang="ar-SA" sz="2400" dirty="0"/>
              <a:t>المعلومات</a:t>
            </a:r>
          </a:p>
          <a:p>
            <a:pPr rtl="1">
              <a:buFont typeface="Arial" pitchFamily="34" charset="0"/>
              <a:buChar char="•"/>
              <a:defRPr/>
            </a:pPr>
            <a:r>
              <a:rPr lang="ar-SA" sz="2400" dirty="0"/>
              <a:t>النظم</a:t>
            </a:r>
          </a:p>
          <a:p>
            <a:pPr rtl="1">
              <a:buFont typeface="Arial" pitchFamily="34" charset="0"/>
              <a:buChar char="•"/>
              <a:defRPr/>
            </a:pPr>
            <a:r>
              <a:rPr lang="ar-SA" sz="2400" dirty="0"/>
              <a:t>...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934200" y="1676400"/>
            <a:ext cx="2214563" cy="5715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400" b="1" dirty="0">
                <a:solidFill>
                  <a:schemeClr val="tx1"/>
                </a:solidFill>
              </a:rPr>
              <a:t>موارد المنظمة</a:t>
            </a:r>
          </a:p>
        </p:txBody>
      </p:sp>
      <p:sp>
        <p:nvSpPr>
          <p:cNvPr id="7" name="Hexagon 6"/>
          <p:cNvSpPr/>
          <p:nvPr/>
        </p:nvSpPr>
        <p:spPr>
          <a:xfrm rot="1173170">
            <a:off x="4922838" y="2900363"/>
            <a:ext cx="1571625" cy="1001712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 dirty="0">
                <a:solidFill>
                  <a:schemeClr val="tx1"/>
                </a:solidFill>
              </a:rPr>
              <a:t>الادارة</a:t>
            </a:r>
          </a:p>
        </p:txBody>
      </p:sp>
      <p:sp>
        <p:nvSpPr>
          <p:cNvPr id="8" name="Line Callout 3 (No Border) 4"/>
          <p:cNvSpPr/>
          <p:nvPr/>
        </p:nvSpPr>
        <p:spPr>
          <a:xfrm flipH="1">
            <a:off x="2438400" y="2286000"/>
            <a:ext cx="1357313" cy="2857500"/>
          </a:xfrm>
          <a:prstGeom prst="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40418"/>
              <a:gd name="adj6" fmla="val -16667"/>
              <a:gd name="adj7" fmla="val 71632"/>
              <a:gd name="adj8" fmla="val -21800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buFont typeface="Arial" pitchFamily="34" charset="0"/>
              <a:buChar char="•"/>
              <a:defRPr/>
            </a:pPr>
            <a:r>
              <a:rPr lang="ar-SA" sz="2400" b="1" dirty="0">
                <a:solidFill>
                  <a:schemeClr val="tx1"/>
                </a:solidFill>
              </a:rPr>
              <a:t>المبيعات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2400" b="1" dirty="0">
                <a:solidFill>
                  <a:schemeClr val="tx1"/>
                </a:solidFill>
              </a:rPr>
              <a:t>الأرباح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2400" b="1" dirty="0">
                <a:solidFill>
                  <a:schemeClr val="tx1"/>
                </a:solidFill>
              </a:rPr>
              <a:t>الاستثمار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2400" b="1" dirty="0">
                <a:solidFill>
                  <a:schemeClr val="tx1"/>
                </a:solidFill>
              </a:rPr>
              <a:t>...</a:t>
            </a:r>
          </a:p>
        </p:txBody>
      </p:sp>
      <p:sp>
        <p:nvSpPr>
          <p:cNvPr id="9" name="Pentagon 7"/>
          <p:cNvSpPr/>
          <p:nvPr/>
        </p:nvSpPr>
        <p:spPr>
          <a:xfrm flipH="1">
            <a:off x="2438400" y="1828800"/>
            <a:ext cx="1357313" cy="428625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 dirty="0">
                <a:solidFill>
                  <a:schemeClr val="tx1"/>
                </a:solidFill>
              </a:rPr>
              <a:t>الأهداف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ar-SA" dirty="0"/>
          </a:p>
        </p:txBody>
      </p:sp>
      <p:sp>
        <p:nvSpPr>
          <p:cNvPr id="12291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smtClean="0">
              <a:cs typeface="Arial" pitchFamily="34" charset="0"/>
            </a:endParaRPr>
          </a:p>
          <a:p>
            <a:endParaRPr lang="en-US" smtClean="0">
              <a:cs typeface="Arial" pitchFamily="34" charset="0"/>
            </a:endParaRPr>
          </a:p>
          <a:p>
            <a:r>
              <a:rPr lang="en-US" smtClean="0">
                <a:cs typeface="Arial" pitchFamily="34" charset="0"/>
              </a:rPr>
              <a:t>          </a:t>
            </a:r>
            <a:r>
              <a:rPr lang="ar-DZ" smtClean="0">
                <a:cs typeface="Arial" pitchFamily="34" charset="0"/>
              </a:rPr>
              <a:t>الإدارة</a:t>
            </a:r>
            <a:r>
              <a:rPr lang="en-US" smtClean="0">
                <a:cs typeface="Arial" pitchFamily="34" charset="0"/>
              </a:rPr>
              <a:t>			</a:t>
            </a:r>
            <a:endParaRPr lang="ar-SA" smtClean="0">
              <a:cs typeface="Arial" pitchFamily="34" charset="0"/>
            </a:endParaRPr>
          </a:p>
        </p:txBody>
      </p:sp>
      <p:sp>
        <p:nvSpPr>
          <p:cNvPr id="12292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75CD234-3A1B-459F-A061-9616BBE94821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Accolade fermante 6"/>
          <p:cNvSpPr/>
          <p:nvPr/>
        </p:nvSpPr>
        <p:spPr>
          <a:xfrm>
            <a:off x="5943600" y="2362200"/>
            <a:ext cx="428625" cy="1357313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12294" name="مستطيل 5"/>
          <p:cNvSpPr>
            <a:spLocks noChangeArrowheads="1"/>
          </p:cNvSpPr>
          <p:nvPr/>
        </p:nvSpPr>
        <p:spPr bwMode="auto">
          <a:xfrm>
            <a:off x="4191000" y="2209800"/>
            <a:ext cx="1444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>
                <a:cs typeface="Simplified Arabic" pitchFamily="2" charset="-78"/>
              </a:rPr>
              <a:t>لها أربعة وظائف</a:t>
            </a:r>
            <a:endParaRPr lang="fr-FR">
              <a:cs typeface="Simplified Arabic" pitchFamily="2" charset="-78"/>
            </a:endParaRPr>
          </a:p>
        </p:txBody>
      </p:sp>
      <p:sp>
        <p:nvSpPr>
          <p:cNvPr id="12295" name="مستطيل 6"/>
          <p:cNvSpPr>
            <a:spLocks noChangeArrowheads="1"/>
          </p:cNvSpPr>
          <p:nvPr/>
        </p:nvSpPr>
        <p:spPr bwMode="auto">
          <a:xfrm>
            <a:off x="3886200" y="3505200"/>
            <a:ext cx="18335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>
                <a:cs typeface="Simplified Arabic" pitchFamily="2" charset="-78"/>
              </a:rPr>
              <a:t>تهتم بتحقيق الأهداف  </a:t>
            </a:r>
            <a:endParaRPr lang="fr-FR">
              <a:cs typeface="Simplified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ar-DZ" dirty="0" smtClean="0"/>
              <a:t>وظائف الإدارة</a:t>
            </a:r>
            <a:endParaRPr lang="ar-SA" dirty="0"/>
          </a:p>
        </p:txBody>
      </p:sp>
      <p:sp>
        <p:nvSpPr>
          <p:cNvPr id="13315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DZ" sz="2800" b="1" smtClean="0">
                <a:cs typeface="Arial" pitchFamily="34" charset="0"/>
              </a:rPr>
              <a:t>التخطيط</a:t>
            </a:r>
            <a:r>
              <a:rPr lang="ar-DZ" sz="2800" smtClean="0">
                <a:cs typeface="Arial" pitchFamily="34" charset="0"/>
              </a:rPr>
              <a:t>: عملية تحديد الأهداف والموارد الضرورية لإنجازها</a:t>
            </a:r>
            <a:endParaRPr lang="ar-SA" sz="2800" smtClean="0">
              <a:cs typeface="Arial" pitchFamily="34" charset="0"/>
            </a:endParaRPr>
          </a:p>
          <a:p>
            <a:pPr rtl="1"/>
            <a:r>
              <a:rPr lang="ar-DZ" sz="2800" smtClean="0">
                <a:cs typeface="Arial" pitchFamily="34" charset="0"/>
              </a:rPr>
              <a:t> </a:t>
            </a:r>
            <a:r>
              <a:rPr lang="ar-DZ" sz="2800" b="1" smtClean="0">
                <a:cs typeface="Arial" pitchFamily="34" charset="0"/>
              </a:rPr>
              <a:t>التنظيم</a:t>
            </a:r>
            <a:r>
              <a:rPr lang="ar-DZ" sz="2800" smtClean="0">
                <a:cs typeface="Arial" pitchFamily="34" charset="0"/>
              </a:rPr>
              <a:t>: عملية تقسيم المهام والموارد وإقامة الهيئات والتنسيق بينها</a:t>
            </a:r>
            <a:endParaRPr lang="ar-SA" sz="2800" smtClean="0">
              <a:cs typeface="Arial" pitchFamily="34" charset="0"/>
            </a:endParaRPr>
          </a:p>
          <a:p>
            <a:pPr rtl="1"/>
            <a:r>
              <a:rPr lang="ar-SA" sz="2800" b="1" smtClean="0">
                <a:cs typeface="Arial" pitchFamily="34" charset="0"/>
              </a:rPr>
              <a:t>التوجيه</a:t>
            </a:r>
            <a:r>
              <a:rPr lang="ar-DZ" sz="2800" smtClean="0">
                <a:cs typeface="Arial" pitchFamily="34" charset="0"/>
              </a:rPr>
              <a:t>: عملية </a:t>
            </a:r>
            <a:r>
              <a:rPr lang="ar-SA" sz="2800" smtClean="0">
                <a:cs typeface="Arial" pitchFamily="34" charset="0"/>
              </a:rPr>
              <a:t>الاتصال بالآخرين و</a:t>
            </a:r>
            <a:r>
              <a:rPr lang="ar-DZ" sz="2800" smtClean="0">
                <a:cs typeface="Arial" pitchFamily="34" charset="0"/>
              </a:rPr>
              <a:t>التأثير في</a:t>
            </a:r>
            <a:r>
              <a:rPr lang="ar-SA" sz="2800" smtClean="0">
                <a:cs typeface="Arial" pitchFamily="34" charset="0"/>
              </a:rPr>
              <a:t>هم</a:t>
            </a:r>
            <a:r>
              <a:rPr lang="ar-DZ" sz="2800" smtClean="0">
                <a:cs typeface="Arial" pitchFamily="34" charset="0"/>
              </a:rPr>
              <a:t> </a:t>
            </a:r>
            <a:r>
              <a:rPr lang="ar-SA" sz="2800" smtClean="0">
                <a:cs typeface="Arial" pitchFamily="34" charset="0"/>
              </a:rPr>
              <a:t>وتحفيزهم </a:t>
            </a:r>
            <a:r>
              <a:rPr lang="ar-DZ" sz="2800" smtClean="0">
                <a:cs typeface="Arial" pitchFamily="34" charset="0"/>
              </a:rPr>
              <a:t>قصد توجيههم نحو إنجاز الأهداف</a:t>
            </a:r>
            <a:endParaRPr lang="ar-SA" sz="2800" smtClean="0">
              <a:cs typeface="Arial" pitchFamily="34" charset="0"/>
            </a:endParaRPr>
          </a:p>
          <a:p>
            <a:pPr rtl="1"/>
            <a:r>
              <a:rPr lang="ar-DZ" sz="2800" b="1" smtClean="0">
                <a:cs typeface="Arial" pitchFamily="34" charset="0"/>
              </a:rPr>
              <a:t>الرقابة</a:t>
            </a:r>
            <a:r>
              <a:rPr lang="ar-DZ" sz="2800" smtClean="0">
                <a:cs typeface="Arial" pitchFamily="34" charset="0"/>
              </a:rPr>
              <a:t>: قياس المنجز ومقارنته بالمخطط وتحديد الانحرافات قصد تصحيحها</a:t>
            </a:r>
            <a:endParaRPr lang="fr-FR" sz="2800" smtClean="0">
              <a:cs typeface="Arial" pitchFamily="34" charset="0"/>
            </a:endParaRPr>
          </a:p>
          <a:p>
            <a:endParaRPr lang="ar-SA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8229600" y="738188"/>
            <a:ext cx="1455738" cy="42148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 dirty="0">
                <a:solidFill>
                  <a:srgbClr val="FFFF00"/>
                </a:solidFill>
              </a:rPr>
              <a:t>الموارد</a:t>
            </a:r>
            <a:endParaRPr lang="ar-SA" b="1" dirty="0">
              <a:solidFill>
                <a:srgbClr val="FFFF00"/>
              </a:solidFill>
            </a:endParaRPr>
          </a:p>
          <a:p>
            <a:pPr>
              <a:defRPr/>
            </a:pPr>
            <a:endParaRPr lang="ar-SA" b="1" dirty="0"/>
          </a:p>
          <a:p>
            <a:pPr>
              <a:defRPr/>
            </a:pPr>
            <a:endParaRPr lang="ar-SA" b="1" dirty="0"/>
          </a:p>
          <a:p>
            <a:pPr>
              <a:defRPr/>
            </a:pPr>
            <a:r>
              <a:rPr lang="ar-SA" b="1" dirty="0"/>
              <a:t>بشرية</a:t>
            </a:r>
          </a:p>
          <a:p>
            <a:pPr>
              <a:defRPr/>
            </a:pPr>
            <a:r>
              <a:rPr lang="ar-SA" b="1" dirty="0"/>
              <a:t>مالية</a:t>
            </a:r>
          </a:p>
          <a:p>
            <a:pPr>
              <a:defRPr/>
            </a:pPr>
            <a:r>
              <a:rPr lang="ar-SA" b="1" dirty="0"/>
              <a:t>تكنولوجيا</a:t>
            </a:r>
          </a:p>
          <a:p>
            <a:pPr>
              <a:defRPr/>
            </a:pPr>
            <a:r>
              <a:rPr lang="ar-SA" b="1" dirty="0"/>
              <a:t>معلوماتية</a:t>
            </a:r>
          </a:p>
          <a:p>
            <a:pPr>
              <a:defRPr/>
            </a:pPr>
            <a:r>
              <a:rPr lang="ar-SA" b="1" dirty="0"/>
              <a:t>.....</a:t>
            </a:r>
          </a:p>
          <a:p>
            <a:pPr>
              <a:defRPr/>
            </a:pPr>
            <a:endParaRPr lang="ar-SA" dirty="0"/>
          </a:p>
        </p:txBody>
      </p:sp>
      <p:grpSp>
        <p:nvGrpSpPr>
          <p:cNvPr id="14339" name="مجموعة 12"/>
          <p:cNvGrpSpPr>
            <a:grpSpLocks/>
          </p:cNvGrpSpPr>
          <p:nvPr/>
        </p:nvGrpSpPr>
        <p:grpSpPr bwMode="auto">
          <a:xfrm>
            <a:off x="228600" y="152400"/>
            <a:ext cx="8001000" cy="5143500"/>
            <a:chOff x="232173" y="1500188"/>
            <a:chExt cx="8001000" cy="5143500"/>
          </a:xfrm>
        </p:grpSpPr>
        <p:cxnSp>
          <p:nvCxnSpPr>
            <p:cNvPr id="16" name="Straight Arrow Connector 15"/>
            <p:cNvCxnSpPr/>
            <p:nvPr/>
          </p:nvCxnSpPr>
          <p:spPr>
            <a:xfrm rot="10800000">
              <a:off x="1702198" y="4214813"/>
              <a:ext cx="29845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ounded Rectangle 4"/>
            <p:cNvSpPr/>
            <p:nvPr/>
          </p:nvSpPr>
          <p:spPr>
            <a:xfrm>
              <a:off x="232173" y="2143126"/>
              <a:ext cx="1455738" cy="421481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endParaRPr lang="en-US" dirty="0"/>
            </a:p>
            <a:p>
              <a:pPr>
                <a:defRPr/>
              </a:pPr>
              <a:r>
                <a:rPr lang="ar-SA" b="1" dirty="0">
                  <a:solidFill>
                    <a:srgbClr val="FFFF00"/>
                  </a:solidFill>
                </a:rPr>
                <a:t>الأداء</a:t>
              </a:r>
            </a:p>
            <a:p>
              <a:pPr>
                <a:defRPr/>
              </a:pPr>
              <a:endParaRPr lang="ar-SA" dirty="0"/>
            </a:p>
            <a:p>
              <a:pPr>
                <a:defRPr/>
              </a:pPr>
              <a:r>
                <a:rPr lang="ar-SA" b="1" dirty="0"/>
                <a:t>كفاءة </a:t>
              </a:r>
            </a:p>
            <a:p>
              <a:pPr>
                <a:defRPr/>
              </a:pPr>
              <a:r>
                <a:rPr lang="ar-SA" b="1" dirty="0"/>
                <a:t>فعالية</a:t>
              </a:r>
            </a:p>
            <a:p>
              <a:pPr>
                <a:defRPr/>
              </a:pPr>
              <a:endParaRPr lang="ar-SA" dirty="0"/>
            </a:p>
            <a:p>
              <a:pPr algn="ctr">
                <a:defRPr/>
              </a:pPr>
              <a:endParaRPr lang="ar-SA" dirty="0"/>
            </a:p>
          </p:txBody>
        </p:sp>
        <p:sp>
          <p:nvSpPr>
            <p:cNvPr id="6" name="Quad Arrow Callout 5"/>
            <p:cNvSpPr/>
            <p:nvPr/>
          </p:nvSpPr>
          <p:spPr>
            <a:xfrm>
              <a:off x="3962798" y="3124201"/>
              <a:ext cx="2243138" cy="2000250"/>
            </a:xfrm>
            <a:prstGeom prst="quadArrowCallo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ar-SA" b="1" dirty="0">
                  <a:solidFill>
                    <a:srgbClr val="FFFF00"/>
                  </a:solidFill>
                </a:rPr>
                <a:t>وظائف الادارة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4024711" y="1500188"/>
              <a:ext cx="1933575" cy="164306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ar-SA" b="1" dirty="0">
                  <a:solidFill>
                    <a:srgbClr val="FF0000"/>
                  </a:solidFill>
                </a:rPr>
                <a:t>التخطيط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6036073" y="3286126"/>
              <a:ext cx="1857375" cy="17145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ar-SA" b="1" dirty="0">
                  <a:solidFill>
                    <a:srgbClr val="FF0000"/>
                  </a:solidFill>
                </a:rPr>
                <a:t>التنظيم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2167336" y="3357563"/>
              <a:ext cx="1857375" cy="17145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ar-SA" b="1" dirty="0">
                  <a:solidFill>
                    <a:srgbClr val="FF0000"/>
                  </a:solidFill>
                </a:rPr>
                <a:t>الرقابة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4100911" y="5143501"/>
              <a:ext cx="1935162" cy="150018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ar-SA" b="1" dirty="0">
                  <a:solidFill>
                    <a:srgbClr val="FF0000"/>
                  </a:solidFill>
                </a:rPr>
                <a:t>التوجيه</a:t>
              </a:r>
            </a:p>
          </p:txBody>
        </p:sp>
        <p:sp>
          <p:nvSpPr>
            <p:cNvPr id="11" name="Right Bracket 10"/>
            <p:cNvSpPr/>
            <p:nvPr/>
          </p:nvSpPr>
          <p:spPr>
            <a:xfrm>
              <a:off x="7661673" y="1714501"/>
              <a:ext cx="309563" cy="4929187"/>
            </a:xfrm>
            <a:prstGeom prst="rightBracket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>
                <a:defRPr/>
              </a:pPr>
              <a:endParaRPr lang="ar-SA"/>
            </a:p>
          </p:txBody>
        </p:sp>
        <p:sp>
          <p:nvSpPr>
            <p:cNvPr id="12" name="Left Bracket 11"/>
            <p:cNvSpPr/>
            <p:nvPr/>
          </p:nvSpPr>
          <p:spPr>
            <a:xfrm>
              <a:off x="2011761" y="1714501"/>
              <a:ext cx="231775" cy="4929187"/>
            </a:xfrm>
            <a:prstGeom prst="leftBracket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>
                <a:defRPr/>
              </a:pPr>
              <a:endParaRPr lang="ar-SA"/>
            </a:p>
          </p:txBody>
        </p:sp>
        <p:cxnSp>
          <p:nvCxnSpPr>
            <p:cNvPr id="14" name="Straight Arrow Connector 13"/>
            <p:cNvCxnSpPr>
              <a:stCxn id="4" idx="1"/>
              <a:endCxn id="11" idx="2"/>
            </p:cNvCxnSpPr>
            <p:nvPr/>
          </p:nvCxnSpPr>
          <p:spPr>
            <a:xfrm rot="10800000">
              <a:off x="7971236" y="4178301"/>
              <a:ext cx="261937" cy="1587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338" y="1000125"/>
            <a:ext cx="8420100" cy="862013"/>
          </a:xfrm>
        </p:spPr>
        <p:txBody>
          <a:bodyPr/>
          <a:lstStyle/>
          <a:p>
            <a:pPr algn="ctr" rtl="1">
              <a:defRPr/>
            </a:pPr>
            <a:r>
              <a:rPr lang="ar-DZ" dirty="0" smtClean="0"/>
              <a:t>المدير</a:t>
            </a:r>
            <a:br>
              <a:rPr lang="ar-DZ" dirty="0" smtClean="0"/>
            </a:b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572125" y="1357313"/>
            <a:ext cx="3467100" cy="714375"/>
          </a:xfrm>
        </p:spPr>
        <p:txBody>
          <a:bodyPr/>
          <a:lstStyle/>
          <a:p>
            <a:pPr rtl="1"/>
            <a:r>
              <a:rPr lang="ar-DZ" sz="3200" b="1" smtClean="0">
                <a:solidFill>
                  <a:schemeClr val="tx1"/>
                </a:solidFill>
                <a:cs typeface="Simplified Arabic" pitchFamily="2" charset="-78"/>
              </a:rPr>
              <a:t>تعريف المدير</a:t>
            </a:r>
            <a:endParaRPr lang="fr-FR" sz="3200" b="1" smtClean="0">
              <a:solidFill>
                <a:schemeClr val="tx1"/>
              </a:solidFill>
              <a:cs typeface="Simplified Arabic" pitchFamily="2" charset="-78"/>
            </a:endParaRPr>
          </a:p>
        </p:txBody>
      </p:sp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3251200" y="2000250"/>
            <a:ext cx="51069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 sz="2800"/>
              <a:t>بالمنظمة</a:t>
            </a:r>
            <a:r>
              <a:rPr lang="ar-DZ"/>
              <a:t> </a:t>
            </a:r>
            <a:r>
              <a:rPr lang="ar-DZ" sz="2800"/>
              <a:t>أكثر من مدير</a:t>
            </a:r>
            <a:endParaRPr lang="fr-FR" sz="2800"/>
          </a:p>
        </p:txBody>
      </p:sp>
      <p:sp>
        <p:nvSpPr>
          <p:cNvPr id="5" name="ZoneTexte 4"/>
          <p:cNvSpPr txBox="1">
            <a:spLocks noChangeArrowheads="1"/>
          </p:cNvSpPr>
          <p:nvPr/>
        </p:nvSpPr>
        <p:spPr bwMode="auto">
          <a:xfrm>
            <a:off x="1547813" y="2571750"/>
            <a:ext cx="6810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 sz="2800"/>
              <a:t>للمدراء أسماء مختلفة </a:t>
            </a:r>
            <a:r>
              <a:rPr lang="ar-DZ" sz="2000"/>
              <a:t>(مدير، رئيس، عميد، وكيل، ...) </a:t>
            </a:r>
            <a:endParaRPr lang="fr-FR" sz="2000"/>
          </a:p>
        </p:txBody>
      </p:sp>
      <p:sp>
        <p:nvSpPr>
          <p:cNvPr id="6" name="ZoneTexte 5"/>
          <p:cNvSpPr txBox="1">
            <a:spLocks noChangeArrowheads="1"/>
          </p:cNvSpPr>
          <p:nvPr/>
        </p:nvSpPr>
        <p:spPr bwMode="auto">
          <a:xfrm>
            <a:off x="231775" y="3000375"/>
            <a:ext cx="8204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 sz="2800"/>
              <a:t>ووظائف متنوعة </a:t>
            </a:r>
            <a:r>
              <a:rPr lang="ar-DZ" sz="2000"/>
              <a:t>(مدير إنتاج، مدير الموارد البشرية، عميد شؤون أعضاء  هيئة التدريس، عميد كلية، رئيس قسم، رئيس فريق، وكيل وزارة، وكيل جامعة ...)</a:t>
            </a:r>
            <a:endParaRPr lang="fr-FR" sz="2000"/>
          </a:p>
        </p:txBody>
      </p:sp>
      <p:sp>
        <p:nvSpPr>
          <p:cNvPr id="7" name="ZoneTexte 6"/>
          <p:cNvSpPr txBox="1">
            <a:spLocks noChangeArrowheads="1"/>
          </p:cNvSpPr>
          <p:nvPr/>
        </p:nvSpPr>
        <p:spPr bwMode="auto">
          <a:xfrm>
            <a:off x="0" y="3929063"/>
            <a:ext cx="82804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 sz="2800"/>
              <a:t>لكل مدير عدد من المرؤوسين </a:t>
            </a:r>
            <a:r>
              <a:rPr lang="ar-DZ"/>
              <a:t>يساعدونه في تحقيق الأهداف، </a:t>
            </a:r>
          </a:p>
          <a:p>
            <a:r>
              <a:rPr lang="ar-DZ"/>
              <a:t>فهو يقدم لهم الدعم والمساعدة ويوجههم قصد تحقيق هذه الأهداف</a:t>
            </a:r>
            <a:r>
              <a:rPr lang="ar-SA"/>
              <a:t> بالشكل الأمثل والأفضل</a:t>
            </a:r>
            <a:endParaRPr lang="fr-FR"/>
          </a:p>
        </p:txBody>
      </p:sp>
      <p:sp>
        <p:nvSpPr>
          <p:cNvPr id="8" name="ZoneTexte 7"/>
          <p:cNvSpPr txBox="1">
            <a:spLocks noChangeArrowheads="1"/>
          </p:cNvSpPr>
          <p:nvPr/>
        </p:nvSpPr>
        <p:spPr bwMode="auto">
          <a:xfrm>
            <a:off x="2786063" y="4857750"/>
            <a:ext cx="54943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 sz="2800"/>
              <a:t>المدير مسؤول عن إنجازات مرؤوسيه</a:t>
            </a:r>
            <a:endParaRPr lang="fr-FR"/>
          </a:p>
        </p:txBody>
      </p:sp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774700" y="5486400"/>
            <a:ext cx="704215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 sz="2800"/>
              <a:t>له السلطة </a:t>
            </a:r>
            <a:r>
              <a:rPr lang="ar-DZ"/>
              <a:t>حتى يستطيع القيام بهذه المسؤولية كما ينبغي</a:t>
            </a:r>
            <a:r>
              <a:rPr lang="ar-DZ" sz="2800"/>
              <a:t> </a:t>
            </a:r>
            <a:r>
              <a:rPr lang="ar-DZ"/>
              <a:t>(له صلاحية </a:t>
            </a:r>
            <a:r>
              <a:rPr lang="ar-SA"/>
              <a:t>تقديم</a:t>
            </a:r>
            <a:r>
              <a:rPr lang="ar-DZ"/>
              <a:t> الأوامر لمرؤوسيه، وتحفيزهم، وعقابهم ...)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u texte 2"/>
          <p:cNvSpPr>
            <a:spLocks noGrp="1"/>
          </p:cNvSpPr>
          <p:nvPr>
            <p:ph type="body" idx="1"/>
          </p:nvPr>
        </p:nvSpPr>
        <p:spPr>
          <a:xfrm>
            <a:off x="696913" y="785813"/>
            <a:ext cx="8420100" cy="714375"/>
          </a:xfrm>
        </p:spPr>
        <p:txBody>
          <a:bodyPr/>
          <a:lstStyle/>
          <a:p>
            <a:pPr rtl="1"/>
            <a:r>
              <a:rPr lang="ar-DZ" sz="3200" b="1" smtClean="0">
                <a:solidFill>
                  <a:schemeClr val="tx1"/>
                </a:solidFill>
                <a:cs typeface="Simplified Arabic" pitchFamily="2" charset="-78"/>
              </a:rPr>
              <a:t>مستويات المديرين</a:t>
            </a:r>
            <a:endParaRPr lang="fr-FR" sz="3200" b="1" smtClean="0">
              <a:solidFill>
                <a:schemeClr val="tx1"/>
              </a:solidFill>
              <a:cs typeface="Simplified Arabic" pitchFamily="2" charset="-78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035800" y="1571625"/>
            <a:ext cx="2692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 sz="2400"/>
              <a:t>المديرون في 3 مستويات </a:t>
            </a:r>
            <a:endParaRPr lang="fr-FR" sz="240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572125" y="2214563"/>
            <a:ext cx="30099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DZ" sz="2400" b="1"/>
              <a:t> مديرو الإدارة العليا</a:t>
            </a:r>
            <a:endParaRPr lang="fr-FR" sz="2400" b="1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246563" y="3000375"/>
            <a:ext cx="35988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 sz="2400"/>
              <a:t>يكونون في المستوى الأعلى للإدارة</a:t>
            </a:r>
            <a:endParaRPr lang="fr-FR" sz="2400"/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3251200" y="3467100"/>
            <a:ext cx="51847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lvl="1" eaLnBrk="0" hangingPunct="0"/>
            <a:r>
              <a:rPr lang="ar-DZ" sz="2400">
                <a:latin typeface="Calibri" pitchFamily="34" charset="0"/>
              </a:rPr>
              <a:t>هم المسؤول</a:t>
            </a:r>
            <a:r>
              <a:rPr lang="ar-SA" sz="2400">
                <a:latin typeface="Calibri" pitchFamily="34" charset="0"/>
              </a:rPr>
              <a:t>و</a:t>
            </a:r>
            <a:r>
              <a:rPr lang="ar-DZ" sz="2400">
                <a:latin typeface="Calibri" pitchFamily="34" charset="0"/>
              </a:rPr>
              <a:t>ن عن الأداء الشامل للمنظمة </a:t>
            </a:r>
            <a:endParaRPr lang="ar-DZ" sz="240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181350" y="3967163"/>
            <a:ext cx="4737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 sz="2400"/>
              <a:t>يهتمون خاصة بالبيئة الخارجية أكثر من غيرهم</a:t>
            </a:r>
            <a:endParaRPr lang="fr-FR" sz="240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784725" y="4467225"/>
            <a:ext cx="31861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 sz="2400"/>
              <a:t>يعملون دائما على المدى البعيد </a:t>
            </a:r>
            <a:endParaRPr lang="fr-FR" sz="2400"/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3560763" y="5038725"/>
            <a:ext cx="4953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lvl="1" eaLnBrk="0" hangingPunct="0"/>
            <a:r>
              <a:rPr lang="ar-DZ" sz="2400">
                <a:latin typeface="Calibri" pitchFamily="34" charset="0"/>
              </a:rPr>
              <a:t>هم المسؤولون عن وضع الاستراتيجيات</a:t>
            </a:r>
            <a:endParaRPr lang="ar-DZ" sz="2400"/>
          </a:p>
        </p:txBody>
      </p:sp>
      <p:sp>
        <p:nvSpPr>
          <p:cNvPr id="11" name="Flèche gauche 10"/>
          <p:cNvSpPr/>
          <p:nvPr/>
        </p:nvSpPr>
        <p:spPr>
          <a:xfrm>
            <a:off x="7894638" y="3071813"/>
            <a:ext cx="695325" cy="428625"/>
          </a:xfrm>
          <a:prstGeom prst="lef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2" name="Flèche gauche 11"/>
          <p:cNvSpPr/>
          <p:nvPr/>
        </p:nvSpPr>
        <p:spPr>
          <a:xfrm>
            <a:off x="7894638" y="3571875"/>
            <a:ext cx="695325" cy="428625"/>
          </a:xfrm>
          <a:prstGeom prst="lef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3" name="Flèche gauche 12"/>
          <p:cNvSpPr/>
          <p:nvPr/>
        </p:nvSpPr>
        <p:spPr>
          <a:xfrm>
            <a:off x="7894638" y="4071938"/>
            <a:ext cx="695325" cy="428625"/>
          </a:xfrm>
          <a:prstGeom prst="lef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4" name="Flèche gauche 13"/>
          <p:cNvSpPr/>
          <p:nvPr/>
        </p:nvSpPr>
        <p:spPr>
          <a:xfrm>
            <a:off x="7894638" y="4572000"/>
            <a:ext cx="695325" cy="428625"/>
          </a:xfrm>
          <a:prstGeom prst="lef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5" name="Flèche gauche 14"/>
          <p:cNvSpPr/>
          <p:nvPr/>
        </p:nvSpPr>
        <p:spPr>
          <a:xfrm>
            <a:off x="7894638" y="5072063"/>
            <a:ext cx="695325" cy="428625"/>
          </a:xfrm>
          <a:prstGeom prst="lef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25601" grpId="0"/>
      <p:bldP spid="8" grpId="0"/>
      <p:bldP spid="9" grpId="0"/>
      <p:bldP spid="2560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Espace réservé du texte 2"/>
          <p:cNvSpPr>
            <a:spLocks noGrp="1"/>
          </p:cNvSpPr>
          <p:nvPr>
            <p:ph type="body" idx="1"/>
          </p:nvPr>
        </p:nvSpPr>
        <p:spPr>
          <a:xfrm>
            <a:off x="5649913" y="785813"/>
            <a:ext cx="3422650" cy="652462"/>
          </a:xfrm>
        </p:spPr>
        <p:txBody>
          <a:bodyPr/>
          <a:lstStyle/>
          <a:p>
            <a:pPr rtl="1">
              <a:buFont typeface="Wingdings" pitchFamily="2" charset="2"/>
              <a:buChar char="ü"/>
            </a:pPr>
            <a:r>
              <a:rPr lang="ar-DZ" sz="2800" smtClean="0">
                <a:solidFill>
                  <a:schemeClr val="tx1"/>
                </a:solidFill>
                <a:ea typeface="Majalla UI"/>
                <a:cs typeface="Majalla UI"/>
              </a:rPr>
              <a:t> مديرو الإدارة الوسطى</a:t>
            </a:r>
            <a:endParaRPr lang="fr-FR" sz="2800" smtClean="0">
              <a:solidFill>
                <a:schemeClr val="tx1"/>
              </a:solidFill>
              <a:ea typeface="Majalla UI"/>
              <a:cs typeface="Majalla UI"/>
            </a:endParaRPr>
          </a:p>
        </p:txBody>
      </p:sp>
      <p:sp>
        <p:nvSpPr>
          <p:cNvPr id="17411" name="ZoneTexte 4"/>
          <p:cNvSpPr txBox="1">
            <a:spLocks noChangeArrowheads="1"/>
          </p:cNvSpPr>
          <p:nvPr/>
        </p:nvSpPr>
        <p:spPr bwMode="auto">
          <a:xfrm>
            <a:off x="4024313" y="2000250"/>
            <a:ext cx="3327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fr-FR"/>
          </a:p>
        </p:txBody>
      </p:sp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1703388" y="1357313"/>
            <a:ext cx="5881687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lvl="1" eaLnBrk="0" hangingPunct="0"/>
            <a:r>
              <a:rPr lang="ar-DZ" sz="2400"/>
              <a:t>هم المسؤولون عن تنفيذ إستراتيجية الإدارة العليا</a:t>
            </a:r>
            <a:endParaRPr lang="fr-FR" sz="2400"/>
          </a:p>
          <a:p>
            <a:pPr lvl="1" eaLnBrk="0" hangingPunct="0">
              <a:buFontTx/>
              <a:buChar char="-"/>
            </a:pPr>
            <a:endParaRPr lang="ar-DZ"/>
          </a:p>
        </p:txBody>
      </p:sp>
      <p:sp>
        <p:nvSpPr>
          <p:cNvPr id="7" name="ZoneTexte 6"/>
          <p:cNvSpPr txBox="1">
            <a:spLocks noChangeArrowheads="1"/>
          </p:cNvSpPr>
          <p:nvPr/>
        </p:nvSpPr>
        <p:spPr bwMode="auto">
          <a:xfrm>
            <a:off x="1935163" y="1782763"/>
            <a:ext cx="55721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eaLnBrk="0" hangingPunct="0"/>
            <a:r>
              <a:rPr lang="ar-DZ" sz="2400"/>
              <a:t>يقودون الوحدات التنظيمية الكبيرة للمنظمة</a:t>
            </a:r>
            <a:endParaRPr lang="fr-FR" sz="2400"/>
          </a:p>
        </p:txBody>
      </p:sp>
      <p:sp>
        <p:nvSpPr>
          <p:cNvPr id="8" name="ZoneTexte 7"/>
          <p:cNvSpPr txBox="1">
            <a:spLocks noChangeArrowheads="1"/>
          </p:cNvSpPr>
          <p:nvPr/>
        </p:nvSpPr>
        <p:spPr bwMode="auto">
          <a:xfrm>
            <a:off x="3017838" y="2139950"/>
            <a:ext cx="44894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eaLnBrk="0" hangingPunct="0"/>
            <a:r>
              <a:rPr lang="ar-DZ" sz="2400"/>
              <a:t>يعملون على المدى التموسط</a:t>
            </a:r>
            <a:endParaRPr lang="fr-FR" sz="2400"/>
          </a:p>
          <a:p>
            <a:endParaRPr lang="fr-FR"/>
          </a:p>
        </p:txBody>
      </p:sp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4875213" y="2493963"/>
            <a:ext cx="41798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buFont typeface="Wingdings" pitchFamily="2" charset="2"/>
              <a:buChar char="ü"/>
              <a:defRPr/>
            </a:pPr>
            <a:r>
              <a:rPr lang="ar-DZ" sz="2400" dirty="0">
                <a:latin typeface="+mn-lt"/>
                <a:cs typeface="+mn-cs"/>
              </a:rPr>
              <a:t> مديرو الإدارة الإشرافية (الدنيا)</a:t>
            </a:r>
          </a:p>
        </p:txBody>
      </p:sp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661988" y="3500438"/>
            <a:ext cx="66563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ar-DZ" sz="2400"/>
              <a:t>يشرفون على أفراد ليسوا بمديرين (</a:t>
            </a:r>
            <a:r>
              <a:rPr lang="ar-SA" sz="2400"/>
              <a:t>ف</a:t>
            </a:r>
            <a:r>
              <a:rPr lang="ar-DZ" sz="2400"/>
              <a:t>هم منفذون فحسب)</a:t>
            </a:r>
            <a:endParaRPr lang="fr-FR" sz="2400"/>
          </a:p>
        </p:txBody>
      </p:sp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309563" y="3786188"/>
            <a:ext cx="7429500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ar-DZ" sz="2400"/>
              <a:t>مسؤولون على تنفيذ الخطة التي تم وضعها </a:t>
            </a:r>
            <a:r>
              <a:rPr lang="ar-SA" sz="2400"/>
              <a:t>من </a:t>
            </a:r>
            <a:r>
              <a:rPr lang="ar-DZ" sz="2400"/>
              <a:t>الإدارة الوسطى </a:t>
            </a:r>
            <a:endParaRPr lang="fr-FR" sz="2400"/>
          </a:p>
          <a:p>
            <a:endParaRPr lang="fr-FR"/>
          </a:p>
        </p:txBody>
      </p:sp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1006475" y="4214813"/>
            <a:ext cx="642302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 sz="2400"/>
              <a:t> هم عموما من قدامى العاملين الفنيين الذي لهم خبرة طويلة</a:t>
            </a:r>
            <a:endParaRPr lang="fr-FR" sz="2400"/>
          </a:p>
          <a:p>
            <a:endParaRPr lang="fr-FR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29" grpId="0"/>
      <p:bldP spid="7" grpId="0"/>
      <p:bldP spid="8" grpId="0"/>
      <p:bldP spid="48130" grpId="0"/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defRPr/>
            </a:pPr>
            <a:r>
              <a:rPr lang="ar-DZ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Arial" pitchFamily="34" charset="0"/>
                <a:cs typeface="Arial" pitchFamily="34" charset="0"/>
              </a:rPr>
              <a:t>مستويات الإدارة الثلاثة</a:t>
            </a:r>
            <a:r>
              <a:rPr lang="fr-FR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/>
            </a:r>
            <a:br>
              <a:rPr lang="fr-FR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</a:br>
            <a:endParaRPr lang="fr-FR" dirty="0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2590800" y="990600"/>
            <a:ext cx="6191250" cy="4241800"/>
            <a:chOff x="4913" y="3884"/>
            <a:chExt cx="5238" cy="4114"/>
          </a:xfrm>
        </p:grpSpPr>
        <p:grpSp>
          <p:nvGrpSpPr>
            <p:cNvPr id="18436" name="Group 3"/>
            <p:cNvGrpSpPr>
              <a:grpSpLocks/>
            </p:cNvGrpSpPr>
            <p:nvPr/>
          </p:nvGrpSpPr>
          <p:grpSpPr bwMode="auto">
            <a:xfrm>
              <a:off x="4913" y="3884"/>
              <a:ext cx="3569" cy="4114"/>
              <a:chOff x="3099" y="3957"/>
              <a:chExt cx="3569" cy="4114"/>
            </a:xfrm>
          </p:grpSpPr>
          <p:grpSp>
            <p:nvGrpSpPr>
              <p:cNvPr id="18438" name="Group 4"/>
              <p:cNvGrpSpPr>
                <a:grpSpLocks/>
              </p:cNvGrpSpPr>
              <p:nvPr/>
            </p:nvGrpSpPr>
            <p:grpSpPr bwMode="auto">
              <a:xfrm>
                <a:off x="3099" y="3957"/>
                <a:ext cx="3569" cy="4114"/>
                <a:chOff x="4054" y="3812"/>
                <a:chExt cx="3569" cy="4320"/>
              </a:xfrm>
            </p:grpSpPr>
            <p:sp>
              <p:nvSpPr>
                <p:cNvPr id="49157" name="AutoShape 5"/>
                <p:cNvSpPr>
                  <a:spLocks noChangeArrowheads="1"/>
                </p:cNvSpPr>
                <p:nvPr/>
              </p:nvSpPr>
              <p:spPr bwMode="auto">
                <a:xfrm>
                  <a:off x="4054" y="3812"/>
                  <a:ext cx="3569" cy="4320"/>
                </a:xfrm>
                <a:prstGeom prst="triangle">
                  <a:avLst>
                    <a:gd name="adj" fmla="val 50000"/>
                  </a:avLst>
                </a:prstGeom>
                <a:ln>
                  <a:headEnd/>
                  <a:tailEnd/>
                </a:ln>
              </p:spPr>
              <p:style>
                <a:lnRef idx="0">
                  <a:schemeClr val="accent5"/>
                </a:lnRef>
                <a:fillRef idx="3">
                  <a:schemeClr val="accent5"/>
                </a:fillRef>
                <a:effectRef idx="3">
                  <a:schemeClr val="accent5"/>
                </a:effectRef>
                <a:fontRef idx="minor">
                  <a:schemeClr val="lt1"/>
                </a:fontRef>
              </p:style>
              <p:txBody>
                <a:bodyPr>
                  <a:scene3d>
                    <a:camera prst="orthographicFront"/>
                    <a:lightRig rig="flat" dir="t">
                      <a:rot lat="0" lon="0" rev="18900000"/>
                    </a:lightRig>
                  </a:scene3d>
                  <a:sp3d extrusionH="31750" contourW="6350" prstMaterial="powder">
                    <a:bevelT w="19050" h="19050" prst="angle"/>
                    <a:contourClr>
                      <a:schemeClr val="accent3">
                        <a:tint val="100000"/>
                        <a:shade val="100000"/>
                        <a:satMod val="100000"/>
                        <a:hueMod val="100000"/>
                      </a:schemeClr>
                    </a:contourClr>
                  </a:sp3d>
                </a:bodyPr>
                <a:lstStyle/>
                <a:p>
                  <a:pPr>
                    <a:defRPr/>
                  </a:pPr>
                  <a:endParaRPr lang="fr-FR" b="1">
                    <a:ln/>
                    <a:solidFill>
                      <a:schemeClr val="accent3"/>
                    </a:solidFill>
                  </a:endParaRPr>
                </a:p>
              </p:txBody>
            </p:sp>
            <p:cxnSp>
              <p:nvCxnSpPr>
                <p:cNvPr id="18443" name="AutoShape 6"/>
                <p:cNvCxnSpPr>
                  <a:cxnSpLocks noChangeShapeType="1"/>
                </p:cNvCxnSpPr>
                <p:nvPr/>
              </p:nvCxnSpPr>
              <p:spPr bwMode="auto">
                <a:xfrm flipV="1">
                  <a:off x="5107" y="5591"/>
                  <a:ext cx="1452" cy="13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18444" name="AutoShape 7"/>
                <p:cNvCxnSpPr>
                  <a:cxnSpLocks noChangeShapeType="1"/>
                </p:cNvCxnSpPr>
                <p:nvPr/>
              </p:nvCxnSpPr>
              <p:spPr bwMode="auto">
                <a:xfrm flipV="1">
                  <a:off x="4489" y="7054"/>
                  <a:ext cx="2675" cy="13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</p:grpSp>
          <p:sp>
            <p:nvSpPr>
              <p:cNvPr id="18439" name="Text Box 8"/>
              <p:cNvSpPr txBox="1">
                <a:spLocks noChangeArrowheads="1"/>
              </p:cNvSpPr>
              <p:nvPr/>
            </p:nvSpPr>
            <p:spPr bwMode="auto">
              <a:xfrm>
                <a:off x="4461" y="5005"/>
                <a:ext cx="966" cy="8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spcAft>
                    <a:spcPts val="1000"/>
                  </a:spcAft>
                </a:pPr>
                <a:r>
                  <a:rPr lang="ar-DZ" sz="1600" b="1"/>
                  <a:t>الإدارة العليا</a:t>
                </a:r>
                <a:endParaRPr lang="fr-FR" sz="1600" b="1"/>
              </a:p>
            </p:txBody>
          </p:sp>
          <p:sp>
            <p:nvSpPr>
              <p:cNvPr id="18440" name="Text Box 9"/>
              <p:cNvSpPr txBox="1">
                <a:spLocks noChangeArrowheads="1"/>
              </p:cNvSpPr>
              <p:nvPr/>
            </p:nvSpPr>
            <p:spPr bwMode="auto">
              <a:xfrm>
                <a:off x="4307" y="5966"/>
                <a:ext cx="1767" cy="8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spcAft>
                    <a:spcPts val="1000"/>
                  </a:spcAft>
                </a:pPr>
                <a:r>
                  <a:rPr lang="ar-SA" b="1"/>
                  <a:t>          </a:t>
                </a:r>
                <a:r>
                  <a:rPr lang="ar-DZ" b="1"/>
                  <a:t>الإدارة الوسطى</a:t>
                </a:r>
                <a:endParaRPr lang="fr-FR" b="1"/>
              </a:p>
            </p:txBody>
          </p:sp>
          <p:sp>
            <p:nvSpPr>
              <p:cNvPr id="18441" name="Text Box 10"/>
              <p:cNvSpPr txBox="1">
                <a:spLocks noChangeArrowheads="1"/>
              </p:cNvSpPr>
              <p:nvPr/>
            </p:nvSpPr>
            <p:spPr bwMode="auto">
              <a:xfrm>
                <a:off x="3940" y="7144"/>
                <a:ext cx="2070" cy="8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spcAft>
                    <a:spcPts val="1000"/>
                  </a:spcAft>
                </a:pPr>
                <a:r>
                  <a:rPr lang="ar-DZ" b="1"/>
                  <a:t>الإدارة الإشرافية</a:t>
                </a:r>
                <a:endParaRPr lang="fr-FR" b="1"/>
              </a:p>
            </p:txBody>
          </p:sp>
        </p:grpSp>
        <p:sp>
          <p:nvSpPr>
            <p:cNvPr id="49163" name="Text Box 11"/>
            <p:cNvSpPr txBox="1">
              <a:spLocks noChangeArrowheads="1"/>
            </p:cNvSpPr>
            <p:nvPr/>
          </p:nvSpPr>
          <p:spPr bwMode="auto">
            <a:xfrm>
              <a:off x="7564" y="4508"/>
              <a:ext cx="2587" cy="4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spcAft>
                  <a:spcPts val="1000"/>
                </a:spcAft>
                <a:defRPr/>
              </a:pPr>
              <a:endParaRPr lang="fr-FR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ce réservé du texte 2"/>
          <p:cNvSpPr>
            <a:spLocks noGrp="1"/>
          </p:cNvSpPr>
          <p:nvPr>
            <p:ph type="body" idx="1"/>
          </p:nvPr>
        </p:nvSpPr>
        <p:spPr>
          <a:xfrm>
            <a:off x="850900" y="714375"/>
            <a:ext cx="8420100" cy="795338"/>
          </a:xfrm>
        </p:spPr>
        <p:txBody>
          <a:bodyPr/>
          <a:lstStyle/>
          <a:p>
            <a:pPr rtl="1"/>
            <a:r>
              <a:rPr lang="ar-DZ" sz="3200" b="1" smtClean="0">
                <a:solidFill>
                  <a:schemeClr val="tx1"/>
                </a:solidFill>
                <a:cs typeface="Simplified Arabic" pitchFamily="2" charset="-78"/>
              </a:rPr>
              <a:t>المهارات الضرورية للمديرين </a:t>
            </a:r>
            <a:endParaRPr lang="fr-FR" sz="3200" b="1" smtClean="0">
              <a:solidFill>
                <a:schemeClr val="tx1"/>
              </a:solidFill>
              <a:cs typeface="Simplified Arabic" pitchFamily="2" charset="-78"/>
            </a:endParaRPr>
          </a:p>
        </p:txBody>
      </p:sp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2089150" y="1928813"/>
            <a:ext cx="62690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ar-DZ" sz="2400"/>
              <a:t>مهارات تقنية: وهي القدرة على توظيف المعارف والخبرة لأداء مهام معينة</a:t>
            </a:r>
            <a:endParaRPr lang="fr-FR" sz="2400"/>
          </a:p>
          <a:p>
            <a:endParaRPr lang="fr-FR" sz="2400"/>
          </a:p>
        </p:txBody>
      </p:sp>
      <p:sp>
        <p:nvSpPr>
          <p:cNvPr id="5" name="ZoneTexte 4"/>
          <p:cNvSpPr txBox="1">
            <a:spLocks noChangeArrowheads="1"/>
          </p:cNvSpPr>
          <p:nvPr/>
        </p:nvSpPr>
        <p:spPr bwMode="auto">
          <a:xfrm>
            <a:off x="1935163" y="3143250"/>
            <a:ext cx="6500812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ar-DZ" sz="2400"/>
              <a:t>مهارات إنسانية : وهي القدرة على العمل مع الآخرين بشكل جيد</a:t>
            </a:r>
            <a:endParaRPr lang="fr-FR" sz="2400"/>
          </a:p>
          <a:p>
            <a:endParaRPr lang="fr-FR"/>
          </a:p>
        </p:txBody>
      </p:sp>
      <p:sp>
        <p:nvSpPr>
          <p:cNvPr id="6" name="ZoneTexte 5"/>
          <p:cNvSpPr txBox="1">
            <a:spLocks noChangeArrowheads="1"/>
          </p:cNvSpPr>
          <p:nvPr/>
        </p:nvSpPr>
        <p:spPr bwMode="auto">
          <a:xfrm>
            <a:off x="1857375" y="4143375"/>
            <a:ext cx="6113463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1"/>
            <a:r>
              <a:rPr lang="ar-DZ" sz="2400"/>
              <a:t>مهارات إدراكية (تصورية): وهي القدرة على التفكير والتحليل الناقد من أجل حل المشاكل المعقدة</a:t>
            </a:r>
            <a:r>
              <a:rPr lang="ar-DZ" sz="1400"/>
              <a:t> </a:t>
            </a:r>
            <a:endParaRPr lang="fr-FR" sz="1400"/>
          </a:p>
          <a:p>
            <a:endParaRPr lang="fr-FR"/>
          </a:p>
        </p:txBody>
      </p:sp>
      <p:sp>
        <p:nvSpPr>
          <p:cNvPr id="7" name="Chevron 6"/>
          <p:cNvSpPr/>
          <p:nvPr/>
        </p:nvSpPr>
        <p:spPr>
          <a:xfrm rot="10800000">
            <a:off x="8280400" y="2286000"/>
            <a:ext cx="541338" cy="42862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 rot="10800000">
            <a:off x="8280400" y="3214688"/>
            <a:ext cx="541338" cy="42862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 rot="10800000">
            <a:off x="8280400" y="4357688"/>
            <a:ext cx="541338" cy="42862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74675" y="714375"/>
            <a:ext cx="8420100" cy="1362075"/>
          </a:xfrm>
        </p:spPr>
        <p:txBody>
          <a:bodyPr/>
          <a:lstStyle/>
          <a:p>
            <a:pPr algn="ctr" rtl="1">
              <a:defRPr/>
            </a:pPr>
            <a:r>
              <a:rPr lang="ar-DZ" smtClean="0"/>
              <a:t>المنظمة</a:t>
            </a:r>
            <a:r>
              <a:rPr lang="fr-FR" smtClean="0"/>
              <a:t/>
            </a:r>
            <a:br>
              <a:rPr lang="fr-FR" smtClean="0"/>
            </a:b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94338" y="1112838"/>
            <a:ext cx="3467100" cy="714375"/>
          </a:xfrm>
        </p:spPr>
        <p:txBody>
          <a:bodyPr/>
          <a:lstStyle/>
          <a:p>
            <a:pPr rtl="1"/>
            <a:r>
              <a:rPr lang="ar-DZ" sz="3200" smtClean="0">
                <a:solidFill>
                  <a:schemeClr val="tx1"/>
                </a:solidFill>
                <a:cs typeface="Arial" pitchFamily="34" charset="0"/>
              </a:rPr>
              <a:t>مفهوم المنظمة</a:t>
            </a:r>
            <a:endParaRPr lang="fr-FR" sz="320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2011363" y="1684338"/>
            <a:ext cx="626903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 sz="2400" u="sng"/>
              <a:t>تجمع أفراد يعملون مع بعضهم في إطار تقسيم واضح </a:t>
            </a:r>
            <a:endParaRPr lang="fr-FR" sz="2400"/>
          </a:p>
          <a:p>
            <a:r>
              <a:rPr lang="ar-DZ" sz="2400" u="sng"/>
              <a:t>للعمل من أجل إنجاز أهداف محددة ويتميز بطابع الاستمرارية</a:t>
            </a:r>
            <a:r>
              <a:rPr lang="ar-DZ" sz="2400"/>
              <a:t>  (ص. 38)</a:t>
            </a:r>
            <a:r>
              <a:rPr lang="ar-DZ" sz="2400" u="sng"/>
              <a:t> </a:t>
            </a:r>
            <a:endParaRPr lang="fr-FR" sz="2400"/>
          </a:p>
        </p:txBody>
      </p:sp>
      <p:sp>
        <p:nvSpPr>
          <p:cNvPr id="5" name="ZoneTexte 4"/>
          <p:cNvSpPr txBox="1"/>
          <p:nvPr/>
        </p:nvSpPr>
        <p:spPr>
          <a:xfrm>
            <a:off x="4953000" y="2819400"/>
            <a:ext cx="417988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ar-DZ" sz="3200" dirty="0">
                <a:latin typeface="+mn-lt"/>
                <a:cs typeface="+mn-cs"/>
              </a:rPr>
              <a:t>أهم أنواع المنظمات</a:t>
            </a:r>
            <a:endParaRPr lang="fr-FR" sz="3200" dirty="0">
              <a:latin typeface="+mn-lt"/>
              <a:cs typeface="+mn-cs"/>
            </a:endParaRPr>
          </a:p>
        </p:txBody>
      </p:sp>
      <p:sp>
        <p:nvSpPr>
          <p:cNvPr id="6" name="ZoneTexte 5"/>
          <p:cNvSpPr txBox="1">
            <a:spLocks noChangeArrowheads="1"/>
          </p:cNvSpPr>
          <p:nvPr/>
        </p:nvSpPr>
        <p:spPr bwMode="auto">
          <a:xfrm>
            <a:off x="685800" y="4114800"/>
            <a:ext cx="85899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 sz="2800"/>
              <a:t>منظمات</a:t>
            </a:r>
            <a:r>
              <a:rPr lang="ar-DZ"/>
              <a:t> </a:t>
            </a:r>
            <a:r>
              <a:rPr lang="ar-DZ" sz="2800"/>
              <a:t>حكومية: </a:t>
            </a:r>
            <a:r>
              <a:rPr lang="ar-DZ"/>
              <a:t>تظهر نتيجة لجهد الدولة (وبمواردها)</a:t>
            </a:r>
            <a:endParaRPr lang="fr-FR"/>
          </a:p>
        </p:txBody>
      </p:sp>
      <p:sp>
        <p:nvSpPr>
          <p:cNvPr id="7" name="ZoneTexte 6"/>
          <p:cNvSpPr txBox="1">
            <a:spLocks noChangeArrowheads="1"/>
          </p:cNvSpPr>
          <p:nvPr/>
        </p:nvSpPr>
        <p:spPr bwMode="auto">
          <a:xfrm>
            <a:off x="1676400" y="4572000"/>
            <a:ext cx="7739063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 sz="2800"/>
              <a:t>مؤسسات حكومية</a:t>
            </a:r>
            <a:r>
              <a:rPr lang="ar-DZ"/>
              <a:t>: وهي أصناف بعضها ينتج ويقدم سلع أو خدمات وبعضها يأتي في شكل جمعيات </a:t>
            </a:r>
            <a:endParaRPr lang="fr-FR"/>
          </a:p>
        </p:txBody>
      </p:sp>
      <p:sp>
        <p:nvSpPr>
          <p:cNvPr id="8" name="ZoneTexte 7"/>
          <p:cNvSpPr txBox="1">
            <a:spLocks noChangeArrowheads="1"/>
          </p:cNvSpPr>
          <p:nvPr/>
        </p:nvSpPr>
        <p:spPr bwMode="auto">
          <a:xfrm>
            <a:off x="0" y="5257800"/>
            <a:ext cx="9286875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 sz="2800"/>
              <a:t>منظمات دولية </a:t>
            </a:r>
            <a:r>
              <a:rPr lang="ar-DZ" sz="2400"/>
              <a:t>: تتميز بعضوية أ</a:t>
            </a:r>
            <a:r>
              <a:rPr lang="ar-SA" sz="2400"/>
              <a:t>ك</a:t>
            </a:r>
            <a:r>
              <a:rPr lang="ar-DZ" sz="2400"/>
              <a:t>ثر من دولة فيها (الأمم المتحدة، الجمعة العربية ...)</a:t>
            </a:r>
            <a:endParaRPr lang="fr-FR" sz="2400"/>
          </a:p>
          <a:p>
            <a:endParaRPr lang="fr-FR" sz="2400"/>
          </a:p>
        </p:txBody>
      </p:sp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1066800" y="3276600"/>
            <a:ext cx="8202613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 sz="2800"/>
              <a:t>منظمة الأعمال</a:t>
            </a:r>
            <a:r>
              <a:rPr lang="ar-DZ"/>
              <a:t>: </a:t>
            </a:r>
            <a:r>
              <a:rPr lang="ar-DZ" sz="2400"/>
              <a:t>هي منظمات تظهر نتيجة مبادرات فردية أو جماعية خاصة بغرض ممارسة نشاط معين قصد تحيق الأرباح</a:t>
            </a:r>
            <a:r>
              <a:rPr lang="ar-DZ"/>
              <a:t>. (ص.39)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859852C-CF46-4BCD-854A-09A2C1C01684}" type="slidenum">
              <a:rPr lang="ar-SA" smtClean="0">
                <a:cs typeface="Arial" pitchFamily="34" charset="0"/>
              </a:rPr>
              <a:pPr/>
              <a:t>17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1508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21512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1509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1510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1405</TotalTime>
  <Words>587</Words>
  <Application>Microsoft Office PowerPoint</Application>
  <PresentationFormat>A4 Paper (210x297 mm)‎</PresentationFormat>
  <Paragraphs>145</Paragraphs>
  <Slides>17</Slides>
  <Notes>6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سمة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25" baseType="lpstr">
      <vt:lpstr>Arial</vt:lpstr>
      <vt:lpstr>Calibri</vt:lpstr>
      <vt:lpstr>Times New Roman</vt:lpstr>
      <vt:lpstr>Majalla UI</vt:lpstr>
      <vt:lpstr>Wingdings</vt:lpstr>
      <vt:lpstr>Symbol</vt:lpstr>
      <vt:lpstr>Simplified Arabic</vt:lpstr>
      <vt:lpstr>Office Theme</vt:lpstr>
      <vt:lpstr>الشريحة 1</vt:lpstr>
      <vt:lpstr>الفصل الأول : مفاهيم إدارة الأعمال</vt:lpstr>
      <vt:lpstr>المحتوى</vt:lpstr>
      <vt:lpstr>مقدمة: لماذا ندرس الإدارة ؟</vt:lpstr>
      <vt:lpstr>مقدمة:</vt:lpstr>
      <vt:lpstr>الإدارة</vt:lpstr>
      <vt:lpstr>الشريحة 7</vt:lpstr>
      <vt:lpstr>الشريحة 8</vt:lpstr>
      <vt:lpstr>وظائف الإدارة</vt:lpstr>
      <vt:lpstr>الشريحة 10</vt:lpstr>
      <vt:lpstr>المدير </vt:lpstr>
      <vt:lpstr>الشريحة 12</vt:lpstr>
      <vt:lpstr>الشريحة 13</vt:lpstr>
      <vt:lpstr>مستويات الإدارة الثلاثة </vt:lpstr>
      <vt:lpstr>الشريحة 15</vt:lpstr>
      <vt:lpstr>المنظمة </vt:lpstr>
      <vt:lpstr>الشريحة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84</cp:revision>
  <dcterms:created xsi:type="dcterms:W3CDTF">2009-10-14T19:14:34Z</dcterms:created>
  <dcterms:modified xsi:type="dcterms:W3CDTF">2011-03-04T00:39:33Z</dcterms:modified>
</cp:coreProperties>
</file>