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311" r:id="rId4"/>
    <p:sldId id="312" r:id="rId5"/>
    <p:sldId id="267" r:id="rId6"/>
    <p:sldId id="294" r:id="rId7"/>
    <p:sldId id="327" r:id="rId8"/>
    <p:sldId id="298" r:id="rId9"/>
    <p:sldId id="316" r:id="rId10"/>
    <p:sldId id="317" r:id="rId11"/>
    <p:sldId id="318" r:id="rId12"/>
    <p:sldId id="328" r:id="rId13"/>
    <p:sldId id="329" r:id="rId14"/>
    <p:sldId id="330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00"/>
    <a:srgbClr val="0099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09" autoAdjust="0"/>
  </p:normalViewPr>
  <p:slideViewPr>
    <p:cSldViewPr>
      <p:cViewPr>
        <p:scale>
          <a:sx n="75" d="100"/>
          <a:sy n="75" d="100"/>
        </p:scale>
        <p:origin x="-83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4F85412-B1F4-424E-A744-FA698AB21ECC}" type="datetimeFigureOut">
              <a:rPr lang="en-US"/>
              <a:pPr>
                <a:defRPr/>
              </a:pPr>
              <a:t>3/4/2011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FEDF1020-8DF3-40CD-A178-134538AE8A3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B175E-BF4C-4E11-A2B0-128709F90B7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7A08F-91E6-438B-A6D8-58BBAE0EFDD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D5AAB-5620-4DF1-9B21-532E21BCF64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C0C2-4EA7-46C7-8CC4-9EACD27BF5F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A5880-CED0-4CE5-95F7-BEE83D91006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D1407-D734-4B2A-9D2C-3033FC745EC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A7A90-F19C-486C-BB9A-68B3FE76C6E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2A691-BCC4-4DDB-BD09-30598E173A9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803EE-F245-4CD1-9210-E5026E98B39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2321F-B274-4895-9E23-FC3F2DFAD34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40B94-6EAC-424A-9BE3-F4E9FDF5183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99A52FC0-F029-4911-9CF4-5E3C1E94739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62" r:id="rId3"/>
    <p:sldLayoutId id="214748387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9356F17-85C3-4708-A25C-C79D545DE8D6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chemeClr val="accent1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chemeClr val="accent1"/>
              </a:solidFill>
              <a:latin typeface="Calibri" pitchFamily="34" charset="0"/>
            </a:endParaRP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ar-SA" sz="2400">
                <a:solidFill>
                  <a:schemeClr val="accent1"/>
                </a:solidFill>
                <a:latin typeface="Calibri" pitchFamily="34" charset="0"/>
              </a:rPr>
              <a:t>كلية إدارة الأعمال – قسم الإدارة </a:t>
            </a:r>
            <a:endParaRPr lang="en-US" sz="2400">
              <a:solidFill>
                <a:schemeClr val="accent1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ar-EG" sz="3200" b="1" dirty="0">
                <a:solidFill>
                  <a:schemeClr val="accent6">
                    <a:lumMod val="75000"/>
                  </a:schemeClr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200" b="1" dirty="0">
              <a:solidFill>
                <a:schemeClr val="accent6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</a:rPr>
              <a:t>مبادئ إدارة </a:t>
            </a:r>
          </a:p>
          <a:p>
            <a:pPr>
              <a:lnSpc>
                <a:spcPct val="80000"/>
              </a:lnSpc>
              <a:defRPr/>
            </a:pPr>
            <a:endParaRPr lang="ar-SA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ندير عليان 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F95FBDB8-00CA-4F05-9B5D-D29313551B7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/>
            <a:r>
              <a:rPr lang="ar-SA" sz="4000" b="1" smtClean="0"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ar-SA" sz="4000" b="1" smtClean="0">
                <a:solidFill>
                  <a:schemeClr val="accent1"/>
                </a:solidFill>
                <a:cs typeface="Arial" pitchFamily="34" charset="0"/>
              </a:rPr>
            </a:br>
            <a:r>
              <a:rPr lang="ar-SA" sz="4000" b="1" smtClean="0">
                <a:solidFill>
                  <a:schemeClr val="accent1"/>
                </a:solidFill>
                <a:cs typeface="Arial" pitchFamily="34" charset="0"/>
              </a:rPr>
              <a:t>المحاضرة الثانية </a:t>
            </a:r>
            <a:br>
              <a:rPr lang="ar-SA" sz="4000" b="1" smtClean="0">
                <a:solidFill>
                  <a:schemeClr val="accent1"/>
                </a:solidFill>
                <a:cs typeface="Arial" pitchFamily="34" charset="0"/>
              </a:rPr>
            </a:br>
            <a:endParaRPr lang="ar-SA" sz="4000" b="1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962400"/>
            <a:ext cx="7429500" cy="914400"/>
          </a:xfrm>
        </p:spPr>
        <p:txBody>
          <a:bodyPr>
            <a:noAutofit/>
          </a:bodyPr>
          <a:lstStyle/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مفهوم </a:t>
            </a:r>
            <a:r>
              <a:rPr lang="ar-DZ" sz="4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المنظمة</a:t>
            </a:r>
            <a:endParaRPr lang="en-US" sz="44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3974D7C-4106-486B-9147-83E1AC7E2E9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C0D3FB9-29E1-41E0-BF78-0EE682F2905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036638"/>
            <a:ext cx="9067800" cy="5092700"/>
          </a:xfrm>
        </p:spPr>
        <p:txBody>
          <a:bodyPr anchor="ctr">
            <a:spAutoFit/>
          </a:bodyPr>
          <a:lstStyle/>
          <a:p>
            <a:pPr marL="0" indent="228600" rtl="1">
              <a:spcBef>
                <a:spcPct val="0"/>
              </a:spcBef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marL="27432" indent="0" rtl="1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defRPr/>
            </a:pP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تعريف الطالب ب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مفهوم المنظمة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indent="228600" rtl="1">
              <a:defRPr/>
            </a:pP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ينتظر من الطالب بعد </a:t>
            </a:r>
            <a:r>
              <a:rPr lang="ar-DZ" b="1" dirty="0" err="1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هذ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ه المحاضرة 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أن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:</a:t>
            </a:r>
            <a:endParaRPr lang="ar-DZ" b="1" dirty="0" smtClean="0">
              <a:solidFill>
                <a:schemeClr val="accent6">
                  <a:lumMod val="75000"/>
                </a:schemeClr>
              </a:solidFill>
              <a:ea typeface="Calibri" pitchFamily="34" charset="0"/>
            </a:endParaRPr>
          </a:p>
          <a:p>
            <a:pPr indent="228600"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ـ 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تكون له فكرة واضحة </a:t>
            </a:r>
            <a:r>
              <a:rPr lang="ar-DZ" b="1" dirty="0" err="1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ع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ن الم</a:t>
            </a:r>
            <a:r>
              <a:rPr lang="ar-SA" b="1" dirty="0" err="1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نظمة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 وأنواع المنظمات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ـ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التعرف على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مفهوم أداء المنظمة </a:t>
            </a:r>
          </a:p>
          <a:p>
            <a:pPr indent="228600" rtl="1"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ـ فهم مختلف التحديات المعاصرة للمنظمات  </a:t>
            </a:r>
            <a:endParaRPr lang="ar-DZ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indent="228600">
              <a:defRPr/>
            </a:pPr>
            <a:endPara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title"/>
          </p:nvPr>
        </p:nvSpPr>
        <p:spPr>
          <a:xfrm>
            <a:off x="495300" y="-215900"/>
            <a:ext cx="8915400" cy="2124075"/>
          </a:xfrm>
        </p:spPr>
        <p:txBody>
          <a:bodyPr>
            <a:spAutoFit/>
          </a:bodyPr>
          <a:lstStyle/>
          <a:p>
            <a:pPr indent="228600"/>
            <a:r>
              <a:rPr lang="ar-SA" b="1" smtClean="0"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ar-SA" b="1" smtClean="0">
                <a:solidFill>
                  <a:schemeClr val="accent1"/>
                </a:solidFill>
                <a:cs typeface="Arial" pitchFamily="34" charset="0"/>
              </a:rPr>
            </a:br>
            <a:r>
              <a:rPr lang="ar-DZ" b="1" smtClean="0">
                <a:solidFill>
                  <a:schemeClr val="accent1"/>
                </a:solidFill>
                <a:cs typeface="Arial" pitchFamily="34" charset="0"/>
              </a:rPr>
              <a:t>هدف </a:t>
            </a:r>
            <a:r>
              <a:rPr lang="ar-SA" b="1" smtClean="0">
                <a:solidFill>
                  <a:schemeClr val="accent1"/>
                </a:solidFill>
                <a:cs typeface="Arial" pitchFamily="34" charset="0"/>
              </a:rPr>
              <a:t>المحاضرة </a:t>
            </a:r>
            <a:r>
              <a:rPr lang="ar-DZ" b="1" smtClean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fr-FR" b="1" smtClean="0"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fr-FR" b="1" smtClean="0">
                <a:solidFill>
                  <a:schemeClr val="accent1"/>
                </a:solidFill>
                <a:cs typeface="Arial" pitchFamily="34" charset="0"/>
              </a:rPr>
            </a:br>
            <a:endParaRPr lang="fr-FR" b="1" smtClean="0">
              <a:solidFill>
                <a:schemeClr val="accent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ar-SA" b="1" dirty="0" smtClean="0">
                <a:solidFill>
                  <a:schemeClr val="accent1"/>
                </a:solidFill>
                <a:cs typeface="Arial" pitchFamily="34" charset="0"/>
              </a:rPr>
            </a:br>
            <a:r>
              <a:rPr lang="ar-QA" b="1" dirty="0" smtClean="0">
                <a:solidFill>
                  <a:schemeClr val="accent1"/>
                </a:solidFill>
                <a:cs typeface="Arial" pitchFamily="34" charset="0"/>
              </a:rPr>
              <a:t>المحتوى </a:t>
            </a:r>
            <a:r>
              <a:rPr lang="ar-QA" b="1" dirty="0" smtClean="0">
                <a:solidFill>
                  <a:srgbClr val="964305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QA" b="1" dirty="0" smtClean="0">
                <a:solidFill>
                  <a:srgbClr val="964305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marL="0" indent="228600" rtl="1">
              <a:spcBef>
                <a:spcPct val="0"/>
              </a:spcBef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مفهوم المنظمة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أهم أنواع المنظمات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228600" rtl="1">
              <a:spcBef>
                <a:spcPct val="0"/>
              </a:spcBef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المنظم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ة كنظام مفتوح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228600" rtl="1">
              <a:spcBef>
                <a:spcPct val="0"/>
              </a:spcBef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ـ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الأداء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ال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تنظيمي</a:t>
            </a:r>
          </a:p>
          <a:p>
            <a:pPr marL="0" indent="228600" rtl="1">
              <a:spcBef>
                <a:spcPct val="0"/>
              </a:spcBef>
              <a:defRPr/>
            </a:pPr>
            <a:endParaRPr lang="fr-FR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ea typeface="+mj-ea"/>
              </a:rPr>
              <a:t>التحديات المعاصرة للمنظمة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BD94BC7-1940-4326-A499-A27A4C8F9F71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DZ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مفهوم المنظمة</a:t>
            </a:r>
            <a:endParaRPr lang="fr-FR" b="1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533400" y="1981200"/>
            <a:ext cx="8915400" cy="2971800"/>
          </a:xfrm>
        </p:spPr>
        <p:txBody>
          <a:bodyPr/>
          <a:lstStyle/>
          <a:p>
            <a:pPr rtl="1">
              <a:defRPr/>
            </a:pPr>
            <a:r>
              <a:rPr lang="ar-SA" sz="4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 هو </a:t>
            </a:r>
            <a:r>
              <a:rPr lang="ar-DZ" sz="4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تجمع أفراد يعملون مع بعضهم في إطار تقسيم واضح للعمل من أجل إنجاز أهداف محددة </a:t>
            </a:r>
            <a:r>
              <a:rPr lang="ar-DZ" sz="40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</a:t>
            </a:r>
            <a:r>
              <a:rPr lang="ar-QA" sz="4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ت</a:t>
            </a:r>
            <a:r>
              <a:rPr lang="ar-DZ" sz="4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تميز </a:t>
            </a:r>
            <a:r>
              <a:rPr lang="ar-SA" sz="4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هذه العلاقة </a:t>
            </a:r>
            <a:r>
              <a:rPr lang="ar-DZ" sz="4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بطابع الاستمرارية</a:t>
            </a:r>
            <a:r>
              <a:rPr lang="ar-QA" sz="4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.</a:t>
            </a:r>
            <a:endParaRPr lang="fr-FR" sz="40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>
              <a:defRPr/>
            </a:pPr>
            <a:r>
              <a:rPr lang="en-GB" sz="4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 </a:t>
            </a:r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    </a:t>
            </a:r>
            <a:r>
              <a:rPr lang="en-GB" sz="40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    </a:t>
            </a:r>
            <a:endParaRPr lang="ar-EG" sz="40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99FD7E9-C2E5-4A68-A602-F31CC52505B4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وان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915400" cy="857250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1"/>
                </a:solidFill>
              </a:rPr>
              <a:t/>
            </a:r>
            <a:br>
              <a:rPr lang="ar-SA" b="1" dirty="0" smtClean="0">
                <a:solidFill>
                  <a:schemeClr val="accent1"/>
                </a:solidFill>
              </a:rPr>
            </a:br>
            <a:r>
              <a:rPr lang="ar-SA" b="1" dirty="0" smtClean="0">
                <a:solidFill>
                  <a:schemeClr val="accent1"/>
                </a:solidFill>
              </a:rPr>
              <a:t/>
            </a:r>
            <a:br>
              <a:rPr lang="ar-SA" b="1" dirty="0" smtClean="0">
                <a:solidFill>
                  <a:schemeClr val="accent1"/>
                </a:solidFill>
              </a:rPr>
            </a:br>
            <a:r>
              <a:rPr lang="ar-DZ" b="1" dirty="0" smtClean="0">
                <a:solidFill>
                  <a:schemeClr val="accent5">
                    <a:lumMod val="75000"/>
                  </a:schemeClr>
                </a:solidFill>
              </a:rPr>
              <a:t>أهم أنواع المنظمات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ar-QA" sz="3200" b="1" dirty="0" smtClean="0">
                <a:solidFill>
                  <a:schemeClr val="accent1"/>
                </a:solidFill>
              </a:rPr>
              <a:t/>
            </a:r>
            <a:br>
              <a:rPr lang="ar-QA" sz="3200" b="1" dirty="0" smtClean="0">
                <a:solidFill>
                  <a:schemeClr val="accent1"/>
                </a:solidFill>
              </a:rPr>
            </a:br>
            <a:endParaRPr lang="ar-SA" dirty="0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" name="ZoneTexte 8"/>
          <p:cNvSpPr txBox="1">
            <a:spLocks noChangeArrowheads="1"/>
          </p:cNvSpPr>
          <p:nvPr/>
        </p:nvSpPr>
        <p:spPr bwMode="auto">
          <a:xfrm>
            <a:off x="1295400" y="1600200"/>
            <a:ext cx="7734300" cy="8302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منظمة الأعمال: </a:t>
            </a:r>
            <a:r>
              <a:rPr lang="ar-DZ" sz="2400" b="1" dirty="0">
                <a:solidFill>
                  <a:schemeClr val="accent6">
                    <a:lumMod val="75000"/>
                  </a:schemeClr>
                </a:solidFill>
              </a:rPr>
              <a:t>هي 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اهم ال</a:t>
            </a:r>
            <a:r>
              <a:rPr lang="ar-DZ" sz="2400" b="1" dirty="0">
                <a:solidFill>
                  <a:schemeClr val="accent6">
                    <a:lumMod val="75000"/>
                  </a:schemeClr>
                </a:solidFill>
              </a:rPr>
              <a:t>منظمات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 و</a:t>
            </a:r>
            <a:r>
              <a:rPr lang="ar-DZ" sz="2400" b="1" dirty="0">
                <a:solidFill>
                  <a:schemeClr val="accent6">
                    <a:lumMod val="75000"/>
                  </a:schemeClr>
                </a:solidFill>
              </a:rPr>
              <a:t> تظهر نتيجة مبادرات فردية أو جماعية خاصة بغرض ممارسة نشاط معين قصد تحق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يق</a:t>
            </a:r>
            <a:r>
              <a:rPr lang="ar-DZ" sz="2400" b="1" dirty="0">
                <a:solidFill>
                  <a:schemeClr val="accent6">
                    <a:lumMod val="75000"/>
                  </a:schemeClr>
                </a:solidFill>
              </a:rPr>
              <a:t> الأرباح.</a:t>
            </a:r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1371600" y="2895600"/>
            <a:ext cx="7577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DZ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منظمات حكومية: </a:t>
            </a:r>
            <a:r>
              <a:rPr lang="ar-DZ" sz="2400" b="1" dirty="0">
                <a:solidFill>
                  <a:schemeClr val="accent6">
                    <a:lumMod val="75000"/>
                  </a:schemeClr>
                </a:solidFill>
              </a:rPr>
              <a:t>تظهر نتيجة لجهد الدولة وبمواردها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 (مثل خدمات الدفاع) </a:t>
            </a:r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1371600" y="3657600"/>
            <a:ext cx="75914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DZ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مؤسسات حكومية: </a:t>
            </a:r>
            <a:r>
              <a:rPr lang="ar-DZ" sz="2400" b="1" dirty="0">
                <a:solidFill>
                  <a:schemeClr val="accent6">
                    <a:lumMod val="75000"/>
                  </a:schemeClr>
                </a:solidFill>
              </a:rPr>
              <a:t>وهي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التي </a:t>
            </a:r>
            <a:r>
              <a:rPr lang="ar-SA" sz="2400" b="1" dirty="0" err="1">
                <a:solidFill>
                  <a:schemeClr val="accent6">
                    <a:lumMod val="75000"/>
                  </a:schemeClr>
                </a:solidFill>
              </a:rPr>
              <a:t>ت</a:t>
            </a:r>
            <a:r>
              <a:rPr lang="ar-DZ" sz="2400" b="1" dirty="0">
                <a:solidFill>
                  <a:schemeClr val="accent6">
                    <a:lumMod val="75000"/>
                  </a:schemeClr>
                </a:solidFill>
              </a:rPr>
              <a:t>نتج </a:t>
            </a:r>
            <a:r>
              <a:rPr lang="ar-DZ" sz="2400" b="1" dirty="0" err="1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ت</a:t>
            </a:r>
            <a:r>
              <a:rPr lang="ar-DZ" sz="2400" b="1" dirty="0">
                <a:solidFill>
                  <a:schemeClr val="accent6">
                    <a:lumMod val="75000"/>
                  </a:schemeClr>
                </a:solidFill>
              </a:rPr>
              <a:t>قدم </a:t>
            </a:r>
            <a:r>
              <a:rPr lang="ar-DZ" sz="2400" b="1" dirty="0">
                <a:solidFill>
                  <a:schemeClr val="accent6">
                    <a:lumMod val="75000"/>
                  </a:schemeClr>
                </a:solidFill>
              </a:rPr>
              <a:t>سلع أو خدمات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معينة 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(خدمات 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المياه و الكهرباء)</a:t>
            </a:r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DZ" b="1" dirty="0" smtClean="0">
                <a:solidFill>
                  <a:schemeClr val="accent5">
                    <a:lumMod val="75000"/>
                  </a:schemeClr>
                </a:solidFill>
              </a:rPr>
              <a:t>أهم أنواع المنظمات</a:t>
            </a:r>
            <a:endParaRPr lang="en-US" dirty="0"/>
          </a:p>
        </p:txBody>
      </p:sp>
      <p:sp>
        <p:nvSpPr>
          <p:cNvPr id="11267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2CAE6B4-4374-4A72-91B8-E0CB40FC4058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ZoneTexte 8"/>
          <p:cNvSpPr txBox="1">
            <a:spLocks noChangeArrowheads="1"/>
          </p:cNvSpPr>
          <p:nvPr/>
        </p:nvSpPr>
        <p:spPr bwMode="auto">
          <a:xfrm>
            <a:off x="1219200" y="2590800"/>
            <a:ext cx="81153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DZ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منظمة</a:t>
            </a:r>
            <a:r>
              <a:rPr lang="ar-QA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المجتمع المدني و الغير الهادفة للربح: 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تقدم خدمات اجتماعية مثل الجمعيات الخيرية، الاحزاب السياسية، جمعيات حماية المستهلك، ..)</a:t>
            </a:r>
          </a:p>
          <a:p>
            <a:pPr>
              <a:defRPr/>
            </a:pPr>
            <a:endParaRPr lang="ar-QA" sz="2400" dirty="0"/>
          </a:p>
          <a:p>
            <a:pPr>
              <a:defRPr/>
            </a:pPr>
            <a:r>
              <a:rPr lang="ar-QA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التعاونيات</a:t>
            </a:r>
            <a:r>
              <a:rPr lang="ar-QA" sz="2400" dirty="0"/>
              <a:t>: 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تهدف الى خدمة مجموعة من الافراد في مجال معين (مثل جمعية التسويق الزراعي)</a:t>
            </a:r>
          </a:p>
          <a:p>
            <a:pPr>
              <a:defRPr/>
            </a:pPr>
            <a:endParaRPr lang="fr-FR" sz="2400" dirty="0"/>
          </a:p>
        </p:txBody>
      </p:sp>
      <p:sp>
        <p:nvSpPr>
          <p:cNvPr id="6" name="ZoneTexte 7"/>
          <p:cNvSpPr txBox="1">
            <a:spLocks noChangeArrowheads="1"/>
          </p:cNvSpPr>
          <p:nvPr/>
        </p:nvSpPr>
        <p:spPr bwMode="auto">
          <a:xfrm>
            <a:off x="1066800" y="1752600"/>
            <a:ext cx="82724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DZ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منظمات دولية: </a:t>
            </a:r>
            <a:r>
              <a:rPr lang="ar-QA" sz="2400" b="1" dirty="0">
                <a:solidFill>
                  <a:schemeClr val="accent6">
                    <a:lumMod val="75000"/>
                  </a:schemeClr>
                </a:solidFill>
              </a:rPr>
              <a:t>تتواجد على ارض دولة اخرى (مثل السفارات، الامم المتحدة، ..) </a:t>
            </a:r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مربع نص 2"/>
          <p:cNvSpPr txBox="1">
            <a:spLocks noChangeArrowheads="1"/>
          </p:cNvSpPr>
          <p:nvPr/>
        </p:nvSpPr>
        <p:spPr bwMode="auto">
          <a:xfrm>
            <a:off x="381000" y="457200"/>
            <a:ext cx="8915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4400" b="1">
                <a:solidFill>
                  <a:schemeClr val="accent1"/>
                </a:solidFill>
              </a:rPr>
              <a:t>المنظم</a:t>
            </a:r>
            <a:r>
              <a:rPr lang="ar-QA" sz="4400" b="1">
                <a:solidFill>
                  <a:schemeClr val="accent1"/>
                </a:solidFill>
              </a:rPr>
              <a:t>ة كنظام مفتوح</a:t>
            </a:r>
          </a:p>
        </p:txBody>
      </p:sp>
      <p:sp>
        <p:nvSpPr>
          <p:cNvPr id="5" name="Rettangolo arrotondato 10"/>
          <p:cNvSpPr/>
          <p:nvPr/>
        </p:nvSpPr>
        <p:spPr>
          <a:xfrm>
            <a:off x="6934200" y="2057400"/>
            <a:ext cx="1643063" cy="3357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ar-QA" sz="2000" b="1" dirty="0"/>
              <a:t>المخرجات (الانتاج)</a:t>
            </a:r>
          </a:p>
          <a:p>
            <a:pPr>
              <a:defRPr/>
            </a:pPr>
            <a:endParaRPr lang="ar-QA" sz="2000" b="1" dirty="0"/>
          </a:p>
          <a:p>
            <a:pPr>
              <a:defRPr/>
            </a:pPr>
            <a:endParaRPr lang="ar-QA" sz="2000" b="1" dirty="0"/>
          </a:p>
          <a:p>
            <a:pPr>
              <a:defRPr/>
            </a:pPr>
            <a:endParaRPr lang="ar-QA" sz="2000" b="1" dirty="0"/>
          </a:p>
          <a:p>
            <a:pPr>
              <a:defRPr/>
            </a:pPr>
            <a:r>
              <a:rPr lang="ar-QA" sz="2000" b="1" dirty="0"/>
              <a:t>. سلع و خدمات</a:t>
            </a:r>
          </a:p>
          <a:p>
            <a:pPr>
              <a:defRPr/>
            </a:pPr>
            <a:r>
              <a:rPr lang="ar-QA" sz="2000" b="1" dirty="0"/>
              <a:t>.معرفة</a:t>
            </a:r>
          </a:p>
          <a:p>
            <a:pPr>
              <a:defRPr/>
            </a:pPr>
            <a:r>
              <a:rPr lang="ar-QA" sz="2000" b="1" dirty="0"/>
              <a:t>.معلومات</a:t>
            </a:r>
          </a:p>
          <a:p>
            <a:pPr>
              <a:defRPr/>
            </a:pPr>
            <a:endParaRPr lang="fr-FR" sz="2000" b="1" dirty="0"/>
          </a:p>
        </p:txBody>
      </p:sp>
      <p:sp>
        <p:nvSpPr>
          <p:cNvPr id="6" name="Rettangolo arrotondato 33"/>
          <p:cNvSpPr/>
          <p:nvPr/>
        </p:nvSpPr>
        <p:spPr>
          <a:xfrm>
            <a:off x="3657600" y="2514600"/>
            <a:ext cx="2786082" cy="2643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عملية تحويل المدخلات الى مخرجات </a:t>
            </a:r>
            <a:endParaRPr lang="fr-F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ttangolo arrotondato 7"/>
          <p:cNvSpPr/>
          <p:nvPr/>
        </p:nvSpPr>
        <p:spPr>
          <a:xfrm>
            <a:off x="1371600" y="2133600"/>
            <a:ext cx="1643063" cy="32813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ar-QA" sz="2000" b="1" dirty="0"/>
          </a:p>
          <a:p>
            <a:pPr algn="ctr">
              <a:defRPr/>
            </a:pPr>
            <a:endParaRPr lang="ar-QA" sz="2000" b="1" dirty="0"/>
          </a:p>
          <a:p>
            <a:pPr algn="ctr">
              <a:defRPr/>
            </a:pPr>
            <a:r>
              <a:rPr lang="ar-QA" sz="2000" b="1" dirty="0"/>
              <a:t>المدخلات (الموارد)</a:t>
            </a:r>
          </a:p>
          <a:p>
            <a:pPr algn="ctr">
              <a:defRPr/>
            </a:pPr>
            <a:endParaRPr lang="ar-QA" sz="2000" b="1" dirty="0"/>
          </a:p>
          <a:p>
            <a:pPr>
              <a:defRPr/>
            </a:pPr>
            <a:r>
              <a:rPr lang="ar-QA" sz="2000" b="1" dirty="0"/>
              <a:t>.المواردالبشرية</a:t>
            </a:r>
          </a:p>
          <a:p>
            <a:pPr>
              <a:defRPr/>
            </a:pPr>
            <a:r>
              <a:rPr lang="ar-QA" sz="2000" b="1" dirty="0"/>
              <a:t>.الموارد المالية</a:t>
            </a:r>
          </a:p>
          <a:p>
            <a:pPr>
              <a:defRPr/>
            </a:pPr>
            <a:r>
              <a:rPr lang="ar-QA" sz="2000" b="1" dirty="0"/>
              <a:t>. المواد الاولية</a:t>
            </a:r>
          </a:p>
          <a:p>
            <a:pPr>
              <a:defRPr/>
            </a:pPr>
            <a:r>
              <a:rPr lang="ar-QA" sz="2000" b="1" dirty="0"/>
              <a:t>.الطاقة</a:t>
            </a:r>
          </a:p>
          <a:p>
            <a:pPr>
              <a:defRPr/>
            </a:pPr>
            <a:r>
              <a:rPr lang="ar-QA" sz="2000" b="1" dirty="0"/>
              <a:t>. التكنولوجيا</a:t>
            </a:r>
          </a:p>
          <a:p>
            <a:pPr>
              <a:defRPr/>
            </a:pPr>
            <a:r>
              <a:rPr lang="ar-QA" sz="2000" b="1" dirty="0"/>
              <a:t>. المعرفة</a:t>
            </a:r>
          </a:p>
          <a:p>
            <a:pPr>
              <a:defRPr/>
            </a:pPr>
            <a:endParaRPr lang="ar-QA" sz="2000" b="1" dirty="0"/>
          </a:p>
          <a:p>
            <a:pPr>
              <a:defRPr/>
            </a:pPr>
            <a:endParaRPr lang="ar-QA" sz="2000" b="1" dirty="0"/>
          </a:p>
        </p:txBody>
      </p:sp>
      <p:cxnSp>
        <p:nvCxnSpPr>
          <p:cNvPr id="8" name="Connettore 1 12"/>
          <p:cNvCxnSpPr/>
          <p:nvPr/>
        </p:nvCxnSpPr>
        <p:spPr>
          <a:xfrm>
            <a:off x="2057400" y="5867400"/>
            <a:ext cx="6000750" cy="158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ccia a destra 42"/>
          <p:cNvSpPr/>
          <p:nvPr/>
        </p:nvSpPr>
        <p:spPr>
          <a:xfrm rot="16200000">
            <a:off x="7686675" y="5267325"/>
            <a:ext cx="428625" cy="714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Freccia a destra 40"/>
          <p:cNvSpPr/>
          <p:nvPr/>
        </p:nvSpPr>
        <p:spPr>
          <a:xfrm rot="16200000">
            <a:off x="4760119" y="5145881"/>
            <a:ext cx="642938" cy="714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" name="Freccia a destra 41"/>
          <p:cNvSpPr/>
          <p:nvPr/>
        </p:nvSpPr>
        <p:spPr>
          <a:xfrm rot="16200000">
            <a:off x="1971675" y="5267325"/>
            <a:ext cx="428625" cy="714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" name="ZoneTexte 4"/>
          <p:cNvSpPr txBox="1"/>
          <p:nvPr/>
        </p:nvSpPr>
        <p:spPr>
          <a:xfrm>
            <a:off x="6477000" y="1600200"/>
            <a:ext cx="25003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ar-DZ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ar-QA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البيئة الخارجية كمستهلك  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3" name="ZoneTexte 4"/>
          <p:cNvSpPr txBox="1"/>
          <p:nvPr/>
        </p:nvSpPr>
        <p:spPr>
          <a:xfrm>
            <a:off x="3810000" y="1676400"/>
            <a:ext cx="25003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ar-DZ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ar-QA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المنظمة و عملية التحويل 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4" name="ZoneTexte 4"/>
          <p:cNvSpPr txBox="1"/>
          <p:nvPr/>
        </p:nvSpPr>
        <p:spPr>
          <a:xfrm>
            <a:off x="838200" y="1600200"/>
            <a:ext cx="25003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ar-DZ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ar-QA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البيئة الخارجية كمورد 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QA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الأداء </a:t>
            </a:r>
            <a:r>
              <a:rPr lang="ar-QA" b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</a:t>
            </a:r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تنظيم</a:t>
            </a:r>
            <a:r>
              <a:rPr lang="ar-QA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QA" b="1" dirty="0" smtClean="0">
                <a:solidFill>
                  <a:schemeClr val="accent1"/>
                </a:solidFill>
              </a:rPr>
              <a:t/>
            </a:r>
            <a:br>
              <a:rPr lang="ar-QA" b="1" dirty="0" smtClean="0">
                <a:solidFill>
                  <a:schemeClr val="accent1"/>
                </a:solidFill>
              </a:rPr>
            </a:b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تعريف: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هو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اداء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الاعمال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و الاستخدام الجيد للموارد بشكل فعال لخدمة المستهلك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خلق القيمة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</a:rPr>
              <a:t>Value Creation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مؤشرات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الاداء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rtl="1">
              <a:defRPr/>
            </a:pPr>
            <a:endParaRPr lang="ar-QA" sz="18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الفاعلية: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</a:rPr>
              <a:t>Effectiveness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وهي قياس لمدى تحقيق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الاهداف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المحددة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وترتكزعلى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م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خرجات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rtl="1">
              <a:defRPr/>
            </a:pPr>
            <a:endParaRPr lang="ar-QA" sz="1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الكفاءة: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</a:rPr>
              <a:t>Efficiency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و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هي مقياس لحسن استغلال الموارد التي ترتبط بأهداف محددة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ترتكز على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المدخلات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rtl="1">
              <a:defRPr/>
            </a:pPr>
            <a:endParaRPr lang="ar-QA" sz="1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الانتاجية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</a:rPr>
              <a:t>Productivity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و هي العلاقة بين كمية 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نوع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الاداء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واستغلال الموارد    </a:t>
            </a:r>
            <a:endParaRPr lang="fr-FR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31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302E4D-6762-4F18-BF0F-B5933B41890D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1"/>
                </a:solidFill>
              </a:rPr>
              <a:t/>
            </a:r>
            <a:br>
              <a:rPr lang="ar-SA" b="1" dirty="0" smtClean="0">
                <a:solidFill>
                  <a:schemeClr val="accent1"/>
                </a:solidFill>
              </a:rPr>
            </a:br>
            <a:r>
              <a:rPr lang="ar-SA" b="1" dirty="0" smtClean="0">
                <a:solidFill>
                  <a:schemeClr val="accent1"/>
                </a:solidFill>
              </a:rPr>
              <a:t/>
            </a:r>
            <a:br>
              <a:rPr lang="ar-SA" b="1" dirty="0" smtClean="0">
                <a:solidFill>
                  <a:schemeClr val="accent1"/>
                </a:solidFill>
              </a:rPr>
            </a:b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العلاقة بين استخدام الموارد وتحقيق الأهداف  </a:t>
            </a:r>
            <a:r>
              <a:rPr lang="fr-F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QA" b="1" dirty="0" smtClean="0">
                <a:solidFill>
                  <a:schemeClr val="accent1"/>
                </a:solidFill>
              </a:rPr>
              <a:t/>
            </a:r>
            <a:br>
              <a:rPr lang="ar-QA" b="1" dirty="0" smtClean="0">
                <a:solidFill>
                  <a:schemeClr val="accent1"/>
                </a:solidFill>
              </a:rPr>
            </a:b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4339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2DED17-F70F-47CF-8041-2020567ACF11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ttangolo 8"/>
          <p:cNvSpPr/>
          <p:nvPr/>
        </p:nvSpPr>
        <p:spPr>
          <a:xfrm>
            <a:off x="5867400" y="1676400"/>
            <a:ext cx="2714625" cy="1643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ar-Q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فاعل و كفؤ</a:t>
            </a:r>
            <a:endParaRPr lang="ar-Q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sz="2400" dirty="0"/>
              <a:t>الاهداف تنجز و الموارد تستغل بشكل جيد</a:t>
            </a:r>
            <a:r>
              <a:rPr lang="ar-QA" dirty="0"/>
              <a:t> </a:t>
            </a:r>
          </a:p>
        </p:txBody>
      </p:sp>
      <p:sp>
        <p:nvSpPr>
          <p:cNvPr id="6" name="Rettangolo 7"/>
          <p:cNvSpPr/>
          <p:nvPr/>
        </p:nvSpPr>
        <p:spPr>
          <a:xfrm>
            <a:off x="3048000" y="1676400"/>
            <a:ext cx="2714625" cy="1643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ar-Q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فاعل لكن غير كفؤ</a:t>
            </a:r>
          </a:p>
          <a:p>
            <a:pPr>
              <a:defRPr/>
            </a:pPr>
            <a:r>
              <a:rPr lang="ar-QA" sz="2400" dirty="0"/>
              <a:t>تنجز الاهداف لكن الموارد تهدر</a:t>
            </a:r>
            <a:endParaRPr lang="fr-FR" sz="2400" dirty="0"/>
          </a:p>
        </p:txBody>
      </p:sp>
      <p:sp>
        <p:nvSpPr>
          <p:cNvPr id="7" name="Rettangolo 10"/>
          <p:cNvSpPr/>
          <p:nvPr/>
        </p:nvSpPr>
        <p:spPr>
          <a:xfrm>
            <a:off x="5867400" y="3429000"/>
            <a:ext cx="2714625" cy="1643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ar-Q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كفؤ و غير فاعل </a:t>
            </a:r>
          </a:p>
          <a:p>
            <a:pPr>
              <a:defRPr/>
            </a:pPr>
            <a:r>
              <a:rPr lang="ar-Q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تستغل الموارد جيدا و لكن لا تحقق  الاهداف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8" name="Rettangolo 9"/>
          <p:cNvSpPr/>
          <p:nvPr/>
        </p:nvSpPr>
        <p:spPr>
          <a:xfrm>
            <a:off x="3048000" y="3429000"/>
            <a:ext cx="2714625" cy="1643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ar-Q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لا فاعل و لا كفؤ</a:t>
            </a:r>
          </a:p>
          <a:p>
            <a:pPr>
              <a:defRPr/>
            </a:pPr>
            <a:r>
              <a:rPr lang="ar-Q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اهداف لا تحقق و الموارد تهدر </a:t>
            </a:r>
            <a:r>
              <a:rPr lang="ar-QA" sz="28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sz="280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Parentesi graffa aperta 16"/>
          <p:cNvSpPr/>
          <p:nvPr/>
        </p:nvSpPr>
        <p:spPr>
          <a:xfrm>
            <a:off x="1676400" y="1752600"/>
            <a:ext cx="428625" cy="3286125"/>
          </a:xfrm>
          <a:prstGeom prst="leftBrac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b="1" dirty="0">
              <a:ln w="38100">
                <a:solidFill>
                  <a:srgbClr val="000000"/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CasellaDiTesto 12"/>
          <p:cNvSpPr txBox="1"/>
          <p:nvPr/>
        </p:nvSpPr>
        <p:spPr>
          <a:xfrm>
            <a:off x="2133600" y="1828800"/>
            <a:ext cx="7858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QA" sz="2800" b="1" kern="0" dirty="0">
                <a:solidFill>
                  <a:srgbClr val="C32D2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عالي </a:t>
            </a:r>
            <a:endParaRPr lang="fr-FR" sz="2800" b="1" kern="0" dirty="0">
              <a:solidFill>
                <a:srgbClr val="C32D2E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asellaDiTesto 13"/>
          <p:cNvSpPr txBox="1"/>
          <p:nvPr/>
        </p:nvSpPr>
        <p:spPr>
          <a:xfrm>
            <a:off x="2057400" y="4419600"/>
            <a:ext cx="8572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QA" sz="2800" b="1" kern="0" dirty="0">
                <a:solidFill>
                  <a:srgbClr val="C32D2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واطئ</a:t>
            </a:r>
            <a:endParaRPr lang="fr-FR" sz="2800" b="1" kern="0" dirty="0">
              <a:solidFill>
                <a:srgbClr val="C32D2E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Parentesi graffa aperta 16"/>
          <p:cNvSpPr/>
          <p:nvPr/>
        </p:nvSpPr>
        <p:spPr>
          <a:xfrm rot="16200000">
            <a:off x="5638800" y="2971800"/>
            <a:ext cx="457200" cy="5181600"/>
          </a:xfrm>
          <a:prstGeom prst="leftBrace">
            <a:avLst>
              <a:gd name="adj1" fmla="val 19444"/>
              <a:gd name="adj2" fmla="val 48718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b="1" dirty="0">
              <a:ln w="38100">
                <a:solidFill>
                  <a:srgbClr val="000000"/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" name="CasellaDiTesto 17"/>
          <p:cNvSpPr txBox="1"/>
          <p:nvPr/>
        </p:nvSpPr>
        <p:spPr>
          <a:xfrm>
            <a:off x="7543800" y="5029200"/>
            <a:ext cx="7858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QA" sz="2800" b="1" kern="0" dirty="0">
                <a:solidFill>
                  <a:srgbClr val="C32D2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جيد </a:t>
            </a:r>
            <a:endParaRPr lang="fr-FR" sz="2800" b="1" kern="0" dirty="0">
              <a:solidFill>
                <a:srgbClr val="C32D2E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asellaDiTesto 18"/>
          <p:cNvSpPr txBox="1"/>
          <p:nvPr/>
        </p:nvSpPr>
        <p:spPr>
          <a:xfrm>
            <a:off x="3352800" y="5029200"/>
            <a:ext cx="100012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QA" sz="2800" b="1" kern="0" dirty="0">
                <a:solidFill>
                  <a:srgbClr val="C32D2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ضعيف </a:t>
            </a:r>
            <a:endParaRPr lang="fr-FR" sz="2800" b="1" kern="0" dirty="0">
              <a:solidFill>
                <a:srgbClr val="C32D2E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CasellaDiTesto 14"/>
          <p:cNvSpPr txBox="1"/>
          <p:nvPr/>
        </p:nvSpPr>
        <p:spPr>
          <a:xfrm rot="16200000">
            <a:off x="288131" y="3140869"/>
            <a:ext cx="19288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QA" sz="2800" b="1" kern="0" dirty="0">
                <a:solidFill>
                  <a:srgbClr val="C32D2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انجاز الاهداف</a:t>
            </a:r>
            <a:endParaRPr lang="fr-FR" sz="2800" b="1" kern="0" dirty="0">
              <a:solidFill>
                <a:srgbClr val="C32D2E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CasellaDiTesto 19"/>
          <p:cNvSpPr txBox="1"/>
          <p:nvPr/>
        </p:nvSpPr>
        <p:spPr>
          <a:xfrm>
            <a:off x="4114800" y="5715000"/>
            <a:ext cx="33575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QA" sz="2800" b="1" kern="0" dirty="0">
                <a:solidFill>
                  <a:srgbClr val="C32D2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استخدام الموارد</a:t>
            </a:r>
            <a:endParaRPr lang="fr-FR" sz="2800" b="1" kern="0" dirty="0">
              <a:solidFill>
                <a:srgbClr val="C32D2E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التحديات المعاصرة للمنظمة</a:t>
            </a:r>
            <a:endParaRPr lang="en-US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1447800"/>
            <a:ext cx="8534400" cy="4525963"/>
          </a:xfrm>
        </p:spPr>
        <p:txBody>
          <a:bodyPr/>
          <a:lstStyle/>
          <a:p>
            <a:pPr marL="27432" indent="0" rtl="1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  <a:cs typeface="+mn-cs"/>
              </a:rPr>
              <a:t>ازدياد دور المعرفة: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دور الرأس المال المعرفي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Intellectual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 Capital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 وهو مجموع القوى العقلية والفكرية التي يتم تقاسمها  بين العاملين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 المنظمة</a:t>
            </a:r>
          </a:p>
          <a:p>
            <a:pPr marL="27432" indent="0" rtl="1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endParaRPr lang="ar-QA" sz="2400" b="1" dirty="0" smtClean="0">
              <a:solidFill>
                <a:schemeClr val="accent6">
                  <a:lumMod val="75000"/>
                </a:schemeClr>
              </a:solidFill>
              <a:latin typeface="Gill Sans MT"/>
              <a:cs typeface="+mn-cs"/>
            </a:endParaRPr>
          </a:p>
          <a:p>
            <a:pPr marL="27432" indent="0" rtl="1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  <a:cs typeface="+mn-cs"/>
              </a:rPr>
              <a:t>العولمة: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Globalization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 و هو التداخل العالمي بفعل تطور الاتصالات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 المواصلات من خلال حركة الموارد المادية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 البشرية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 المنتجات بين الدول مع زيادة المنافسة</a:t>
            </a:r>
            <a:endParaRPr lang="it-IT" sz="2400" b="1" dirty="0" smtClean="0">
              <a:solidFill>
                <a:schemeClr val="accent6">
                  <a:lumMod val="75000"/>
                </a:schemeClr>
              </a:solidFill>
              <a:latin typeface="Gill Sans MT"/>
              <a:cs typeface="+mn-cs"/>
            </a:endParaRPr>
          </a:p>
          <a:p>
            <a:pPr marL="27432" indent="0" rtl="1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endParaRPr lang="it-IT" sz="2400" b="1" dirty="0" smtClean="0">
              <a:solidFill>
                <a:schemeClr val="accent6">
                  <a:lumMod val="75000"/>
                </a:schemeClr>
              </a:solidFill>
              <a:latin typeface="Gill Sans MT"/>
              <a:cs typeface="+mn-cs"/>
            </a:endParaRPr>
          </a:p>
          <a:p>
            <a:pPr marL="27432" indent="0" rtl="1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  <a:cs typeface="+mn-cs"/>
              </a:rPr>
              <a:t>التطور التكنولوجي: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Technological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Development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 متابعة التطورات التكنولوجية  في منظمات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الاعمال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 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Gill Sans MT"/>
                <a:cs typeface="+mn-cs"/>
              </a:rPr>
              <a:t>من  خلال وضع وحدات للتنبؤ التكنولوجي </a:t>
            </a:r>
          </a:p>
        </p:txBody>
      </p:sp>
      <p:sp>
        <p:nvSpPr>
          <p:cNvPr id="1536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F00663-C2AA-452B-805C-AC85F0713EC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QA" b="1" dirty="0" smtClean="0">
                <a:solidFill>
                  <a:schemeClr val="accent1"/>
                </a:solidFill>
              </a:rPr>
              <a:t>التحديات المعاصرة للمنظمة</a:t>
            </a:r>
            <a:endParaRPr lang="en-US" dirty="0"/>
          </a:p>
        </p:txBody>
      </p:sp>
      <p:sp>
        <p:nvSpPr>
          <p:cNvPr id="16387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EBAE78-9559-4AE7-A337-6EA06425E2C9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609600" y="1676400"/>
            <a:ext cx="8915400" cy="4525963"/>
          </a:xfrm>
        </p:spPr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3">
                    <a:lumMod val="75000"/>
                  </a:schemeClr>
                </a:solidFill>
              </a:rPr>
              <a:t>شركة </a:t>
            </a:r>
            <a:r>
              <a:rPr lang="ar-QA" b="1" dirty="0" err="1" smtClean="0">
                <a:solidFill>
                  <a:schemeClr val="accent3">
                    <a:lumMod val="75000"/>
                  </a:schemeClr>
                </a:solidFill>
              </a:rPr>
              <a:t>انديزيت</a:t>
            </a:r>
            <a:r>
              <a:rPr lang="ar-QA" b="1" dirty="0" smtClean="0">
                <a:solidFill>
                  <a:schemeClr val="accent3">
                    <a:lumMod val="75000"/>
                  </a:schemeClr>
                </a:solidFill>
              </a:rPr>
              <a:t> كمثال لـ </a:t>
            </a:r>
            <a:r>
              <a:rPr lang="it-IT" dirty="0" smtClean="0"/>
              <a:t>Intellectual Capital Value</a:t>
            </a:r>
            <a:r>
              <a:rPr lang="ar-QA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en-US" dirty="0"/>
          </a:p>
        </p:txBody>
      </p:sp>
      <p:pic>
        <p:nvPicPr>
          <p:cNvPr id="1638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438400"/>
            <a:ext cx="24288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3505200"/>
            <a:ext cx="1884363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3581400"/>
            <a:ext cx="2422525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QA" b="1" dirty="0" smtClean="0">
                <a:solidFill>
                  <a:schemeClr val="accent1"/>
                </a:solidFill>
              </a:rPr>
              <a:t>التحديات المعاصرة للمنظمة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التنوع: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Diversity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 وهو متعلق بالاختلافات الثقافية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اي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الاختلاف الموجود بين العاملين القائم على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اساس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الجنس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العرق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الدين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العمر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غيره. المشاكل الموجودة في المنظمات: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التمييزعلى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اساس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العرق، الدين، ..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وجود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احكام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مسبقة على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افراد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و منعهم للوصول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الى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مناصب معينة</a:t>
            </a:r>
          </a:p>
          <a:p>
            <a:pPr rtl="1">
              <a:defRPr/>
            </a:pPr>
            <a:endParaRPr lang="ar-QA" sz="24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اخلاقيات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الاعمال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و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حاكمية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الشركات: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Ethics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and Corporate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Governance</a:t>
            </a: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 هي القواعد التي تحكم العلاقات بين مختلف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اطراف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اصحاب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المصالح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Stakeholders</a:t>
            </a:r>
            <a:endParaRPr lang="ar-QA" sz="24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تخطيط المسار الوظيفي: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Careers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Development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وهو عملية تخطيط تطور الحياة المهنية للعاملين عبر ما يسمى حافظة المهارات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Portfolio Skills</a:t>
            </a:r>
            <a:endParaRPr lang="en-US" sz="24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741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93820E-2EFE-49BE-8762-41C9EB420A7C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التكتلات الاقتصادية العالمية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المعايير الدولية: </a:t>
            </a: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ظهور تكتلات اقتصادية تخدم مصالح قوى عالمية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الشركات التابعة لها (مثل المجموعة الاوروبية، النافتا، اوبك،..)</a:t>
            </a: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قيود متعلقة بمعايير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انتاج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السلع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الخدمات مثل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معاييرالجودة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(مثل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ISO 14000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)</a:t>
            </a: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قواعد متعلقة بمحاربة الفساد (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International Transparency Organization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)</a:t>
            </a:r>
          </a:p>
          <a:p>
            <a:pPr rtl="1">
              <a:defRPr/>
            </a:pPr>
            <a:endParaRPr lang="ar-QA" sz="24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البحث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التطوير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الابداع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تمثلا تحديا للمنظمات التي تريد  التطور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البقاء على قيد الحياة، لذا دون البحث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التطوير الكثير من المنظمات محكوم عليها بالموت</a:t>
            </a:r>
            <a:endParaRPr lang="ar-QA" sz="24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843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1C879B-1626-4F64-B0F8-7DA6C9D464DC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62554AD-C04D-4C0B-84F3-7426AAEB3C9C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9460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946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61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462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1727</TotalTime>
  <Words>655</Words>
  <Application>Microsoft Office PowerPoint</Application>
  <PresentationFormat>A4 Paper (210x297 mm)‎</PresentationFormat>
  <Paragraphs>122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1" baseType="lpstr">
      <vt:lpstr>Arial</vt:lpstr>
      <vt:lpstr>Calibri</vt:lpstr>
      <vt:lpstr>AYM Wadiy S_U normal.</vt:lpstr>
      <vt:lpstr>Times New Roman</vt:lpstr>
      <vt:lpstr>Gill Sans MT</vt:lpstr>
      <vt:lpstr>Office Theme</vt:lpstr>
      <vt:lpstr>الشريحة 1</vt:lpstr>
      <vt:lpstr> المحاضرة الثانية  </vt:lpstr>
      <vt:lpstr> هدف المحاضرة   </vt:lpstr>
      <vt:lpstr> المحتوى  </vt:lpstr>
      <vt:lpstr>مفهوم المنظمة</vt:lpstr>
      <vt:lpstr>  أهم أنواع المنظمات  </vt:lpstr>
      <vt:lpstr>أهم أنواع المنظمات</vt:lpstr>
      <vt:lpstr>الشريحة 8</vt:lpstr>
      <vt:lpstr>  الأداء التنظيمي   </vt:lpstr>
      <vt:lpstr>  العلاقة بين استخدام الموارد وتحقيق الأهداف    </vt:lpstr>
      <vt:lpstr>التحديات المعاصرة للمنظمة</vt:lpstr>
      <vt:lpstr>التحديات المعاصرة للمنظمة</vt:lpstr>
      <vt:lpstr>التحديات المعاصرة للمنظمة</vt:lpstr>
      <vt:lpstr>الشريحة 14</vt:lpstr>
      <vt:lpstr>الشريحة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121</cp:revision>
  <dcterms:created xsi:type="dcterms:W3CDTF">2009-10-14T19:14:34Z</dcterms:created>
  <dcterms:modified xsi:type="dcterms:W3CDTF">2011-03-04T00:40:33Z</dcterms:modified>
</cp:coreProperties>
</file>