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310" r:id="rId4"/>
    <p:sldId id="311" r:id="rId5"/>
    <p:sldId id="312" r:id="rId6"/>
    <p:sldId id="294" r:id="rId7"/>
    <p:sldId id="313" r:id="rId8"/>
    <p:sldId id="295" r:id="rId9"/>
    <p:sldId id="314" r:id="rId10"/>
    <p:sldId id="296" r:id="rId11"/>
    <p:sldId id="315" r:id="rId12"/>
    <p:sldId id="297" r:id="rId13"/>
    <p:sldId id="298" r:id="rId14"/>
    <p:sldId id="316" r:id="rId15"/>
    <p:sldId id="317" r:id="rId16"/>
    <p:sldId id="299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7" r:id="rId25"/>
    <p:sldId id="325" r:id="rId26"/>
    <p:sldId id="328" r:id="rId27"/>
    <p:sldId id="326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09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676F5A-B9AB-45BA-98C8-F51D30983F56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42A5FF68-2D74-4590-B7E3-A806DEAE93BC}">
      <dgm:prSet phldrT="[Testo]" custT="1"/>
      <dgm:spPr/>
      <dgm:t>
        <a:bodyPr/>
        <a:lstStyle/>
        <a:p>
          <a:pPr rtl="1"/>
          <a:endParaRPr lang="ar-QA" sz="1400" b="1" dirty="0" smtClean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  <a:p>
          <a:pPr rtl="1"/>
          <a:endParaRPr lang="ar-QA" sz="1400" b="1" dirty="0" smtClean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  <a:p>
          <a:pPr rtl="1"/>
          <a:r>
            <a:rPr lang="ar-QA" sz="14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حاجات تحقيق</a:t>
          </a:r>
        </a:p>
        <a:p>
          <a:r>
            <a:rPr lang="ar-QA" sz="14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 الذات </a:t>
          </a:r>
          <a:endParaRPr lang="fr-FR" sz="1400" b="1" dirty="0">
            <a:solidFill>
              <a:schemeClr val="bg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C79ECF79-E809-495A-8AE6-76BA3E6182DC}" type="parTrans" cxnId="{68A2E596-39F1-4208-BA2E-ACC0184C458D}">
      <dgm:prSet/>
      <dgm:spPr/>
      <dgm:t>
        <a:bodyPr/>
        <a:lstStyle/>
        <a:p>
          <a:endParaRPr lang="fr-FR" sz="1200"/>
        </a:p>
      </dgm:t>
    </dgm:pt>
    <dgm:pt modelId="{262FDAF3-8619-4193-B9F6-8B37222901CF}" type="sibTrans" cxnId="{68A2E596-39F1-4208-BA2E-ACC0184C458D}">
      <dgm:prSet/>
      <dgm:spPr/>
      <dgm:t>
        <a:bodyPr/>
        <a:lstStyle/>
        <a:p>
          <a:endParaRPr lang="fr-FR" sz="1200"/>
        </a:p>
      </dgm:t>
    </dgm:pt>
    <dgm:pt modelId="{DDDAA4A2-89E4-427A-B2E1-7CFAFF78E863}">
      <dgm:prSet phldrT="[Testo]" custT="1"/>
      <dgm:spPr/>
      <dgm:t>
        <a:bodyPr/>
        <a:lstStyle/>
        <a:p>
          <a:pPr rtl="1"/>
          <a:r>
            <a:rPr lang="ar-Q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الحاجة الى التقدير </a:t>
          </a:r>
          <a:endParaRPr lang="fr-FR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E50209F9-E6C4-4E6C-BC89-B3E229E3593C}" type="parTrans" cxnId="{D6D0F4B0-E9AD-449F-9AC8-C62B59BAD2E1}">
      <dgm:prSet/>
      <dgm:spPr/>
      <dgm:t>
        <a:bodyPr/>
        <a:lstStyle/>
        <a:p>
          <a:endParaRPr lang="fr-FR" sz="1200"/>
        </a:p>
      </dgm:t>
    </dgm:pt>
    <dgm:pt modelId="{4A1A960E-CA62-435F-AA61-9794D212FDE9}" type="sibTrans" cxnId="{D6D0F4B0-E9AD-449F-9AC8-C62B59BAD2E1}">
      <dgm:prSet/>
      <dgm:spPr/>
      <dgm:t>
        <a:bodyPr/>
        <a:lstStyle/>
        <a:p>
          <a:endParaRPr lang="fr-FR" sz="1200"/>
        </a:p>
      </dgm:t>
    </dgm:pt>
    <dgm:pt modelId="{2D94DA3C-8851-4FDE-BE00-940BCADDA52E}">
      <dgm:prSet phldrT="[Testo]" custT="1"/>
      <dgm:spPr/>
      <dgm:t>
        <a:bodyPr/>
        <a:lstStyle/>
        <a:p>
          <a:r>
            <a:rPr lang="ar-Q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الحاجات الفسيولوجية</a:t>
          </a:r>
          <a:endParaRPr lang="fr-FR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557D683-72F3-4765-ABD9-579DFC349FC8}" type="parTrans" cxnId="{70A5169A-3ACF-4036-AE8A-A411D353855C}">
      <dgm:prSet/>
      <dgm:spPr/>
      <dgm:t>
        <a:bodyPr/>
        <a:lstStyle/>
        <a:p>
          <a:endParaRPr lang="fr-FR" sz="1200"/>
        </a:p>
      </dgm:t>
    </dgm:pt>
    <dgm:pt modelId="{9CECE94C-7440-4377-A3B5-81CAD040F5F6}" type="sibTrans" cxnId="{70A5169A-3ACF-4036-AE8A-A411D353855C}">
      <dgm:prSet/>
      <dgm:spPr/>
      <dgm:t>
        <a:bodyPr/>
        <a:lstStyle/>
        <a:p>
          <a:endParaRPr lang="fr-FR" sz="1200"/>
        </a:p>
      </dgm:t>
    </dgm:pt>
    <dgm:pt modelId="{106A307E-E9D6-46B1-A3DC-BF833B9015FF}">
      <dgm:prSet custT="1"/>
      <dgm:spPr/>
      <dgm:t>
        <a:bodyPr/>
        <a:lstStyle/>
        <a:p>
          <a:r>
            <a:rPr lang="ar-Q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الحاجات</a:t>
          </a:r>
          <a:r>
            <a:rPr lang="ar-QA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الاجتماعية </a:t>
          </a:r>
          <a:endParaRPr lang="fr-FR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5189BF2D-7231-4D0E-B60F-ED2A418326F7}" type="parTrans" cxnId="{6F39F33D-4A89-4C41-AC8B-9CAD3E8C59A0}">
      <dgm:prSet/>
      <dgm:spPr/>
      <dgm:t>
        <a:bodyPr/>
        <a:lstStyle/>
        <a:p>
          <a:endParaRPr lang="fr-FR" sz="1200"/>
        </a:p>
      </dgm:t>
    </dgm:pt>
    <dgm:pt modelId="{61A4C590-14D6-473D-9378-7EACB90E849B}" type="sibTrans" cxnId="{6F39F33D-4A89-4C41-AC8B-9CAD3E8C59A0}">
      <dgm:prSet/>
      <dgm:spPr/>
      <dgm:t>
        <a:bodyPr/>
        <a:lstStyle/>
        <a:p>
          <a:endParaRPr lang="fr-FR" sz="1200"/>
        </a:p>
      </dgm:t>
    </dgm:pt>
    <dgm:pt modelId="{DB7AE837-22FF-419D-85A9-8CC74CA03EB8}">
      <dgm:prSet custT="1"/>
      <dgm:spPr/>
      <dgm:t>
        <a:bodyPr/>
        <a:lstStyle/>
        <a:p>
          <a:r>
            <a:rPr lang="ar-QA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حاجات الامان </a:t>
          </a:r>
          <a:endParaRPr lang="fr-FR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62671471-6766-4954-938F-686E71955077}" type="parTrans" cxnId="{2FB219E9-C995-496D-8D27-6522698E20F1}">
      <dgm:prSet/>
      <dgm:spPr/>
      <dgm:t>
        <a:bodyPr/>
        <a:lstStyle/>
        <a:p>
          <a:endParaRPr lang="fr-FR" sz="1200"/>
        </a:p>
      </dgm:t>
    </dgm:pt>
    <dgm:pt modelId="{F73FE9C1-61F9-427A-BDE0-8125957D5F72}" type="sibTrans" cxnId="{2FB219E9-C995-496D-8D27-6522698E20F1}">
      <dgm:prSet/>
      <dgm:spPr/>
      <dgm:t>
        <a:bodyPr/>
        <a:lstStyle/>
        <a:p>
          <a:endParaRPr lang="fr-FR" sz="1200"/>
        </a:p>
      </dgm:t>
    </dgm:pt>
    <dgm:pt modelId="{C8426911-F702-4CDE-A5DF-FFC5FD050BAD}" type="pres">
      <dgm:prSet presAssocID="{CB676F5A-B9AB-45BA-98C8-F51D30983F56}" presName="Name0" presStyleCnt="0">
        <dgm:presLayoutVars>
          <dgm:dir/>
          <dgm:animLvl val="lvl"/>
          <dgm:resizeHandles val="exact"/>
        </dgm:presLayoutVars>
      </dgm:prSet>
      <dgm:spPr/>
    </dgm:pt>
    <dgm:pt modelId="{7A4FEA94-EB26-484B-BDAF-19283DA86FE6}" type="pres">
      <dgm:prSet presAssocID="{42A5FF68-2D74-4590-B7E3-A806DEAE93BC}" presName="Name8" presStyleCnt="0"/>
      <dgm:spPr/>
    </dgm:pt>
    <dgm:pt modelId="{A97EA8E8-6444-4B05-8DBB-73DD860D1F60}" type="pres">
      <dgm:prSet presAssocID="{42A5FF68-2D74-4590-B7E3-A806DEAE93BC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1D40D3F-8F22-4D9D-950B-87863080DBEB}" type="pres">
      <dgm:prSet presAssocID="{42A5FF68-2D74-4590-B7E3-A806DEAE93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0E87EA-924B-4ED0-BCC8-896DB95F7079}" type="pres">
      <dgm:prSet presAssocID="{DDDAA4A2-89E4-427A-B2E1-7CFAFF78E863}" presName="Name8" presStyleCnt="0"/>
      <dgm:spPr/>
    </dgm:pt>
    <dgm:pt modelId="{AFF8B892-814A-4491-BD02-D5DB667AE6A8}" type="pres">
      <dgm:prSet presAssocID="{DDDAA4A2-89E4-427A-B2E1-7CFAFF78E863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A631BF-ABDA-4D47-878B-AA3F16586532}" type="pres">
      <dgm:prSet presAssocID="{DDDAA4A2-89E4-427A-B2E1-7CFAFF78E86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325D4B-FF8C-48D5-B858-A638E71ABE3F}" type="pres">
      <dgm:prSet presAssocID="{106A307E-E9D6-46B1-A3DC-BF833B9015FF}" presName="Name8" presStyleCnt="0"/>
      <dgm:spPr/>
    </dgm:pt>
    <dgm:pt modelId="{A0700E7A-8FAD-468A-B81D-6C59C0D4A614}" type="pres">
      <dgm:prSet presAssocID="{106A307E-E9D6-46B1-A3DC-BF833B9015FF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4945C27-99F9-4FE7-899E-8D8E4E2C0BFF}" type="pres">
      <dgm:prSet presAssocID="{106A307E-E9D6-46B1-A3DC-BF833B9015F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9343E8-09CB-4174-A883-CD643AD07625}" type="pres">
      <dgm:prSet presAssocID="{DB7AE837-22FF-419D-85A9-8CC74CA03EB8}" presName="Name8" presStyleCnt="0"/>
      <dgm:spPr/>
    </dgm:pt>
    <dgm:pt modelId="{2DB10C12-C021-4D7D-9689-9E928ACCDA90}" type="pres">
      <dgm:prSet presAssocID="{DB7AE837-22FF-419D-85A9-8CC74CA03EB8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935F09-1801-4BC2-A561-512112AAE66F}" type="pres">
      <dgm:prSet presAssocID="{DB7AE837-22FF-419D-85A9-8CC74CA03E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F28AE9-92B1-4EB2-9F68-8CDD2690AF72}" type="pres">
      <dgm:prSet presAssocID="{2D94DA3C-8851-4FDE-BE00-940BCADDA52E}" presName="Name8" presStyleCnt="0"/>
      <dgm:spPr/>
    </dgm:pt>
    <dgm:pt modelId="{76D43AE4-48F4-4623-989F-CCC0C8F2BD48}" type="pres">
      <dgm:prSet presAssocID="{2D94DA3C-8851-4FDE-BE00-940BCADDA52E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0BB0D3-9DDC-4CA8-9C69-63FD9495F082}" type="pres">
      <dgm:prSet presAssocID="{2D94DA3C-8851-4FDE-BE00-940BCADDA52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C1B1F3E-862E-4FCD-9838-809D36BC55F0}" type="presOf" srcId="{106A307E-E9D6-46B1-A3DC-BF833B9015FF}" destId="{A0700E7A-8FAD-468A-B81D-6C59C0D4A614}" srcOrd="0" destOrd="0" presId="urn:microsoft.com/office/officeart/2005/8/layout/pyramid1"/>
    <dgm:cxn modelId="{1820FA1C-7D44-4125-818B-F8FF6BAA73DF}" type="presOf" srcId="{DB7AE837-22FF-419D-85A9-8CC74CA03EB8}" destId="{2DB10C12-C021-4D7D-9689-9E928ACCDA90}" srcOrd="0" destOrd="0" presId="urn:microsoft.com/office/officeart/2005/8/layout/pyramid1"/>
    <dgm:cxn modelId="{6F39F33D-4A89-4C41-AC8B-9CAD3E8C59A0}" srcId="{CB676F5A-B9AB-45BA-98C8-F51D30983F56}" destId="{106A307E-E9D6-46B1-A3DC-BF833B9015FF}" srcOrd="2" destOrd="0" parTransId="{5189BF2D-7231-4D0E-B60F-ED2A418326F7}" sibTransId="{61A4C590-14D6-473D-9378-7EACB90E849B}"/>
    <dgm:cxn modelId="{A5F12E46-BD6D-4264-AE39-9EACBF74163B}" type="presOf" srcId="{42A5FF68-2D74-4590-B7E3-A806DEAE93BC}" destId="{A97EA8E8-6444-4B05-8DBB-73DD860D1F60}" srcOrd="0" destOrd="0" presId="urn:microsoft.com/office/officeart/2005/8/layout/pyramid1"/>
    <dgm:cxn modelId="{68A2E596-39F1-4208-BA2E-ACC0184C458D}" srcId="{CB676F5A-B9AB-45BA-98C8-F51D30983F56}" destId="{42A5FF68-2D74-4590-B7E3-A806DEAE93BC}" srcOrd="0" destOrd="0" parTransId="{C79ECF79-E809-495A-8AE6-76BA3E6182DC}" sibTransId="{262FDAF3-8619-4193-B9F6-8B37222901CF}"/>
    <dgm:cxn modelId="{D09C7672-AF0F-4454-9FB5-4D3B37DC5E75}" type="presOf" srcId="{DDDAA4A2-89E4-427A-B2E1-7CFAFF78E863}" destId="{AFF8B892-814A-4491-BD02-D5DB667AE6A8}" srcOrd="0" destOrd="0" presId="urn:microsoft.com/office/officeart/2005/8/layout/pyramid1"/>
    <dgm:cxn modelId="{2FB219E9-C995-496D-8D27-6522698E20F1}" srcId="{CB676F5A-B9AB-45BA-98C8-F51D30983F56}" destId="{DB7AE837-22FF-419D-85A9-8CC74CA03EB8}" srcOrd="3" destOrd="0" parTransId="{62671471-6766-4954-938F-686E71955077}" sibTransId="{F73FE9C1-61F9-427A-BDE0-8125957D5F72}"/>
    <dgm:cxn modelId="{70A5169A-3ACF-4036-AE8A-A411D353855C}" srcId="{CB676F5A-B9AB-45BA-98C8-F51D30983F56}" destId="{2D94DA3C-8851-4FDE-BE00-940BCADDA52E}" srcOrd="4" destOrd="0" parTransId="{0557D683-72F3-4765-ABD9-579DFC349FC8}" sibTransId="{9CECE94C-7440-4377-A3B5-81CAD040F5F6}"/>
    <dgm:cxn modelId="{A6830735-4767-4D4C-ABFB-1F9E3957482D}" type="presOf" srcId="{2D94DA3C-8851-4FDE-BE00-940BCADDA52E}" destId="{76D43AE4-48F4-4623-989F-CCC0C8F2BD48}" srcOrd="0" destOrd="0" presId="urn:microsoft.com/office/officeart/2005/8/layout/pyramid1"/>
    <dgm:cxn modelId="{6ABF7302-06CA-4501-B180-5526F04EA9AF}" type="presOf" srcId="{DDDAA4A2-89E4-427A-B2E1-7CFAFF78E863}" destId="{B2A631BF-ABDA-4D47-878B-AA3F16586532}" srcOrd="1" destOrd="0" presId="urn:microsoft.com/office/officeart/2005/8/layout/pyramid1"/>
    <dgm:cxn modelId="{A98BA31F-2A7B-418A-B4BF-7710EDE38D7D}" type="presOf" srcId="{CB676F5A-B9AB-45BA-98C8-F51D30983F56}" destId="{C8426911-F702-4CDE-A5DF-FFC5FD050BAD}" srcOrd="0" destOrd="0" presId="urn:microsoft.com/office/officeart/2005/8/layout/pyramid1"/>
    <dgm:cxn modelId="{D6D0F4B0-E9AD-449F-9AC8-C62B59BAD2E1}" srcId="{CB676F5A-B9AB-45BA-98C8-F51D30983F56}" destId="{DDDAA4A2-89E4-427A-B2E1-7CFAFF78E863}" srcOrd="1" destOrd="0" parTransId="{E50209F9-E6C4-4E6C-BC89-B3E229E3593C}" sibTransId="{4A1A960E-CA62-435F-AA61-9794D212FDE9}"/>
    <dgm:cxn modelId="{99D33C1E-8A33-42D5-9152-098A52F1EB44}" type="presOf" srcId="{2D94DA3C-8851-4FDE-BE00-940BCADDA52E}" destId="{C70BB0D3-9DDC-4CA8-9C69-63FD9495F082}" srcOrd="1" destOrd="0" presId="urn:microsoft.com/office/officeart/2005/8/layout/pyramid1"/>
    <dgm:cxn modelId="{5018F589-5D67-44C5-91C0-B3A357338453}" type="presOf" srcId="{DB7AE837-22FF-419D-85A9-8CC74CA03EB8}" destId="{4A935F09-1801-4BC2-A561-512112AAE66F}" srcOrd="1" destOrd="0" presId="urn:microsoft.com/office/officeart/2005/8/layout/pyramid1"/>
    <dgm:cxn modelId="{06D894E9-20B4-4E47-97DE-925621D22063}" type="presOf" srcId="{42A5FF68-2D74-4590-B7E3-A806DEAE93BC}" destId="{A1D40D3F-8F22-4D9D-950B-87863080DBEB}" srcOrd="1" destOrd="0" presId="urn:microsoft.com/office/officeart/2005/8/layout/pyramid1"/>
    <dgm:cxn modelId="{5AFA6E85-764B-4753-9264-83DB9501660B}" type="presOf" srcId="{106A307E-E9D6-46B1-A3DC-BF833B9015FF}" destId="{84945C27-99F9-4FE7-899E-8D8E4E2C0BFF}" srcOrd="1" destOrd="0" presId="urn:microsoft.com/office/officeart/2005/8/layout/pyramid1"/>
    <dgm:cxn modelId="{DCCCAE86-9C75-45E6-918C-8A8FC45EC39C}" type="presParOf" srcId="{C8426911-F702-4CDE-A5DF-FFC5FD050BAD}" destId="{7A4FEA94-EB26-484B-BDAF-19283DA86FE6}" srcOrd="0" destOrd="0" presId="urn:microsoft.com/office/officeart/2005/8/layout/pyramid1"/>
    <dgm:cxn modelId="{F9ECC6BE-08D2-4AEE-8734-BE23B4B5AB42}" type="presParOf" srcId="{7A4FEA94-EB26-484B-BDAF-19283DA86FE6}" destId="{A97EA8E8-6444-4B05-8DBB-73DD860D1F60}" srcOrd="0" destOrd="0" presId="urn:microsoft.com/office/officeart/2005/8/layout/pyramid1"/>
    <dgm:cxn modelId="{650FD243-55CB-4D10-85BD-37EEF8844395}" type="presParOf" srcId="{7A4FEA94-EB26-484B-BDAF-19283DA86FE6}" destId="{A1D40D3F-8F22-4D9D-950B-87863080DBEB}" srcOrd="1" destOrd="0" presId="urn:microsoft.com/office/officeart/2005/8/layout/pyramid1"/>
    <dgm:cxn modelId="{2564F275-253B-42D6-A37F-DC2B2A3F1B2B}" type="presParOf" srcId="{C8426911-F702-4CDE-A5DF-FFC5FD050BAD}" destId="{7B0E87EA-924B-4ED0-BCC8-896DB95F7079}" srcOrd="1" destOrd="0" presId="urn:microsoft.com/office/officeart/2005/8/layout/pyramid1"/>
    <dgm:cxn modelId="{0663A387-DABC-444B-88C0-65A1EE7638EC}" type="presParOf" srcId="{7B0E87EA-924B-4ED0-BCC8-896DB95F7079}" destId="{AFF8B892-814A-4491-BD02-D5DB667AE6A8}" srcOrd="0" destOrd="0" presId="urn:microsoft.com/office/officeart/2005/8/layout/pyramid1"/>
    <dgm:cxn modelId="{ED459455-CF91-4BF5-8778-99B1D331B4D8}" type="presParOf" srcId="{7B0E87EA-924B-4ED0-BCC8-896DB95F7079}" destId="{B2A631BF-ABDA-4D47-878B-AA3F16586532}" srcOrd="1" destOrd="0" presId="urn:microsoft.com/office/officeart/2005/8/layout/pyramid1"/>
    <dgm:cxn modelId="{A77DA3BE-CE0B-4CFD-9199-2BB1F2477572}" type="presParOf" srcId="{C8426911-F702-4CDE-A5DF-FFC5FD050BAD}" destId="{48325D4B-FF8C-48D5-B858-A638E71ABE3F}" srcOrd="2" destOrd="0" presId="urn:microsoft.com/office/officeart/2005/8/layout/pyramid1"/>
    <dgm:cxn modelId="{78EFE03F-A531-4074-95F6-762FCD76559E}" type="presParOf" srcId="{48325D4B-FF8C-48D5-B858-A638E71ABE3F}" destId="{A0700E7A-8FAD-468A-B81D-6C59C0D4A614}" srcOrd="0" destOrd="0" presId="urn:microsoft.com/office/officeart/2005/8/layout/pyramid1"/>
    <dgm:cxn modelId="{65EBF506-9F8B-4B9E-BB72-E0939DE9D5C3}" type="presParOf" srcId="{48325D4B-FF8C-48D5-B858-A638E71ABE3F}" destId="{84945C27-99F9-4FE7-899E-8D8E4E2C0BFF}" srcOrd="1" destOrd="0" presId="urn:microsoft.com/office/officeart/2005/8/layout/pyramid1"/>
    <dgm:cxn modelId="{C7D8925D-F1A3-4C25-9201-A1E1C4D5662A}" type="presParOf" srcId="{C8426911-F702-4CDE-A5DF-FFC5FD050BAD}" destId="{189343E8-09CB-4174-A883-CD643AD07625}" srcOrd="3" destOrd="0" presId="urn:microsoft.com/office/officeart/2005/8/layout/pyramid1"/>
    <dgm:cxn modelId="{6CEDEC09-B291-438C-9B71-712E1CE6F3C7}" type="presParOf" srcId="{189343E8-09CB-4174-A883-CD643AD07625}" destId="{2DB10C12-C021-4D7D-9689-9E928ACCDA90}" srcOrd="0" destOrd="0" presId="urn:microsoft.com/office/officeart/2005/8/layout/pyramid1"/>
    <dgm:cxn modelId="{39B27EF3-4C6A-4C75-88FF-F0D04FFCAD78}" type="presParOf" srcId="{189343E8-09CB-4174-A883-CD643AD07625}" destId="{4A935F09-1801-4BC2-A561-512112AAE66F}" srcOrd="1" destOrd="0" presId="urn:microsoft.com/office/officeart/2005/8/layout/pyramid1"/>
    <dgm:cxn modelId="{11B4D683-48BB-4947-8C0B-BD44FC1D28CE}" type="presParOf" srcId="{C8426911-F702-4CDE-A5DF-FFC5FD050BAD}" destId="{67F28AE9-92B1-4EB2-9F68-8CDD2690AF72}" srcOrd="4" destOrd="0" presId="urn:microsoft.com/office/officeart/2005/8/layout/pyramid1"/>
    <dgm:cxn modelId="{0890BDDE-D320-4AFE-95CC-49FBF954947F}" type="presParOf" srcId="{67F28AE9-92B1-4EB2-9F68-8CDD2690AF72}" destId="{76D43AE4-48F4-4623-989F-CCC0C8F2BD48}" srcOrd="0" destOrd="0" presId="urn:microsoft.com/office/officeart/2005/8/layout/pyramid1"/>
    <dgm:cxn modelId="{C35F2145-A116-4BF0-B86E-A61E6B7DAB01}" type="presParOf" srcId="{67F28AE9-92B1-4EB2-9F68-8CDD2690AF72}" destId="{C70BB0D3-9DDC-4CA8-9C69-63FD9495F082}" srcOrd="1" destOrd="0" presId="urn:microsoft.com/office/officeart/2005/8/layout/pyramid1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C7B78BB-293C-42F9-B837-30FF6AA0F420}" type="datetimeFigureOut">
              <a:rPr lang="en-US"/>
              <a:pPr>
                <a:defRPr/>
              </a:pPr>
              <a:t>3/4/2011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17836E-DB51-42BE-BACE-2CED1BE4ED5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2A63B-BE5B-4840-9CFE-122CEA7C5FD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E8097-F139-4805-BC11-4EFC768BF38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B4F43-3E6E-4840-82C9-B0A3CAFE612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85A16-5139-4416-9324-264AA15B598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C137E-CC10-406B-BFDC-116D4DD12D2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AB46F-F674-45D8-8287-0667E46FCB3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28BF4-B47C-44EC-9B58-0CB238A85D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55887-B4E4-4521-8E44-4D3C08129D4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81A4E-660C-45C2-9980-1025EEFFDFA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F6002-CF33-4A0B-AEC4-0678A0BC884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6A407-9CEE-4E8C-B9C2-53E39BC51BE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CCC7045-D5C4-412F-92E8-59610289101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18" r:id="rId3"/>
    <p:sldLayoutId id="214748392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MMz4ApUcWbY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687EAE-9C44-4D68-9E65-8DEFDE6DF55E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chemeClr val="accent1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chemeClr val="accent1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>
                <a:solidFill>
                  <a:schemeClr val="accent1"/>
                </a:solidFill>
                <a:latin typeface="Calibri" pitchFamily="34" charset="0"/>
              </a:rPr>
              <a:t>كلية الآداب</a:t>
            </a:r>
            <a:endParaRPr lang="en-US" sz="2400" b="1">
              <a:solidFill>
                <a:schemeClr val="accent1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ar-EG" sz="3200" b="1" dirty="0">
                <a:solidFill>
                  <a:schemeClr val="accent6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200" b="1" dirty="0">
              <a:solidFill>
                <a:schemeClr val="accent6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</a:rPr>
              <a:t>مبادئ إدارة </a:t>
            </a:r>
          </a:p>
          <a:p>
            <a:pPr>
              <a:lnSpc>
                <a:spcPct val="80000"/>
              </a:lnSpc>
              <a:defRPr/>
            </a:pPr>
            <a:endParaRPr lang="ar-SA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ar-EG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ندير عليان 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9A512D5E-8C93-4F6C-967F-94FC87C887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sz="4000" b="1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ar-SA" sz="4000" b="1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ar-SA" sz="4000" b="1" smtClean="0">
                <a:solidFill>
                  <a:schemeClr val="accent1"/>
                </a:solidFill>
                <a:cs typeface="Arial" pitchFamily="34" charset="0"/>
              </a:rPr>
              <a:t>المحاضرة الثالثة </a:t>
            </a:r>
            <a:br>
              <a:rPr lang="ar-SA" sz="4000" b="1" smtClean="0">
                <a:solidFill>
                  <a:schemeClr val="accent1"/>
                </a:solidFill>
                <a:cs typeface="Arial" pitchFamily="34" charset="0"/>
              </a:rPr>
            </a:br>
            <a:endParaRPr lang="ar-SA" sz="4000" b="1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733800"/>
            <a:ext cx="7429500" cy="914400"/>
          </a:xfrm>
        </p:spPr>
        <p:txBody>
          <a:bodyPr>
            <a:noAutofit/>
          </a:bodyPr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تطور الفكر الإداري</a:t>
            </a:r>
            <a:endParaRPr lang="en-US" sz="4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E54789-3ED3-41BB-A76D-2B9D77A73947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تطور الفكر الاداري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17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3F8E8E-EFE7-4CC8-BA4A-C15BD1B6E572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3400" y="2819400"/>
            <a:ext cx="1050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8838" y="2890838"/>
            <a:ext cx="2214562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2819400"/>
            <a:ext cx="11493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38525" y="2819400"/>
            <a:ext cx="1214438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81213" y="2819400"/>
            <a:ext cx="1281112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6775" y="2819400"/>
            <a:ext cx="1143000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296748E-D14A-40EB-92D7-991961236632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97038"/>
            <a:ext cx="8915400" cy="3771900"/>
          </a:xfrm>
        </p:spPr>
        <p:txBody>
          <a:bodyPr anchor="ctr">
            <a:spAutoFit/>
          </a:bodyPr>
          <a:lstStyle/>
          <a:p>
            <a:pPr marL="0" indent="228600" rtl="1">
              <a:spcBef>
                <a:spcPct val="0"/>
              </a:spcBef>
              <a:defRPr/>
            </a:pPr>
            <a:endParaRPr lang="ar-SA" sz="28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   	الهدف من هذه المحاضرة 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تعريف الطالب </a:t>
            </a:r>
            <a:r>
              <a:rPr lang="ar-DZ" sz="2800" b="1" dirty="0" err="1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ب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التطور التاريخي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لعلم	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ا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لادا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رة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. </a:t>
            </a:r>
          </a:p>
          <a:p>
            <a:pPr marL="0" indent="228600" rtl="1">
              <a:spcBef>
                <a:spcPct val="0"/>
              </a:spcBef>
              <a:defRPr/>
            </a:pPr>
            <a:endParaRPr lang="ar-SA" sz="2800" b="1" dirty="0" smtClean="0">
              <a:solidFill>
                <a:schemeClr val="accent6">
                  <a:lumMod val="75000"/>
                </a:schemeClr>
              </a:solidFill>
              <a:ea typeface="Calibri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	و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ينتظر من الطالب بعد </a:t>
            </a:r>
            <a:r>
              <a:rPr lang="ar-DZ" sz="2800" b="1" dirty="0" err="1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هذ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ه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</a:t>
            </a:r>
            <a:r>
              <a:rPr lang="ar-DZ" sz="2800" b="1" dirty="0" err="1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ال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محاضرة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أن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تكون </a:t>
            </a:r>
            <a:r>
              <a:rPr lang="ar-DZ" sz="2800" b="1" dirty="0" err="1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ل</a:t>
            </a:r>
            <a:r>
              <a:rPr lang="ar-SA" sz="2800" b="1" dirty="0" err="1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ديه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فكرة واضحة 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	</a:t>
            </a:r>
            <a:r>
              <a:rPr lang="ar-DZ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ع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المدارس التي أثرت في علم الإدارة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 الحديث. 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</a:t>
            </a:r>
            <a:endParaRPr lang="fr-FR" sz="2800" b="1" dirty="0" smtClean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indent="228600">
              <a:defRPr/>
            </a:pPr>
            <a:endParaRPr lang="fr-FR" sz="3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495300" y="25400"/>
            <a:ext cx="8915400" cy="2122488"/>
          </a:xfrm>
        </p:spPr>
        <p:txBody>
          <a:bodyPr>
            <a:spAutoFit/>
          </a:bodyPr>
          <a:lstStyle/>
          <a:p>
            <a:pPr indent="228600" rtl="1"/>
            <a:r>
              <a:rPr lang="ar-SA" b="1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ar-SA" b="1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ar-DZ" b="1" smtClean="0">
                <a:solidFill>
                  <a:schemeClr val="accent1"/>
                </a:solidFill>
                <a:cs typeface="Arial" pitchFamily="34" charset="0"/>
              </a:rPr>
              <a:t>هدف </a:t>
            </a:r>
            <a:r>
              <a:rPr lang="ar-SA" b="1" smtClean="0">
                <a:solidFill>
                  <a:schemeClr val="accent1"/>
                </a:solidFill>
                <a:cs typeface="Arial" pitchFamily="34" charset="0"/>
              </a:rPr>
              <a:t>المحاضرة</a:t>
            </a:r>
            <a:r>
              <a:rPr lang="ar-DZ" b="1" smtClean="0">
                <a:solidFill>
                  <a:schemeClr val="accent1"/>
                </a:solidFill>
                <a:cs typeface="Arial" pitchFamily="34" charset="0"/>
              </a:rPr>
              <a:t>  </a:t>
            </a:r>
            <a:r>
              <a:rPr lang="fr-FR" b="1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fr-FR" b="1" smtClean="0">
                <a:solidFill>
                  <a:schemeClr val="accent1"/>
                </a:solidFill>
                <a:cs typeface="Arial" pitchFamily="34" charset="0"/>
              </a:rPr>
            </a:br>
            <a:endParaRPr lang="fr-FR" b="1" smtClean="0">
              <a:solidFill>
                <a:schemeClr val="accent1"/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ar-SA" b="1" dirty="0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ar-QA" b="1" dirty="0" smtClean="0">
                <a:solidFill>
                  <a:schemeClr val="accent1"/>
                </a:solidFill>
                <a:cs typeface="Arial" pitchFamily="34" charset="0"/>
              </a:rPr>
              <a:t>المحتوى </a:t>
            </a:r>
            <a:r>
              <a:rPr lang="ar-QA" b="1" dirty="0" smtClean="0">
                <a:solidFill>
                  <a:srgbClr val="964305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QA" b="1" dirty="0" smtClean="0">
                <a:solidFill>
                  <a:srgbClr val="964305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0" indent="228600" rtl="1">
              <a:spcBef>
                <a:spcPct val="0"/>
              </a:spcBef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مفهوم المدرسة أو المدخل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المدرسة الكلاسيكية 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الإدارة العلمية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المبادئ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او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العمليات الإدارية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البيروقراطية </a:t>
            </a:r>
            <a:endParaRPr lang="ar-S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endParaRPr lang="ar-QA" sz="8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ـ المدرسة السلوكية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العلاقات الإنسانية 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نظرية الحاجات الإنسانية</a:t>
            </a: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نظرية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و نظرية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Y</a:t>
            </a:r>
            <a:endParaRPr lang="ar-Q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228600" rtl="1">
              <a:spcBef>
                <a:spcPct val="0"/>
              </a:spcBef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ـ نظرية الشخصية 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النا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ض</a:t>
            </a:r>
            <a:r>
              <a:rPr lang="ar-QA" sz="24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جة</a:t>
            </a:r>
            <a:endParaRPr lang="ar-QA" sz="24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22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F52993-54E8-4AC9-AD58-F5E82841FFA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وان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915400" cy="857250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مفهوم المدرسة أو المدخل </a:t>
            </a:r>
            <a:r>
              <a:rPr lang="ar-QA" sz="3200" b="1" dirty="0" smtClean="0">
                <a:solidFill>
                  <a:schemeClr val="accent1"/>
                </a:solidFill>
              </a:rPr>
              <a:t/>
            </a:r>
            <a:br>
              <a:rPr lang="ar-QA" sz="3200" b="1" dirty="0" smtClean="0">
                <a:solidFill>
                  <a:schemeClr val="accent1"/>
                </a:solidFill>
              </a:rPr>
            </a:br>
            <a:endParaRPr lang="ar-SA" dirty="0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24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648200"/>
          </a:xfrm>
        </p:spPr>
        <p:txBody>
          <a:bodyPr/>
          <a:lstStyle/>
          <a:p>
            <a:pPr indent="228600" rtl="1"/>
            <a:r>
              <a:rPr lang="ar-QA" sz="2800" b="1" smtClean="0">
                <a:solidFill>
                  <a:srgbClr val="E46C0A"/>
                </a:solidFill>
                <a:cs typeface="Arial" pitchFamily="34" charset="0"/>
              </a:rPr>
              <a:t>يستخدم مصطلح المدرسة </a:t>
            </a:r>
            <a:r>
              <a:rPr lang="en-US" sz="2800" b="1" smtClean="0">
                <a:solidFill>
                  <a:srgbClr val="E46C0A"/>
                </a:solidFill>
                <a:cs typeface="Arial" pitchFamily="34" charset="0"/>
              </a:rPr>
              <a:t>School</a:t>
            </a:r>
            <a:r>
              <a:rPr lang="ar-QA" sz="2800" b="1" smtClean="0">
                <a:solidFill>
                  <a:srgbClr val="E46C0A"/>
                </a:solidFill>
                <a:cs typeface="Arial" pitchFamily="34" charset="0"/>
              </a:rPr>
              <a:t> او المدخل </a:t>
            </a:r>
            <a:r>
              <a:rPr lang="en-US" sz="2800" b="1" smtClean="0">
                <a:solidFill>
                  <a:srgbClr val="E46C0A"/>
                </a:solidFill>
                <a:cs typeface="Arial" pitchFamily="34" charset="0"/>
              </a:rPr>
              <a:t> Approach</a:t>
            </a:r>
            <a:r>
              <a:rPr lang="ar-QA" sz="2800" b="1" smtClean="0">
                <a:solidFill>
                  <a:srgbClr val="E46C0A"/>
                </a:solidFill>
                <a:cs typeface="Arial" pitchFamily="34" charset="0"/>
              </a:rPr>
              <a:t>ليشير إلى مجموعة العلماء والمتخصصين الذين يشاركون في رؤيتهم وتعريفهم وتفسيرهم لظاهرة معينة وتحديد حدودها وطريقة دراستها وفهمها. </a:t>
            </a:r>
            <a:endParaRPr lang="ar-SA" sz="1000" b="1" smtClean="0">
              <a:solidFill>
                <a:srgbClr val="E46C0A"/>
              </a:solidFill>
              <a:cs typeface="Arial" pitchFamily="34" charset="0"/>
            </a:endParaRPr>
          </a:p>
          <a:p>
            <a:pPr indent="228600" rtl="1"/>
            <a:endParaRPr lang="ar-QA" sz="1000" b="1" smtClean="0">
              <a:solidFill>
                <a:srgbClr val="E46C0A"/>
              </a:solidFill>
              <a:cs typeface="Arial" pitchFamily="34" charset="0"/>
            </a:endParaRPr>
          </a:p>
          <a:p>
            <a:pPr indent="228600" rtl="1"/>
            <a:r>
              <a:rPr lang="ar-QA" sz="2800" b="1" smtClean="0">
                <a:solidFill>
                  <a:srgbClr val="E46C0A"/>
                </a:solidFill>
                <a:cs typeface="Arial" pitchFamily="34" charset="0"/>
              </a:rPr>
              <a:t>في علم الإدارة المدرسة أو المدخل تعني مجموع العلماء أو الباحثين الذين ينتمون إلى إحدى المدارس المعروفة في علم الإدارة، كالمدرسة الكلاسيكية أو السلوكية أو الحديثة وغيرها.</a:t>
            </a:r>
          </a:p>
          <a:p>
            <a:pPr indent="228600" rtl="1"/>
            <a:endParaRPr lang="ar-QA" sz="1000" b="1" smtClean="0">
              <a:solidFill>
                <a:srgbClr val="E46C0A"/>
              </a:solidFill>
              <a:cs typeface="Arial" pitchFamily="34" charset="0"/>
            </a:endParaRPr>
          </a:p>
          <a:p>
            <a:pPr indent="228600" rtl="1"/>
            <a:r>
              <a:rPr lang="ar-QA" sz="2800" b="1" smtClean="0">
                <a:solidFill>
                  <a:srgbClr val="E46C0A"/>
                </a:solidFill>
                <a:cs typeface="Arial" pitchFamily="34" charset="0"/>
              </a:rPr>
              <a:t>إن المدارس تساهم في اتساع نطاق علم الإدارة وتعمل على الارتقاء بالممارسة الإدارية و تحسين قدرة المدراء في إدارة منظماتهم</a:t>
            </a:r>
            <a:r>
              <a:rPr lang="ar-QA" sz="2800" b="1" smtClean="0">
                <a:cs typeface="Arial" pitchFamily="34" charset="0"/>
              </a:rPr>
              <a:t> </a:t>
            </a:r>
          </a:p>
          <a:p>
            <a:pPr indent="228600" rtl="1"/>
            <a:endParaRPr lang="ar-SA" sz="2800" b="1" smtClean="0">
              <a:solidFill>
                <a:srgbClr val="262626"/>
              </a:solidFill>
              <a:ea typeface="Majalla UI"/>
              <a:cs typeface="Majalla UI"/>
            </a:endParaRPr>
          </a:p>
        </p:txBody>
      </p:sp>
      <p:sp>
        <p:nvSpPr>
          <p:cNvPr id="1024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9A7B2D-0387-40C8-A8B1-073EC067594F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QA" b="1" dirty="0" smtClean="0">
                <a:solidFill>
                  <a:schemeClr val="accent5">
                    <a:lumMod val="75000"/>
                  </a:schemeClr>
                </a:solidFill>
              </a:rPr>
              <a:t>المدرسة الكلاسيكية</a:t>
            </a:r>
            <a:endParaRPr lang="en-US" dirty="0"/>
          </a:p>
        </p:txBody>
      </p:sp>
      <p:sp>
        <p:nvSpPr>
          <p:cNvPr id="1126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B92FD8-0474-4F30-94CB-3111CEEE209C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6" name="Rettangolo 4"/>
          <p:cNvSpPr/>
          <p:nvPr/>
        </p:nvSpPr>
        <p:spPr>
          <a:xfrm>
            <a:off x="3276600" y="1524000"/>
            <a:ext cx="2971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المدرسة الكلاسيكية </a:t>
            </a:r>
          </a:p>
          <a:p>
            <a:pPr algn="ctr">
              <a:defRPr/>
            </a:pPr>
            <a:r>
              <a:rPr lang="ar-QA" b="1" dirty="0"/>
              <a:t>الافراد راشدون و عقلانيون  </a:t>
            </a:r>
            <a:endParaRPr lang="fr-FR" b="1" dirty="0"/>
          </a:p>
        </p:txBody>
      </p:sp>
      <p:sp>
        <p:nvSpPr>
          <p:cNvPr id="17" name="Rettangolo 7"/>
          <p:cNvSpPr/>
          <p:nvPr/>
        </p:nvSpPr>
        <p:spPr>
          <a:xfrm>
            <a:off x="6096000" y="3200400"/>
            <a:ext cx="1790700" cy="2819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الادارة العلمية </a:t>
            </a:r>
          </a:p>
          <a:p>
            <a:pPr algn="ctr">
              <a:defRPr/>
            </a:pPr>
            <a:endParaRPr lang="ar-QA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ar-QA" b="1" dirty="0">
              <a:solidFill>
                <a:schemeClr val="bg1"/>
              </a:solidFill>
            </a:endParaRPr>
          </a:p>
          <a:p>
            <a:pPr>
              <a:defRPr/>
            </a:pPr>
            <a:endParaRPr lang="ar-SA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الرواد:</a:t>
            </a: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ـ فريدريك تايلور</a:t>
            </a: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ـ فرانك وليليان جلبرت 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8" name="Rettangolo 6"/>
          <p:cNvSpPr/>
          <p:nvPr/>
        </p:nvSpPr>
        <p:spPr>
          <a:xfrm>
            <a:off x="3886200" y="3200400"/>
            <a:ext cx="1738313" cy="2819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ar-QA" sz="2400" b="1" dirty="0">
              <a:solidFill>
                <a:srgbClr val="96430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ar-QA" sz="2400" b="1" dirty="0">
              <a:solidFill>
                <a:srgbClr val="96430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المبادئ او العمليات الادارية</a:t>
            </a: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الروا</a:t>
            </a: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د:</a:t>
            </a: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QA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ـ هنري فايول </a:t>
            </a:r>
          </a:p>
          <a:p>
            <a:pPr algn="ctr">
              <a:defRPr/>
            </a:pPr>
            <a:endParaRPr lang="ar-QA" sz="2400" b="1" dirty="0">
              <a:solidFill>
                <a:srgbClr val="96430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sz="2400" b="1" dirty="0">
                <a:solidFill>
                  <a:srgbClr val="964305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9" name="Rettangolo 5"/>
          <p:cNvSpPr/>
          <p:nvPr/>
        </p:nvSpPr>
        <p:spPr>
          <a:xfrm>
            <a:off x="1600200" y="3200400"/>
            <a:ext cx="1766888" cy="2852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البيروقطراية</a:t>
            </a: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ar-SA" b="1" dirty="0">
              <a:solidFill>
                <a:schemeClr val="bg1"/>
              </a:solidFill>
            </a:endParaRPr>
          </a:p>
          <a:p>
            <a:pPr>
              <a:defRPr/>
            </a:pPr>
            <a:endParaRPr lang="ar-SA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الرواد: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ماكس فيبر </a:t>
            </a: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</a:endParaRPr>
          </a:p>
        </p:txBody>
      </p:sp>
      <p:cxnSp>
        <p:nvCxnSpPr>
          <p:cNvPr id="20" name="Connettore 1 9"/>
          <p:cNvCxnSpPr/>
          <p:nvPr/>
        </p:nvCxnSpPr>
        <p:spPr>
          <a:xfrm>
            <a:off x="1828800" y="2819400"/>
            <a:ext cx="5857875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13"/>
          <p:cNvCxnSpPr/>
          <p:nvPr/>
        </p:nvCxnSpPr>
        <p:spPr>
          <a:xfrm rot="5400000">
            <a:off x="7506494" y="3009106"/>
            <a:ext cx="381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13"/>
          <p:cNvCxnSpPr/>
          <p:nvPr/>
        </p:nvCxnSpPr>
        <p:spPr>
          <a:xfrm rot="5400000">
            <a:off x="4534694" y="3009106"/>
            <a:ext cx="381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13"/>
          <p:cNvCxnSpPr/>
          <p:nvPr/>
        </p:nvCxnSpPr>
        <p:spPr>
          <a:xfrm rot="5400000">
            <a:off x="1639094" y="3009106"/>
            <a:ext cx="381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5400000">
            <a:off x="4533900" y="2628900"/>
            <a:ext cx="381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133600" y="1447800"/>
            <a:ext cx="7478713" cy="4343400"/>
          </a:xfrm>
        </p:spPr>
        <p:txBody>
          <a:bodyPr/>
          <a:lstStyle/>
          <a:p>
            <a:pPr indent="228600"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ركز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ت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الإدارة العلمية على اختيار وتدريب العاملين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والمشرفين  بعناية ودعمهم بالتخطيط السليم للعمل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</a:p>
          <a:p>
            <a:pPr indent="228600"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يعتبر فريدريك تايلور الأب الروحي لهذا الاتجاه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</a:p>
          <a:p>
            <a:pPr indent="228600"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نشر كتاب مبادئ الإدارة الحديثة عام 1911 ركز فيه على التعامل الإداري و دراسة الوقت والحركة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endParaRPr lang="ar-Q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الإدارة العلمية </a:t>
            </a:r>
            <a:b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1671638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5"/>
          <p:cNvSpPr txBox="1"/>
          <p:nvPr/>
        </p:nvSpPr>
        <p:spPr>
          <a:xfrm>
            <a:off x="228600" y="2895600"/>
            <a:ext cx="20002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Fredrick</a:t>
            </a:r>
            <a:r>
              <a:rPr lang="it-IT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Taylor </a:t>
            </a:r>
          </a:p>
          <a:p>
            <a:pPr algn="ctr">
              <a:defRPr/>
            </a:pPr>
            <a:r>
              <a:rPr lang="it-IT" sz="1600" b="1" dirty="0">
                <a:solidFill>
                  <a:schemeClr val="accent1"/>
                </a:solidFill>
              </a:rPr>
              <a:t>1856-1915</a:t>
            </a:r>
            <a:endParaRPr lang="fr-FR" sz="1600" b="1" dirty="0">
              <a:solidFill>
                <a:schemeClr val="accent1"/>
              </a:solidFill>
            </a:endParaRPr>
          </a:p>
        </p:txBody>
      </p:sp>
      <p:sp>
        <p:nvSpPr>
          <p:cNvPr id="12294" name="عنصر نائب لرقم الشريحة 6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D6043-4239-4FE7-A6F0-49F38BCF5AFC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إسهامات تايلور والإدارة العلمية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28600"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إعداد قواعد علمية لكل وظيفة تشتمل على دراسة الحركة والوقت القياسي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</a:p>
          <a:p>
            <a:pPr indent="228600"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اختيار العاملين بعناية والذين يمتلكون المهارات المطلوبة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ar-S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تدريب العاملين لأداء أعمالهم و دفع أجور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تتلائم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مع أدائهم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</a:p>
          <a:p>
            <a:pPr indent="228600"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indent="228600"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دعم العاملين في أداء أعمالهم عن طريق التخطيط السليم للعمل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331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8F1AF0-3148-409A-BAEE-0399F5FEA2D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915400" cy="785813"/>
          </a:xfrm>
        </p:spPr>
        <p:txBody>
          <a:bodyPr/>
          <a:lstStyle/>
          <a:p>
            <a:pPr rtl="1"/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شارلي شابلين</a:t>
            </a:r>
            <a:r>
              <a:rPr lang="ar-SA" b="1" smtClean="0">
                <a:solidFill>
                  <a:schemeClr val="accent1"/>
                </a:solidFill>
                <a:cs typeface="Arial" pitchFamily="34" charset="0"/>
              </a:rPr>
              <a:t> وفلم </a:t>
            </a:r>
            <a:r>
              <a:rPr lang="en-US" b="1" smtClean="0">
                <a:solidFill>
                  <a:schemeClr val="accent1"/>
                </a:solidFill>
                <a:cs typeface="Arial" pitchFamily="34" charset="0"/>
              </a:rPr>
              <a:t>Modern Times</a:t>
            </a:r>
            <a:endParaRPr lang="ar-SA" b="1" smtClean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71800" y="1524000"/>
            <a:ext cx="4738688" cy="3670300"/>
          </a:xfrm>
          <a:noFill/>
        </p:spPr>
      </p:pic>
      <p:sp>
        <p:nvSpPr>
          <p:cNvPr id="14340" name="مستطيل 4"/>
          <p:cNvSpPr>
            <a:spLocks noChangeArrowheads="1"/>
          </p:cNvSpPr>
          <p:nvPr/>
        </p:nvSpPr>
        <p:spPr bwMode="auto">
          <a:xfrm>
            <a:off x="2514600" y="5181600"/>
            <a:ext cx="571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CH" b="1">
                <a:solidFill>
                  <a:schemeClr val="accent1"/>
                </a:solidFill>
                <a:hlinkClick r:id="rId3"/>
              </a:rPr>
              <a:t>http://www.youtube.com/watch?v=MMz4ApUcWbY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14341" name="عنصر نائب لرقم الشريحة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6E79FB-114B-4E97-945E-25079AD3903A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مساهمات الزوجين ليليان وفرانك جلبرث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657600" y="1524000"/>
            <a:ext cx="5753100" cy="4525963"/>
          </a:xfrm>
        </p:spPr>
        <p:txBody>
          <a:bodyPr/>
          <a:lstStyle/>
          <a:p>
            <a:pPr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تطوير معدات بهدف دراسة الوقت والحركة للتقليل من الوقت الضائع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؛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b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</a:b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دور كبير في تطوير علم النفس الصناعي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؛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b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</a:b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تطوير مصطلحات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كـ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Work Simplification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Standardization</a:t>
            </a:r>
            <a:endParaRPr lang="en-US" b="1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536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A88366-D393-4DAE-8B29-1851E76D692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53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3454400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مربع نص 5"/>
          <p:cNvSpPr txBox="1">
            <a:spLocks noChangeArrowheads="1"/>
          </p:cNvSpPr>
          <p:nvPr/>
        </p:nvSpPr>
        <p:spPr bwMode="auto">
          <a:xfrm>
            <a:off x="304800" y="3429000"/>
            <a:ext cx="3168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Frank and Lillian Gilbreth</a:t>
            </a:r>
          </a:p>
          <a:p>
            <a:endParaRPr lang="en-US"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وان 1"/>
          <p:cNvSpPr>
            <a:spLocks noGrp="1"/>
          </p:cNvSpPr>
          <p:nvPr>
            <p:ph type="title"/>
          </p:nvPr>
        </p:nvSpPr>
        <p:spPr>
          <a:xfrm>
            <a:off x="1393825" y="304800"/>
            <a:ext cx="7978775" cy="857250"/>
          </a:xfrm>
        </p:spPr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المبادئ أو العمليات الإدارية </a:t>
            </a:r>
            <a:endParaRPr lang="ar-QA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>
          <a:xfrm>
            <a:off x="2057400" y="1524000"/>
            <a:ext cx="7620000" cy="4525963"/>
          </a:xfrm>
        </p:spPr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ـ هذا الاتجاه يعتبر نظرة مكملة لاتجاه الإدارة العلمية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فإذا كانت الإدارة العلمية تركز على إنتاجية الفرد، المبادئ الإدارية تركز على المنظمة كوحدة واحدة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؛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هنري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فايول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يعد اكبر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رائد لهذا الاتجاه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نشر كتابا مشهورا سنة  1916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بعنوان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”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الإدارة العليا والإدارة الصناعية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“؛</a:t>
            </a:r>
            <a:endParaRPr lang="ar-QA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شكلت أفكار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فايول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و من تبعه في هذا الاتجاه القاعدة الأساسية لتخصص </a:t>
            </a:r>
            <a:r>
              <a:rPr lang="ar-SA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الا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دارة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16383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304800" y="2590800"/>
            <a:ext cx="16430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Henry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Fayol</a:t>
            </a:r>
            <a:endParaRPr lang="en-US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400" dirty="0">
                <a:solidFill>
                  <a:schemeClr val="accent1"/>
                </a:solidFill>
              </a:rPr>
              <a:t>1841- 1925</a:t>
            </a:r>
            <a:endParaRPr lang="fr-FR" sz="1400" dirty="0">
              <a:solidFill>
                <a:schemeClr val="accent1"/>
              </a:solidFill>
            </a:endParaRPr>
          </a:p>
        </p:txBody>
      </p:sp>
      <p:sp>
        <p:nvSpPr>
          <p:cNvPr id="16390" name="عنصر نائب لرقم الشريحة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DB2109-6B08-448F-83D8-3DE76353F17C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447800"/>
            <a:ext cx="8801100" cy="48006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قسم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</a:rPr>
              <a:t>فايول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مهام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واجبات الإدارة إلى خمسة عمليات: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ar-QA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الاستبصار والحكمة: توضع الخطة لتنفذ مستقبلا</a:t>
            </a:r>
            <a:endParaRPr lang="ar-S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التنظيم: حشد الموارد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 وتقسيم المهام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لتنفيذ الخطة</a:t>
            </a: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القيادة: لتوجيه وتقييم العاملين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التنسيق: لمطابقة الجهود مع بعضها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indent="0"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الرقابة: للتأكد من أن ما أنجز يتطابق مع الخطة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ar-QA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lnSpc>
                <a:spcPct val="150000"/>
              </a:lnSpc>
              <a:defRPr/>
            </a:pPr>
            <a:endParaRPr lang="ar-SA" sz="2400" b="1" dirty="0" smtClean="0">
              <a:solidFill>
                <a:schemeClr val="accent6">
                  <a:lumMod val="75000"/>
                </a:schemeClr>
              </a:solidFill>
              <a:ea typeface="Majalla UI"/>
              <a:cs typeface="Majalla UI"/>
            </a:endParaRPr>
          </a:p>
          <a:p>
            <a:pPr lvl="1" rtl="1">
              <a:lnSpc>
                <a:spcPct val="150000"/>
              </a:lnSpc>
              <a:defRPr/>
            </a:pPr>
            <a:endParaRPr lang="ar-SA" sz="2400" b="1" dirty="0" smtClean="0">
              <a:solidFill>
                <a:schemeClr val="accent6">
                  <a:lumMod val="75000"/>
                </a:schemeClr>
              </a:solidFill>
              <a:ea typeface="Majalla UI"/>
              <a:cs typeface="Majalla UI"/>
            </a:endParaRPr>
          </a:p>
          <a:p>
            <a:pPr rtl="1">
              <a:lnSpc>
                <a:spcPct val="150000"/>
              </a:lnSpc>
              <a:defRPr/>
            </a:pPr>
            <a:endParaRPr lang="ar-SA" sz="2400" b="1" dirty="0" smtClean="0">
              <a:solidFill>
                <a:schemeClr val="accent6">
                  <a:lumMod val="75000"/>
                </a:schemeClr>
              </a:solidFill>
              <a:ea typeface="Majalla UI"/>
              <a:cs typeface="Majalla UI"/>
            </a:endParaRPr>
          </a:p>
        </p:txBody>
      </p:sp>
      <p:sp>
        <p:nvSpPr>
          <p:cNvPr id="17411" name="مربع نص 2"/>
          <p:cNvSpPr txBox="1">
            <a:spLocks noChangeArrowheads="1"/>
          </p:cNvSpPr>
          <p:nvPr/>
        </p:nvSpPr>
        <p:spPr bwMode="auto">
          <a:xfrm>
            <a:off x="381000" y="457200"/>
            <a:ext cx="8915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QA" sz="4400" b="1">
                <a:solidFill>
                  <a:schemeClr val="accent1"/>
                </a:solidFill>
              </a:rPr>
              <a:t>ابرز أفكار فايول و مساهماته  </a:t>
            </a:r>
          </a:p>
        </p:txBody>
      </p:sp>
      <p:sp>
        <p:nvSpPr>
          <p:cNvPr id="1741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2BDAD90-0ACD-463F-892E-1BDDD0B4ABA9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ابرز أفكار </a:t>
            </a:r>
            <a:r>
              <a:rPr lang="ar-QA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فايول</a:t>
            </a:r>
            <a:r>
              <a:rPr lang="ar-QA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 مساهماته </a:t>
            </a:r>
            <a:r>
              <a:rPr lang="ar-QA" b="1" dirty="0" smtClean="0">
                <a:solidFill>
                  <a:schemeClr val="accent1"/>
                </a:solidFill>
              </a:rPr>
              <a:t> </a:t>
            </a:r>
            <a:br>
              <a:rPr lang="ar-QA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5240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QA" dirty="0" smtClean="0">
                <a:solidFill>
                  <a:schemeClr val="accent6">
                    <a:lumMod val="75000"/>
                  </a:schemeClr>
                </a:solidFill>
              </a:rPr>
              <a:t>ـ قسّم المنظمة إلى عدة نشاطات:</a:t>
            </a:r>
          </a:p>
          <a:p>
            <a:pPr rtl="1">
              <a:defRPr/>
            </a:pPr>
            <a:r>
              <a:rPr lang="ar-QA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النشاط الإنتاجي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النشاط التجاري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النشاط المالي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النشاط المحاسبي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نشاط الحماية من المخاطر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ـ النشاط الإداري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43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FFBB90-3DF9-4AD1-89BD-E4FADE796C3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ar-SA" b="1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المبادئ الإدارية الأربعة عشر لفايول  </a:t>
            </a:r>
            <a:br>
              <a:rPr lang="ar-QA" b="1" smtClean="0">
                <a:solidFill>
                  <a:schemeClr val="accent1"/>
                </a:solidFill>
                <a:cs typeface="Arial" pitchFamily="34" charset="0"/>
              </a:rPr>
            </a:br>
            <a:endParaRPr lang="en-US" b="1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4525963"/>
          </a:xfrm>
        </p:spPr>
        <p:txBody>
          <a:bodyPr/>
          <a:lstStyle/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تقسيم العمل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(تخصص كل عامل في جزء صغير من العمل)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السلطة </a:t>
            </a:r>
            <a:r>
              <a:rPr lang="ar-QA" sz="19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المسؤولية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(حق اصدار الاوامر و التزام بمسؤولية محددة)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ـ القواعد المنظمة للعمل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(تحديد بوضوح العلاقة بين الاطراف)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وحدة </a:t>
            </a:r>
            <a:r>
              <a:rPr lang="ar-QA" sz="19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الاوامر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(كل موظف يتلقى </a:t>
            </a:r>
            <a:r>
              <a:rPr lang="ar-QA" sz="1900" b="1" dirty="0" err="1" smtClean="0">
                <a:solidFill>
                  <a:schemeClr val="accent6">
                    <a:lumMod val="75000"/>
                  </a:schemeClr>
                </a:solidFill>
              </a:rPr>
              <a:t>امر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من رئيس واحد فقط)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ـ وحدة الاتجاه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(الجهود العاملين نحو اتجاه واحد)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ـ خضوع مصالح </a:t>
            </a:r>
            <a:r>
              <a:rPr lang="ar-QA" sz="1900" b="1" dirty="0" err="1" smtClean="0">
                <a:solidFill>
                  <a:schemeClr val="accent6">
                    <a:lumMod val="75000"/>
                  </a:schemeClr>
                </a:solidFill>
              </a:rPr>
              <a:t>الافراد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لمصالح المنظمة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مكافأة العاملين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بعدالة 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المركزية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 السياسات و اهم القرارات بيد الادارة العليا)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التدرج الهرمي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(الاتصالات و القرارات)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الترتيب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(وضع الشيئ المناسب في المكان المناسب)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العدالة 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استقرار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العاملين 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ـ المبادرة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(تشجيع عاملين على تقديم افكارجديدة)</a:t>
            </a:r>
          </a:p>
          <a:p>
            <a:pPr rtl="1">
              <a:defRPr/>
            </a:pP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ـ روح الفريق </a:t>
            </a:r>
            <a:r>
              <a:rPr lang="ar-QA" sz="1900" b="1" dirty="0" smtClean="0">
                <a:solidFill>
                  <a:schemeClr val="accent6">
                    <a:lumMod val="75000"/>
                  </a:schemeClr>
                </a:solidFill>
              </a:rPr>
              <a:t>(تشجيع العاملين على العمل ضمن فريق)</a:t>
            </a:r>
          </a:p>
          <a:p>
            <a:pPr>
              <a:defRPr/>
            </a:pPr>
            <a:endParaRPr lang="en-US" sz="19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46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DE2EE3-B6EB-47E5-879C-86CC7AA9C3E0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وان 1"/>
          <p:cNvSpPr>
            <a:spLocks noGrp="1"/>
          </p:cNvSpPr>
          <p:nvPr>
            <p:ph type="title"/>
          </p:nvPr>
        </p:nvSpPr>
        <p:spPr>
          <a:xfrm>
            <a:off x="1828800" y="381000"/>
            <a:ext cx="7599363" cy="928688"/>
          </a:xfrm>
        </p:spPr>
        <p:txBody>
          <a:bodyPr/>
          <a:lstStyle/>
          <a:p>
            <a:pPr rtl="1"/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البيروقراطية</a:t>
            </a:r>
            <a:endParaRPr lang="ar-SA" b="1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4339" name="عنصر نائب للمحتوى 2"/>
          <p:cNvSpPr>
            <a:spLocks noGrp="1"/>
          </p:cNvSpPr>
          <p:nvPr>
            <p:ph idx="1"/>
          </p:nvPr>
        </p:nvSpPr>
        <p:spPr>
          <a:xfrm>
            <a:off x="1981200" y="1524000"/>
            <a:ext cx="7429500" cy="4343400"/>
          </a:xfrm>
        </p:spPr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وهي صيغة تنظيمية عقلانية ورشيدة قائمة على أساس المنطق والنظام  والسلطة الشرعية لانجاز الأعمال و تحقيق الأهداف</a:t>
            </a:r>
          </a:p>
          <a:p>
            <a:pPr rtl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ماكس فيبر هو الرائد الأول في هذا المجال وقد اهتم بإيجاد آليات العمل في المنظمة وفق تسلسل هرمي </a:t>
            </a:r>
          </a:p>
          <a:p>
            <a:pPr rtl="1">
              <a:buFont typeface="Wingdings 2" pitchFamily="18" charset="2"/>
              <a:buNone/>
              <a:defRPr/>
            </a:pPr>
            <a:endParaRPr lang="ar-SA" b="1" dirty="0" smtClean="0">
              <a:solidFill>
                <a:schemeClr val="accent6">
                  <a:lumMod val="75000"/>
                </a:schemeClr>
              </a:solidFill>
              <a:ea typeface="Majalla UI"/>
              <a:cs typeface="Majalla UI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166211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7"/>
          <p:cNvSpPr txBox="1"/>
          <p:nvPr/>
        </p:nvSpPr>
        <p:spPr>
          <a:xfrm>
            <a:off x="228600" y="2438400"/>
            <a:ext cx="1714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 Weber</a:t>
            </a:r>
          </a:p>
          <a:p>
            <a:pPr algn="ctr">
              <a:defRPr/>
            </a:pPr>
            <a:r>
              <a:rPr lang="en-US" sz="1400" dirty="0">
                <a:solidFill>
                  <a:schemeClr val="accent1"/>
                </a:solidFill>
              </a:rPr>
              <a:t>1864 - 1920</a:t>
            </a:r>
            <a:endParaRPr lang="fr-FR" sz="1400" dirty="0">
              <a:solidFill>
                <a:schemeClr val="accent1"/>
              </a:solidFill>
            </a:endParaRPr>
          </a:p>
        </p:txBody>
      </p:sp>
      <p:sp>
        <p:nvSpPr>
          <p:cNvPr id="20486" name="عنصر نائب لرقم الشريحة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9C9F15E-5024-48EA-8BFA-02400A6D6978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مبادئ الإدارة حسب فيبر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525963"/>
          </a:xfrm>
        </p:spPr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تقسيم واضح للعمل (تحديد الوظائف و المهارات لادائها)</a:t>
            </a: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ـ هيكلة واضحة للسلطة </a:t>
            </a: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قواعد وإجراءات عمل رسمية (مكتوبة لتوجيه القرارات)</a:t>
            </a: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ـ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</a:rPr>
              <a:t>اللاشخصية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في التعامل (لا تفضيل بين شخص و آخر)</a:t>
            </a: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ـ التدرج الوظيفي حسب الجدارة</a:t>
            </a: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</a:rPr>
              <a:t> ـ فصل الإدارة عن الملكية (وهذا لضمان اداء افضل) </a:t>
            </a:r>
          </a:p>
          <a:p>
            <a:pPr>
              <a:defRPr/>
            </a:pPr>
            <a:endParaRPr lang="en-US" b="1" dirty="0"/>
          </a:p>
        </p:txBody>
      </p:sp>
      <p:sp>
        <p:nvSpPr>
          <p:cNvPr id="2150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FF9898-3693-4DC4-8417-DA3A704B9754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المدرسة السلوكية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2531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844B60-D65C-4BF0-900D-19D18BFA9AA5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Rettangolo 4"/>
          <p:cNvSpPr/>
          <p:nvPr/>
        </p:nvSpPr>
        <p:spPr>
          <a:xfrm>
            <a:off x="3200400" y="1447800"/>
            <a:ext cx="350043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المدرسة السلوكية </a:t>
            </a:r>
          </a:p>
          <a:p>
            <a:pPr algn="ctr">
              <a:defRPr/>
            </a:pPr>
            <a:r>
              <a:rPr lang="ar-QA" b="1" dirty="0"/>
              <a:t>الافراد اجتماعيون و يرغبون بتحقيق ذاتهم  </a:t>
            </a:r>
            <a:endParaRPr lang="fr-FR" b="1" dirty="0"/>
          </a:p>
        </p:txBody>
      </p:sp>
      <p:sp>
        <p:nvSpPr>
          <p:cNvPr id="7" name="Rettangolo 7"/>
          <p:cNvSpPr/>
          <p:nvPr/>
        </p:nvSpPr>
        <p:spPr>
          <a:xfrm>
            <a:off x="7000875" y="2786063"/>
            <a:ext cx="1857375" cy="3000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دراسات هوثورن </a:t>
            </a:r>
          </a:p>
          <a:p>
            <a:pPr algn="ctr">
              <a:defRPr/>
            </a:pPr>
            <a:endParaRPr lang="ar-QA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ar-QA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ar-QA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الرائد:</a:t>
            </a: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ـ التون مايو 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8" name="Rettangolo 6"/>
          <p:cNvSpPr/>
          <p:nvPr/>
        </p:nvSpPr>
        <p:spPr>
          <a:xfrm>
            <a:off x="5000625" y="2786063"/>
            <a:ext cx="1928813" cy="3000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ar-QA" sz="2400" b="1" dirty="0">
              <a:solidFill>
                <a:srgbClr val="96430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نظرية الحاجات الانسانية</a:t>
            </a: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الرائ</a:t>
            </a: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د:</a:t>
            </a: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QA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ـ ابراهام ماسلو </a:t>
            </a:r>
          </a:p>
          <a:p>
            <a:pPr algn="ctr">
              <a:defRPr/>
            </a:pPr>
            <a:endParaRPr lang="ar-QA" sz="2400" b="1" dirty="0">
              <a:solidFill>
                <a:srgbClr val="96430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sz="2400" b="1" dirty="0">
                <a:solidFill>
                  <a:srgbClr val="964305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Rettangolo 5"/>
          <p:cNvSpPr/>
          <p:nvPr/>
        </p:nvSpPr>
        <p:spPr>
          <a:xfrm>
            <a:off x="3000375" y="2786063"/>
            <a:ext cx="1928813" cy="3000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ar-QA" sz="2400" b="1" dirty="0">
              <a:solidFill>
                <a:srgbClr val="96430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نظرية </a:t>
            </a:r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it-I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ونظرية </a:t>
            </a:r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lang="ar-Q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الرائد: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 ـ </a:t>
            </a:r>
            <a:r>
              <a:rPr lang="ar-QA" b="1" dirty="0" err="1">
                <a:solidFill>
                  <a:schemeClr val="bg1"/>
                </a:solidFill>
              </a:rPr>
              <a:t>دوغلاس</a:t>
            </a:r>
            <a:r>
              <a:rPr lang="ar-QA" b="1" dirty="0">
                <a:solidFill>
                  <a:schemeClr val="bg1"/>
                </a:solidFill>
              </a:rPr>
              <a:t> مكري</a:t>
            </a:r>
            <a:r>
              <a:rPr lang="ar-SA" b="1" dirty="0">
                <a:solidFill>
                  <a:schemeClr val="bg1"/>
                </a:solidFill>
              </a:rPr>
              <a:t>غ</a:t>
            </a:r>
            <a:r>
              <a:rPr lang="ar-QA" b="1" dirty="0">
                <a:solidFill>
                  <a:schemeClr val="bg1"/>
                </a:solidFill>
              </a:rPr>
              <a:t>ر</a:t>
            </a: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</a:endParaRPr>
          </a:p>
        </p:txBody>
      </p:sp>
      <p:sp>
        <p:nvSpPr>
          <p:cNvPr id="10" name="Rettangolo 14"/>
          <p:cNvSpPr/>
          <p:nvPr/>
        </p:nvSpPr>
        <p:spPr>
          <a:xfrm>
            <a:off x="1000125" y="2786063"/>
            <a:ext cx="1928813" cy="3000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ar-QA" sz="2400" b="1" dirty="0">
              <a:solidFill>
                <a:srgbClr val="964305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ar-Q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الشخصية و المنظمة</a:t>
            </a: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الرائد:</a:t>
            </a:r>
          </a:p>
          <a:p>
            <a:pPr>
              <a:defRPr/>
            </a:pPr>
            <a:endParaRPr lang="ar-QA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ar-QA" b="1" dirty="0">
                <a:solidFill>
                  <a:schemeClr val="bg1"/>
                </a:solidFill>
              </a:rPr>
              <a:t>كريس ارغريس </a:t>
            </a:r>
          </a:p>
          <a:p>
            <a:pPr algn="ctr">
              <a:defRPr/>
            </a:pPr>
            <a:endParaRPr lang="ar-QA" sz="2400" b="1" dirty="0">
              <a:solidFill>
                <a:schemeClr val="bg1"/>
              </a:solidFill>
            </a:endParaRPr>
          </a:p>
        </p:txBody>
      </p:sp>
      <p:cxnSp>
        <p:nvCxnSpPr>
          <p:cNvPr id="11" name="Connettore 1 9"/>
          <p:cNvCxnSpPr/>
          <p:nvPr/>
        </p:nvCxnSpPr>
        <p:spPr>
          <a:xfrm>
            <a:off x="1857375" y="2571750"/>
            <a:ext cx="58578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5"/>
          <p:cNvCxnSpPr/>
          <p:nvPr/>
        </p:nvCxnSpPr>
        <p:spPr>
          <a:xfrm rot="5400000">
            <a:off x="4822826" y="2463800"/>
            <a:ext cx="21431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3"/>
          <p:cNvCxnSpPr/>
          <p:nvPr/>
        </p:nvCxnSpPr>
        <p:spPr>
          <a:xfrm rot="5400000">
            <a:off x="7608887" y="2678113"/>
            <a:ext cx="2143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6"/>
          <p:cNvCxnSpPr/>
          <p:nvPr/>
        </p:nvCxnSpPr>
        <p:spPr>
          <a:xfrm rot="5400000">
            <a:off x="5822950" y="2678113"/>
            <a:ext cx="2143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2"/>
          <p:cNvCxnSpPr/>
          <p:nvPr/>
        </p:nvCxnSpPr>
        <p:spPr>
          <a:xfrm rot="5400000">
            <a:off x="3965575" y="2678113"/>
            <a:ext cx="2143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1"/>
          <p:cNvCxnSpPr/>
          <p:nvPr/>
        </p:nvCxnSpPr>
        <p:spPr>
          <a:xfrm rot="5400000">
            <a:off x="1749425" y="2678113"/>
            <a:ext cx="2143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دراسات هوثورن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وهي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مجموعة من التجارب في شركة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Western Electric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في موقع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Hothorne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فتحت المجال للتركيز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على الجوانب الإنسانية والسلوكية في انجاز العمل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ـ الحوافز المادية والاقتصادية لا تكفي في تحسين الأداء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؛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ـ اكتشف مايو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أن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تحسين الإنتاجية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تتحقق عبر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	ـ مناخ العمل الجماعي (تقاسم علاقات اجتماعية طيبة)</a:t>
            </a:r>
          </a:p>
          <a:p>
            <a:pPr rtl="1">
              <a:defRPr/>
            </a:pP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	ـ الإشراف المشترك (الاتصال والاخذ باراء العاملين)</a:t>
            </a:r>
          </a:p>
          <a:p>
            <a:pPr rtl="1">
              <a:defRPr/>
            </a:pPr>
            <a:endParaRPr lang="ar-QA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ـ 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ساهمت دراسات مايو في ظهور حركة العلاقات العامة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Human Relation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والتي تطورت لتصبح مدخلا لما يسمى السلوك التنظيمي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Organizational Behavior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</a:rPr>
              <a:t> والذي يركز على دراسة الأفراد والمجموعات وسلوكهم في المنظمات</a:t>
            </a:r>
          </a:p>
          <a:p>
            <a:pPr>
              <a:defRPr/>
            </a:pP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55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5F33104-4FFD-4A78-9467-6853228CCBC8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نظرية الحاجات الإنسانية لماسلو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33600" y="1447800"/>
            <a:ext cx="7277100" cy="4525963"/>
          </a:xfrm>
        </p:spPr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ـ 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ركز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ابراهام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ماسلو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على دراسة الحاجات في علم الإدارة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ـ الحاجة هي عوز مادي أو نفسي يشعر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به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الفرد ويميل إلى إشباعه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ـ حسب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ماسلو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الحاجات تولد ضغطا تؤثر في أداء وسلوك العاملين داخل المنظمة </a:t>
            </a:r>
          </a:p>
          <a:p>
            <a:pPr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58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A77F22-28F3-4539-B926-B6D4200FB0CC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157797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8"/>
          <p:cNvSpPr txBox="1"/>
          <p:nvPr/>
        </p:nvSpPr>
        <p:spPr>
          <a:xfrm>
            <a:off x="0" y="2743200"/>
            <a:ext cx="21431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Abraham </a:t>
            </a:r>
            <a:r>
              <a:rPr lang="it-IT" sz="1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Maslow</a:t>
            </a:r>
            <a:r>
              <a:rPr lang="it-IT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it-IT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1908–1970</a:t>
            </a:r>
            <a:endParaRPr lang="fr-FR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هرم الحاجات </a:t>
            </a:r>
            <a:r>
              <a:rPr lang="ar-SA" dirty="0" err="1" smtClean="0"/>
              <a:t>لماسلو</a:t>
            </a:r>
            <a:endParaRPr lang="en-US" dirty="0"/>
          </a:p>
        </p:txBody>
      </p:sp>
      <p:sp>
        <p:nvSpPr>
          <p:cNvPr id="25603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118C42-39BE-4EB3-A7BA-5D988F00773E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Diagramma 7"/>
          <p:cNvGraphicFramePr>
            <a:graphicFrameLocks noGrp="1"/>
          </p:cNvGraphicFramePr>
          <p:nvPr>
            <p:ph idx="1"/>
          </p:nvPr>
        </p:nvGraphicFramePr>
        <p:xfrm>
          <a:off x="381000" y="1447800"/>
          <a:ext cx="76200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sellaDiTesto 9"/>
          <p:cNvSpPr txBox="1"/>
          <p:nvPr/>
        </p:nvSpPr>
        <p:spPr>
          <a:xfrm>
            <a:off x="5715000" y="1447800"/>
            <a:ext cx="3429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الانجاز المتميز و استخدام الطاقات الذاتية للابداع و التفرد باعمال اساتثنائية 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asellaDiTesto 10"/>
          <p:cNvSpPr txBox="1"/>
          <p:nvPr/>
        </p:nvSpPr>
        <p:spPr>
          <a:xfrm>
            <a:off x="6248400" y="2438400"/>
            <a:ext cx="30003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الحاجة الى الاحترام او التقدير من قبل الآخرين و الاعتراف بالجهود المبذولة 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sellaDiTesto 11"/>
          <p:cNvSpPr txBox="1"/>
          <p:nvPr/>
        </p:nvSpPr>
        <p:spPr>
          <a:xfrm>
            <a:off x="6400800" y="3429000"/>
            <a:ext cx="30003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الحاجة للحنان و الانتماء الى مجموعة </a:t>
            </a:r>
          </a:p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ضمن المجتمع الذي نعيش فيه 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sellaDiTesto 12"/>
          <p:cNvSpPr txBox="1"/>
          <p:nvPr/>
        </p:nvSpPr>
        <p:spPr>
          <a:xfrm>
            <a:off x="6629400" y="4267200"/>
            <a:ext cx="30003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الحاجة للامان و الحماية و الاستقرار</a:t>
            </a:r>
          </a:p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كالامن الشخصي، الحماية من الامراض و البطالة 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sellaDiTesto 13"/>
          <p:cNvSpPr txBox="1"/>
          <p:nvPr/>
        </p:nvSpPr>
        <p:spPr>
          <a:xfrm>
            <a:off x="6553200" y="5486400"/>
            <a:ext cx="30003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ar-QA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مثل الغذاء و الماء، ..</a:t>
            </a:r>
            <a:endPara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المبدأين الأساسيين لنظرية الحاجات الإنسانية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447800"/>
            <a:ext cx="9144000" cy="4525963"/>
          </a:xfrm>
        </p:spPr>
        <p:txBody>
          <a:bodyPr/>
          <a:lstStyle/>
          <a:p>
            <a:pPr rtl="1">
              <a:defRPr/>
            </a:pPr>
            <a:endParaRPr lang="ar-QA" sz="1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1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ـ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الحرمان من الإشباع: الحاجة المشبعة لا اثر لها في دفع سلوك الفرد والحاجات الغير المشبعة هي التي تؤثر في سلوك  الفرد</a:t>
            </a:r>
          </a:p>
          <a:p>
            <a:pPr rtl="1">
              <a:defRPr/>
            </a:pPr>
            <a:endParaRPr lang="ar-QA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2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ـ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التدرج في إشباع الحاجات أي أن الفرد يشبع حاجاته المتعلقة بالغذاء قبل أن يفكر في حاجاته المتعلقة بتحقيق الذات</a:t>
            </a:r>
          </a:p>
          <a:p>
            <a:pPr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62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EFEF5F-E9EB-4137-BCC0-673FBC43F99B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نظرية  </a:t>
            </a:r>
            <a:r>
              <a:rPr lang="it-IT" b="1" smtClean="0">
                <a:solidFill>
                  <a:schemeClr val="accent1"/>
                </a:solidFill>
                <a:cs typeface="Arial" pitchFamily="34" charset="0"/>
              </a:rPr>
              <a:t>X</a:t>
            </a:r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 و نظرية </a:t>
            </a:r>
            <a:r>
              <a:rPr lang="it-IT" b="1" smtClean="0">
                <a:solidFill>
                  <a:schemeClr val="accent1"/>
                </a:solidFill>
                <a:cs typeface="Arial" pitchFamily="34" charset="0"/>
              </a:rPr>
              <a:t> Y</a:t>
            </a:r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لماكريغر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33600" y="1447800"/>
            <a:ext cx="7048500" cy="4525963"/>
          </a:xfrm>
        </p:spPr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تاثر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ماكريغر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بأعمال مايو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ماسلو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الّف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كتاب مشهور : </a:t>
            </a:r>
            <a:r>
              <a:rPr lang="it-IT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The Human Side of Enterprise</a:t>
            </a:r>
            <a:r>
              <a:rPr lang="ar-QA" sz="24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حسب العالم فان افتراضات النظرية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X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تقوم على: 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عدم حب العاملين للعمل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نقص الطموح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عدم تحمل المسؤولية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يقاومون التغيير 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يفضلون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ان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يقادوا بدلا أن يكونوا هم القادة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يحفزون ماديا فقط</a:t>
            </a:r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A56EAB-50E6-4C40-8F16-C5B46B64587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16541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CasellaDiTesto 8"/>
          <p:cNvSpPr txBox="1">
            <a:spLocks noChangeArrowheads="1"/>
          </p:cNvSpPr>
          <p:nvPr/>
        </p:nvSpPr>
        <p:spPr bwMode="auto">
          <a:xfrm>
            <a:off x="152400" y="2590800"/>
            <a:ext cx="2143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600" b="1">
                <a:solidFill>
                  <a:schemeClr val="accent1"/>
                </a:solidFill>
              </a:rPr>
              <a:t>Douglas Mc Gregor </a:t>
            </a:r>
          </a:p>
          <a:p>
            <a:pPr algn="ctr"/>
            <a:r>
              <a:rPr lang="it-IT" sz="1600" b="1">
                <a:solidFill>
                  <a:schemeClr val="accent1"/>
                </a:solidFill>
              </a:rPr>
              <a:t>1906 - 1964</a:t>
            </a:r>
            <a:endParaRPr lang="fr-FR" sz="1600"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1"/>
                </a:solidFill>
                <a:cs typeface="Arial" pitchFamily="34" charset="0"/>
              </a:rPr>
              <a:t>نظرية  </a:t>
            </a:r>
            <a:r>
              <a:rPr lang="it-IT" b="1" dirty="0" smtClean="0">
                <a:solidFill>
                  <a:schemeClr val="accent1"/>
                </a:solidFill>
                <a:cs typeface="Arial" pitchFamily="34" charset="0"/>
              </a:rPr>
              <a:t>X</a:t>
            </a:r>
            <a:r>
              <a:rPr lang="ar-QA" b="1" dirty="0" smtClean="0">
                <a:solidFill>
                  <a:schemeClr val="accent1"/>
                </a:solidFill>
                <a:cs typeface="Arial" pitchFamily="34" charset="0"/>
              </a:rPr>
              <a:t> و نظرية </a:t>
            </a:r>
            <a:r>
              <a:rPr lang="it-IT" b="1" dirty="0" smtClean="0">
                <a:solidFill>
                  <a:schemeClr val="accent1"/>
                </a:solidFill>
                <a:cs typeface="Arial" pitchFamily="34" charset="0"/>
              </a:rPr>
              <a:t> Y</a:t>
            </a:r>
            <a:r>
              <a:rPr lang="ar-QA" b="1" dirty="0" err="1" smtClean="0">
                <a:solidFill>
                  <a:schemeClr val="accent1"/>
                </a:solidFill>
                <a:cs typeface="Arial" pitchFamily="34" charset="0"/>
              </a:rPr>
              <a:t>لماكريغر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اقترح بدلها افتراضات نظرية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Y</a:t>
            </a:r>
            <a:r>
              <a:rPr lang="ar-S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: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العمال يحبون عملهم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مستعدون لتحمل المسؤولية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قادرين على ممارسة الرقابة الذاتية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هم مبدعون وذوي خيال واسع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>
              <a:defRPr/>
            </a:pPr>
            <a:endParaRPr lang="en-US" sz="2800" dirty="0">
              <a:cs typeface="+mn-cs"/>
            </a:endParaRPr>
          </a:p>
        </p:txBody>
      </p:sp>
      <p:sp>
        <p:nvSpPr>
          <p:cNvPr id="28676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B6616BD-73D5-4ED5-A588-91467936F368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1"/>
                </a:solidFill>
                <a:cs typeface="Arial" pitchFamily="34" charset="0"/>
              </a:rPr>
              <a:t>نظرية  </a:t>
            </a:r>
            <a:r>
              <a:rPr lang="it-IT" b="1" dirty="0" smtClean="0">
                <a:solidFill>
                  <a:schemeClr val="accent1"/>
                </a:solidFill>
                <a:cs typeface="Arial" pitchFamily="34" charset="0"/>
              </a:rPr>
              <a:t>X</a:t>
            </a:r>
            <a:r>
              <a:rPr lang="ar-QA" b="1" dirty="0" smtClean="0">
                <a:solidFill>
                  <a:schemeClr val="accent1"/>
                </a:solidFill>
                <a:cs typeface="Arial" pitchFamily="34" charset="0"/>
              </a:rPr>
              <a:t> و نظرية </a:t>
            </a:r>
            <a:r>
              <a:rPr lang="it-IT" b="1" dirty="0" smtClean="0">
                <a:solidFill>
                  <a:schemeClr val="accent1"/>
                </a:solidFill>
                <a:cs typeface="Arial" pitchFamily="34" charset="0"/>
              </a:rPr>
              <a:t> Y</a:t>
            </a:r>
            <a:r>
              <a:rPr lang="ar-QA" b="1" dirty="0" err="1" smtClean="0">
                <a:solidFill>
                  <a:schemeClr val="accent1"/>
                </a:solidFill>
                <a:cs typeface="Arial" pitchFamily="34" charset="0"/>
              </a:rPr>
              <a:t>لماكريغر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1524000"/>
            <a:ext cx="8001000" cy="4525963"/>
          </a:xfrm>
        </p:spPr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حسب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ماكريغر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: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في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اطار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نظرية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X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المدراء: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لا يعطون العاملين مجالا لإبداء الرأي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يخلقون جوا سلبيا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	ـ يجعلون العاملون يشعرون بالتبعية</a:t>
            </a:r>
          </a:p>
          <a:p>
            <a:pPr rtl="1">
              <a:defRPr/>
            </a:pPr>
            <a:endParaRPr lang="ar-QA" sz="2800" b="1" dirty="0" smtClean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29700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486B76-35B1-4069-A394-27E5110CD76B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1"/>
                </a:solidFill>
                <a:cs typeface="Arial" pitchFamily="34" charset="0"/>
              </a:rPr>
              <a:t>نظرية  </a:t>
            </a:r>
            <a:r>
              <a:rPr lang="it-IT" b="1" dirty="0" smtClean="0">
                <a:solidFill>
                  <a:schemeClr val="accent1"/>
                </a:solidFill>
                <a:cs typeface="Arial" pitchFamily="34" charset="0"/>
              </a:rPr>
              <a:t>X</a:t>
            </a:r>
            <a:r>
              <a:rPr lang="ar-QA" b="1" dirty="0" smtClean="0">
                <a:solidFill>
                  <a:schemeClr val="accent1"/>
                </a:solidFill>
                <a:cs typeface="Arial" pitchFamily="34" charset="0"/>
              </a:rPr>
              <a:t> و نظرية </a:t>
            </a:r>
            <a:r>
              <a:rPr lang="it-IT" b="1" dirty="0" smtClean="0">
                <a:solidFill>
                  <a:schemeClr val="accent1"/>
                </a:solidFill>
                <a:cs typeface="Arial" pitchFamily="34" charset="0"/>
              </a:rPr>
              <a:t> Y</a:t>
            </a:r>
            <a:r>
              <a:rPr lang="ar-QA" b="1" dirty="0" err="1" smtClean="0">
                <a:solidFill>
                  <a:schemeClr val="accent1"/>
                </a:solidFill>
                <a:cs typeface="Arial" pitchFamily="34" charset="0"/>
              </a:rPr>
              <a:t>لماكريغر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ـ في إطار نظرية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المدراء: 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	ـ يؤمنون بالمشاركة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	ـ يخلقون جوا من الحرية 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	ـ يشجعون  العمال على تحمل المسؤولية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	ـ يشعرون العمال بالتقدير </a:t>
            </a:r>
            <a:r>
              <a:rPr lang="ar-QA" b="1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 الرضا 	</a:t>
            </a:r>
          </a:p>
          <a:p>
            <a:pPr rtl="1">
              <a:defRPr/>
            </a:pPr>
            <a:r>
              <a:rPr lang="ar-QA" b="1" dirty="0" smtClean="0">
                <a:solidFill>
                  <a:schemeClr val="accent6">
                    <a:lumMod val="75000"/>
                  </a:schemeClr>
                </a:solidFill>
              </a:rPr>
              <a:t>	ـ يشجعون العمال على تقديم المبادرات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3072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4978C0-353B-4B27-BDBB-94ED086C662C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QA" b="1" smtClean="0">
                <a:solidFill>
                  <a:schemeClr val="accent1"/>
                </a:solidFill>
                <a:cs typeface="Arial" pitchFamily="34" charset="0"/>
              </a:rPr>
              <a:t>نظرية الشخصية الناضجة</a:t>
            </a:r>
            <a:endParaRPr lang="en-US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0" y="1447800"/>
            <a:ext cx="7543800" cy="4525963"/>
          </a:xfrm>
        </p:spPr>
        <p:txBody>
          <a:bodyPr/>
          <a:lstStyle/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انتقد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ارجريس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المدرسة الكلاسيكية واتجاهاتها التي 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لا تنسجم مع الشخصية الناضجة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تقسيم العمل بدقة يتناقض مع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مبدا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تحقيق الذات للعامل 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اقترح المزيد من المرونة 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فسح المجال للعمال لطرح الأفكار الإبداعية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انتقد إجراءات تحديد السلطة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ممارسة الرقابة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و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كتابة الإجراءات (كل هذا يؤدي الى الجمود، يقلل من نشاط العمال)</a:t>
            </a:r>
          </a:p>
          <a:p>
            <a:pPr rtl="1">
              <a:defRPr/>
            </a:pP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ـ حسب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ارجريس</a:t>
            </a:r>
            <a:r>
              <a:rPr lang="ar-QA" sz="2800" b="1" dirty="0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 النجاح يتحقق عندما يشارك العاملون في تحديد </a:t>
            </a:r>
            <a:r>
              <a:rPr lang="ar-QA" sz="2800" b="1" dirty="0" err="1" smtClean="0">
                <a:solidFill>
                  <a:schemeClr val="accent6">
                    <a:lumMod val="75000"/>
                  </a:schemeClr>
                </a:solidFill>
                <a:cs typeface="+mn-cs"/>
              </a:rPr>
              <a:t>الاهداف</a:t>
            </a:r>
            <a:endParaRPr lang="en-US" sz="2800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3174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9985C1-6457-4F2B-A71A-AEF6B198BBD8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15811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CasellaDiTesto 8"/>
          <p:cNvSpPr txBox="1">
            <a:spLocks noChangeArrowheads="1"/>
          </p:cNvSpPr>
          <p:nvPr/>
        </p:nvSpPr>
        <p:spPr bwMode="auto">
          <a:xfrm>
            <a:off x="-152400" y="2286000"/>
            <a:ext cx="2428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>
                <a:solidFill>
                  <a:schemeClr val="accent1"/>
                </a:solidFill>
              </a:rPr>
              <a:t>Chris Argyris</a:t>
            </a:r>
          </a:p>
          <a:p>
            <a:pPr algn="ctr"/>
            <a:endParaRPr lang="fr-FR" sz="14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4668DE-250F-4D6E-8A56-9F1020781C58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277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277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77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77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1048</Words>
  <Application>Microsoft Office PowerPoint</Application>
  <PresentationFormat>A4 Paper (210x297 mm)‎</PresentationFormat>
  <Paragraphs>283</Paragraphs>
  <Slides>28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35" baseType="lpstr">
      <vt:lpstr>Arial</vt:lpstr>
      <vt:lpstr>Calibri</vt:lpstr>
      <vt:lpstr>AYM Wadiy S_U normal.</vt:lpstr>
      <vt:lpstr>Times New Roman</vt:lpstr>
      <vt:lpstr>Majalla UI</vt:lpstr>
      <vt:lpstr>Wingdings 2</vt:lpstr>
      <vt:lpstr>Office Theme</vt:lpstr>
      <vt:lpstr>الشريحة 1</vt:lpstr>
      <vt:lpstr> المحاضرة الثالثة  </vt:lpstr>
      <vt:lpstr>تطور الفكر الاداري</vt:lpstr>
      <vt:lpstr> هدف المحاضرة   </vt:lpstr>
      <vt:lpstr> المحتوى  </vt:lpstr>
      <vt:lpstr> مفهوم المدرسة أو المدخل  </vt:lpstr>
      <vt:lpstr>المدرسة الكلاسيكية</vt:lpstr>
      <vt:lpstr> الإدارة العلمية  </vt:lpstr>
      <vt:lpstr>إسهامات تايلور والإدارة العلمية</vt:lpstr>
      <vt:lpstr>شارلي شابلين وفلم Modern Times</vt:lpstr>
      <vt:lpstr>مساهمات الزوجين ليليان وفرانك جلبرث</vt:lpstr>
      <vt:lpstr>المبادئ أو العمليات الإدارية </vt:lpstr>
      <vt:lpstr>الشريحة 13</vt:lpstr>
      <vt:lpstr> ابرز أفكار فايول و مساهماته   </vt:lpstr>
      <vt:lpstr> المبادئ الإدارية الأربعة عشر لفايول   </vt:lpstr>
      <vt:lpstr>البيروقراطية</vt:lpstr>
      <vt:lpstr>مبادئ الإدارة حسب فيبر</vt:lpstr>
      <vt:lpstr>المدرسة السلوكية</vt:lpstr>
      <vt:lpstr>دراسات هوثورن</vt:lpstr>
      <vt:lpstr>نظرية الحاجات الإنسانية لماسلو</vt:lpstr>
      <vt:lpstr>هرم الحاجات لماسلو</vt:lpstr>
      <vt:lpstr>المبدأين الأساسيين لنظرية الحاجات الإنسانية</vt:lpstr>
      <vt:lpstr>نظرية  X و نظرية  Yلماكريغر</vt:lpstr>
      <vt:lpstr>نظرية  X و نظرية  Yلماكريغر</vt:lpstr>
      <vt:lpstr>نظرية  X و نظرية  Yلماكريغر</vt:lpstr>
      <vt:lpstr>نظرية  X و نظرية  Yلماكريغر</vt:lpstr>
      <vt:lpstr>نظرية الشخصية الناضجة</vt:lpstr>
      <vt:lpstr>الشريحة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119</cp:revision>
  <dcterms:created xsi:type="dcterms:W3CDTF">2009-10-14T19:14:34Z</dcterms:created>
  <dcterms:modified xsi:type="dcterms:W3CDTF">2011-03-04T00:40:49Z</dcterms:modified>
</cp:coreProperties>
</file>