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87" r:id="rId5"/>
    <p:sldId id="316" r:id="rId6"/>
    <p:sldId id="291" r:id="rId7"/>
    <p:sldId id="308" r:id="rId8"/>
    <p:sldId id="311" r:id="rId9"/>
    <p:sldId id="293"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5" d="100"/>
          <a:sy n="75" d="100"/>
        </p:scale>
        <p:origin x="-83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EC27B97-022C-4F17-A507-1FDA3F420A26}" type="datetimeFigureOut">
              <a:rPr lang="en-US"/>
              <a:pPr>
                <a:defRPr/>
              </a:pPr>
              <a:t>3/4/2011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E91BA7A-AA5E-45CF-8112-76CE0B0EEEA5}"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355081E7-03EF-4C43-8FC7-396B125C68F1}"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B8DA919A-7B76-410E-B649-D975448DF01E}"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19CA0A51-B2D2-4284-9DC6-916D2DA32A44}"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E1A1789-4CC4-42BE-9942-EBA64762CD17}"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3E1797BC-2380-475A-9D15-CC23E61621A9}"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053763C6-2D0A-47AC-B37C-9F8D421BBE90}"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633585B5-A507-421D-ACA4-4089E1F19FDF}"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7340958-816B-4030-9E1F-6414776C34F6}"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549C1277-9081-4666-9F0D-8F5D157FBB7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D1E0DAC-4AEC-42AA-9BBF-476A90A2709E}"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2B7C6D50-4845-4288-93DD-478CCE046211}"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E98CAB70-A648-4C14-A9E2-DDDD86C79F3E}"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890" r:id="rId3"/>
    <p:sldLayoutId id="2147483900" r:id="rId4"/>
    <p:sldLayoutId id="2147483891" r:id="rId5"/>
    <p:sldLayoutId id="2147483892" r:id="rId6"/>
    <p:sldLayoutId id="2147483893" r:id="rId7"/>
    <p:sldLayoutId id="2147483894" r:id="rId8"/>
    <p:sldLayoutId id="2147483895" r:id="rId9"/>
    <p:sldLayoutId id="2147483896" r:id="rId10"/>
    <p:sldLayoutId id="2147483897"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naliane@kfu.edu.s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3F7BC8B0-A9A1-44A7-8196-0C9CBFDDBA0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a:spcBef>
                <a:spcPct val="20000"/>
              </a:spcBef>
              <a:buFont typeface="Arial" pitchFamily="34" charset="0"/>
              <a:buNone/>
              <a:defRPr/>
            </a:pPr>
            <a:r>
              <a:rPr lang="ar-EG" sz="2800" b="1" dirty="0">
                <a:solidFill>
                  <a:schemeClr val="accent6">
                    <a:lumMod val="75000"/>
                  </a:schemeClr>
                </a:solidFill>
                <a:latin typeface="Calibri" pitchFamily="34" charset="0"/>
              </a:rPr>
              <a:t>نظام التعليم المطور للانتساب</a:t>
            </a:r>
            <a:endParaRPr lang="en-US" sz="2800" b="1" dirty="0">
              <a:solidFill>
                <a:schemeClr val="accent6">
                  <a:lumMod val="75000"/>
                </a:schemeClr>
              </a:solidFill>
              <a:latin typeface="Calibri" pitchFamily="34" charset="0"/>
            </a:endParaRPr>
          </a:p>
          <a:p>
            <a:pPr algn="ctr">
              <a:spcBef>
                <a:spcPct val="20000"/>
              </a:spcBef>
              <a:buFont typeface="Arial" pitchFamily="34" charset="0"/>
              <a:buNone/>
              <a:defRPr/>
            </a:pPr>
            <a:r>
              <a:rPr lang="ar-EG" sz="2400" dirty="0">
                <a:solidFill>
                  <a:schemeClr val="accent6">
                    <a:lumMod val="75000"/>
                  </a:schemeClr>
                </a:solidFill>
                <a:latin typeface="Calibri" pitchFamily="34" charset="0"/>
              </a:rPr>
              <a:t>كلية </a:t>
            </a:r>
            <a:r>
              <a:rPr lang="ar-SA" sz="2400" dirty="0">
                <a:solidFill>
                  <a:schemeClr val="accent6">
                    <a:lumMod val="75000"/>
                  </a:schemeClr>
                </a:solidFill>
                <a:latin typeface="Calibri" pitchFamily="34" charset="0"/>
              </a:rPr>
              <a:t>إدارة الأعمال </a:t>
            </a:r>
            <a:r>
              <a:rPr lang="ar-EG" sz="2400" dirty="0">
                <a:solidFill>
                  <a:schemeClr val="accent6">
                    <a:lumMod val="75000"/>
                  </a:schemeClr>
                </a:solidFill>
                <a:latin typeface="Calibri" pitchFamily="34" charset="0"/>
              </a:rPr>
              <a:t>– قسم</a:t>
            </a:r>
            <a:r>
              <a:rPr lang="ar-SA" sz="2400" dirty="0">
                <a:solidFill>
                  <a:schemeClr val="accent6">
                    <a:lumMod val="75000"/>
                  </a:schemeClr>
                </a:solidFill>
                <a:latin typeface="Calibri" pitchFamily="34" charset="0"/>
              </a:rPr>
              <a:t> الإدارة</a:t>
            </a:r>
            <a:endParaRPr lang="en-US" sz="2400" dirty="0">
              <a:solidFill>
                <a:schemeClr val="accent6">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600200"/>
          </a:xfrm>
          <a:prstGeom prst="rect">
            <a:avLst/>
          </a:prstGeom>
          <a:noFill/>
          <a:ln w="9525">
            <a:noFill/>
            <a:miter lim="800000"/>
            <a:headEnd/>
            <a:tailEnd/>
          </a:ln>
        </p:spPr>
        <p:txBody>
          <a:bodyPr anchor="ctr"/>
          <a:lstStyle/>
          <a:p>
            <a:pPr>
              <a:lnSpc>
                <a:spcPct val="80000"/>
              </a:lnSpc>
              <a:defRPr/>
            </a:pPr>
            <a:r>
              <a:rPr lang="ar-EG" sz="2200" b="1" dirty="0">
                <a:solidFill>
                  <a:schemeClr val="accent6">
                    <a:lumMod val="75000"/>
                  </a:schemeClr>
                </a:solidFill>
                <a:latin typeface="Calibri" pitchFamily="34" charset="0"/>
                <a:cs typeface="Times New Roman" pitchFamily="18" charset="0"/>
              </a:rPr>
              <a:t>اسم المقرر ورقمه</a:t>
            </a:r>
            <a:r>
              <a:rPr lang="ar-SA" sz="2200" b="1" dirty="0">
                <a:solidFill>
                  <a:schemeClr val="accent6">
                    <a:lumMod val="75000"/>
                  </a:schemeClr>
                </a:solidFill>
                <a:latin typeface="Calibri" pitchFamily="34" charset="0"/>
                <a:cs typeface="Times New Roman" pitchFamily="18" charset="0"/>
              </a:rPr>
              <a:t>: مبادئ الإدارة</a:t>
            </a:r>
          </a:p>
          <a:p>
            <a:pPr>
              <a:lnSpc>
                <a:spcPct val="80000"/>
              </a:lnSpc>
              <a:defRPr/>
            </a:pPr>
            <a:r>
              <a:rPr lang="ar-EG" sz="2200" b="1" dirty="0">
                <a:solidFill>
                  <a:schemeClr val="accent6">
                    <a:lumMod val="75000"/>
                  </a:schemeClr>
                </a:solidFill>
                <a:latin typeface="Calibri" pitchFamily="34" charset="0"/>
                <a:cs typeface="Times New Roman" pitchFamily="18" charset="0"/>
              </a:rPr>
              <a:t>الفصل الدراسي </a:t>
            </a:r>
            <a:r>
              <a:rPr lang="ar-SA" sz="2200" b="1" dirty="0">
                <a:solidFill>
                  <a:schemeClr val="accent6">
                    <a:lumMod val="75000"/>
                  </a:schemeClr>
                </a:solidFill>
                <a:latin typeface="Calibri" pitchFamily="34" charset="0"/>
                <a:cs typeface="Times New Roman" pitchFamily="18" charset="0"/>
              </a:rPr>
              <a:t>الأول</a:t>
            </a:r>
            <a:r>
              <a:rPr lang="ar-EG" sz="2200" b="1" dirty="0">
                <a:solidFill>
                  <a:schemeClr val="accent6">
                    <a:lumMod val="75000"/>
                  </a:schemeClr>
                </a:solidFill>
                <a:latin typeface="Calibri" pitchFamily="34" charset="0"/>
                <a:cs typeface="Times New Roman" pitchFamily="18" charset="0"/>
              </a:rPr>
              <a:t/>
            </a:r>
            <a:br>
              <a:rPr lang="ar-EG" sz="2200" b="1" dirty="0">
                <a:solidFill>
                  <a:schemeClr val="accent6">
                    <a:lumMod val="75000"/>
                  </a:schemeClr>
                </a:solidFill>
                <a:latin typeface="Calibri" pitchFamily="34" charset="0"/>
                <a:cs typeface="Times New Roman" pitchFamily="18" charset="0"/>
              </a:rPr>
            </a:br>
            <a:r>
              <a:rPr lang="ar-EG" sz="2200" b="1" dirty="0">
                <a:solidFill>
                  <a:schemeClr val="accent6">
                    <a:lumMod val="75000"/>
                  </a:schemeClr>
                </a:solidFill>
                <a:latin typeface="Calibri" pitchFamily="34" charset="0"/>
                <a:cs typeface="Times New Roman" pitchFamily="18" charset="0"/>
              </a:rPr>
              <a:t>العام الدراسي 143</a:t>
            </a:r>
            <a:r>
              <a:rPr lang="ar-SA" sz="2200" b="1" dirty="0">
                <a:solidFill>
                  <a:schemeClr val="accent6">
                    <a:lumMod val="75000"/>
                  </a:schemeClr>
                </a:solidFill>
                <a:latin typeface="Calibri" pitchFamily="34" charset="0"/>
                <a:cs typeface="Times New Roman" pitchFamily="18" charset="0"/>
              </a:rPr>
              <a:t>0</a:t>
            </a:r>
            <a:r>
              <a:rPr lang="ar-EG" sz="2200" b="1" dirty="0">
                <a:solidFill>
                  <a:schemeClr val="accent6">
                    <a:lumMod val="75000"/>
                  </a:schemeClr>
                </a:solidFill>
                <a:latin typeface="Calibri" pitchFamily="34" charset="0"/>
                <a:cs typeface="Times New Roman" pitchFamily="18" charset="0"/>
              </a:rPr>
              <a:t> – 143</a:t>
            </a:r>
            <a:r>
              <a:rPr lang="ar-SA" sz="2200" b="1" dirty="0">
                <a:solidFill>
                  <a:schemeClr val="accent6">
                    <a:lumMod val="75000"/>
                  </a:schemeClr>
                </a:solidFill>
                <a:latin typeface="Calibri" pitchFamily="34" charset="0"/>
                <a:cs typeface="Times New Roman" pitchFamily="18" charset="0"/>
              </a:rPr>
              <a:t>1هـ</a:t>
            </a:r>
            <a:endParaRPr lang="en-US" sz="2200" b="1" dirty="0">
              <a:solidFill>
                <a:schemeClr val="accent6">
                  <a:lumMod val="75000"/>
                </a:schemeClr>
              </a:solidFill>
              <a:latin typeface="Calibri" pitchFamily="34" charset="0"/>
              <a:cs typeface="Times New Roman" pitchFamily="18" charset="0"/>
            </a:endParaRPr>
          </a:p>
          <a:p>
            <a:pPr>
              <a:lnSpc>
                <a:spcPct val="80000"/>
              </a:lnSpc>
              <a:defRPr/>
            </a:pPr>
            <a:endParaRPr lang="en-US" sz="2200" b="1" dirty="0">
              <a:solidFill>
                <a:schemeClr val="accent6">
                  <a:lumMod val="75000"/>
                </a:schemeClr>
              </a:solidFill>
              <a:latin typeface="Calibri" pitchFamily="34" charset="0"/>
              <a:cs typeface="Times New Roman" pitchFamily="18" charset="0"/>
            </a:endParaRPr>
          </a:p>
          <a:p>
            <a:pPr>
              <a:lnSpc>
                <a:spcPct val="80000"/>
              </a:lnSpc>
              <a:defRPr/>
            </a:pPr>
            <a:r>
              <a:rPr lang="ar-SA" sz="3200" b="1" dirty="0">
                <a:solidFill>
                  <a:schemeClr val="accent6">
                    <a:lumMod val="75000"/>
                  </a:schemeClr>
                </a:solidFill>
                <a:latin typeface="Calibri" pitchFamily="34" charset="0"/>
                <a:cs typeface="Times New Roman" pitchFamily="18" charset="0"/>
              </a:rPr>
              <a:t>د. ندير عليان</a:t>
            </a:r>
            <a:endParaRPr lang="en-US" sz="3200" b="1" dirty="0">
              <a:solidFill>
                <a:schemeClr val="accent6">
                  <a:lumMod val="75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546D21E-8A66-453C-8552-7B8D0DE6C00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295400" y="2133600"/>
            <a:ext cx="7239000" cy="1470025"/>
          </a:xfrm>
        </p:spPr>
        <p:txBody>
          <a:bodyPr/>
          <a:lstStyle/>
          <a:p>
            <a:pPr rtl="1">
              <a:defRPr/>
            </a:pPr>
            <a:r>
              <a:rPr lang="ar-SA" sz="4800" b="1" dirty="0" smtClean="0">
                <a:solidFill>
                  <a:schemeClr val="accent6">
                    <a:lumMod val="75000"/>
                  </a:schemeClr>
                </a:solidFill>
                <a:effectLst>
                  <a:outerShdw blurRad="38100" dist="38100" dir="2700000" algn="tl">
                    <a:srgbClr val="000000">
                      <a:alpha val="43137"/>
                    </a:srgbClr>
                  </a:outerShdw>
                </a:effectLst>
              </a:rPr>
              <a:t/>
            </a:r>
            <a:br>
              <a:rPr lang="ar-SA" sz="4800" b="1" dirty="0" smtClean="0">
                <a:solidFill>
                  <a:schemeClr val="accent6">
                    <a:lumMod val="75000"/>
                  </a:schemeClr>
                </a:solidFill>
                <a:effectLst>
                  <a:outerShdw blurRad="38100" dist="38100" dir="2700000" algn="tl">
                    <a:srgbClr val="000000">
                      <a:alpha val="43137"/>
                    </a:srgbClr>
                  </a:outerShdw>
                </a:effectLst>
              </a:rPr>
            </a:br>
            <a:r>
              <a:rPr lang="ar-DZ" sz="4800" b="1" dirty="0" smtClean="0">
                <a:solidFill>
                  <a:schemeClr val="accent6">
                    <a:lumMod val="75000"/>
                  </a:schemeClr>
                </a:solidFill>
                <a:effectLst>
                  <a:outerShdw blurRad="38100" dist="38100" dir="2700000" algn="tl">
                    <a:srgbClr val="000000">
                      <a:alpha val="43137"/>
                    </a:srgbClr>
                  </a:outerShdw>
                </a:effectLst>
              </a:rPr>
              <a:t>ا</a:t>
            </a:r>
            <a:r>
              <a:rPr lang="ar-SA" sz="4800" b="1" dirty="0" smtClean="0">
                <a:solidFill>
                  <a:schemeClr val="accent6">
                    <a:lumMod val="75000"/>
                  </a:schemeClr>
                </a:solidFill>
                <a:effectLst>
                  <a:outerShdw blurRad="38100" dist="38100" dir="2700000" algn="tl">
                    <a:srgbClr val="000000">
                      <a:alpha val="43137"/>
                    </a:srgbClr>
                  </a:outerShdw>
                </a:effectLst>
              </a:rPr>
              <a:t>لمحاضرة التمهيدية</a:t>
            </a:r>
            <a:br>
              <a:rPr lang="ar-SA" sz="4800" b="1" dirty="0" smtClean="0">
                <a:solidFill>
                  <a:schemeClr val="accent6">
                    <a:lumMod val="75000"/>
                  </a:schemeClr>
                </a:solidFill>
                <a:effectLst>
                  <a:outerShdw blurRad="38100" dist="38100" dir="2700000" algn="tl">
                    <a:srgbClr val="000000">
                      <a:alpha val="43137"/>
                    </a:srgbClr>
                  </a:outerShdw>
                </a:effectLst>
              </a:rPr>
            </a:br>
            <a:endParaRPr lang="ar-SA" sz="4800" b="1" dirty="0" smtClean="0">
              <a:solidFill>
                <a:schemeClr val="accent6">
                  <a:lumMod val="75000"/>
                </a:schemeClr>
              </a:solidFill>
              <a:effectLst>
                <a:outerShdw blurRad="38100" dist="38100" dir="2700000" algn="tl">
                  <a:srgbClr val="000000">
                    <a:alpha val="43137"/>
                  </a:srgbClr>
                </a:outerShdw>
              </a:effectLst>
            </a:endParaRPr>
          </a:p>
        </p:txBody>
      </p:sp>
      <p:sp>
        <p:nvSpPr>
          <p:cNvPr id="6147" name="Subtitle 5"/>
          <p:cNvSpPr>
            <a:spLocks noGrp="1"/>
          </p:cNvSpPr>
          <p:nvPr>
            <p:ph type="subTitle" idx="1"/>
          </p:nvPr>
        </p:nvSpPr>
        <p:spPr>
          <a:xfrm>
            <a:off x="990600" y="3886200"/>
            <a:ext cx="7429500" cy="1752600"/>
          </a:xfrm>
        </p:spPr>
        <p:txBody>
          <a:bodyPr/>
          <a:lstStyle/>
          <a:p>
            <a:pPr eaLnBrk="1" hangingPunct="1">
              <a:defRPr/>
            </a:pPr>
            <a:r>
              <a:rPr lang="ar-SA" sz="7200" b="1" dirty="0" smtClean="0">
                <a:solidFill>
                  <a:schemeClr val="accent6">
                    <a:lumMod val="75000"/>
                  </a:schemeClr>
                </a:solidFill>
                <a:effectLst>
                  <a:outerShdw blurRad="38100" dist="38100" dir="2700000" algn="tl">
                    <a:srgbClr val="000000">
                      <a:alpha val="43137"/>
                    </a:srgbClr>
                  </a:outerShdw>
                </a:effectLst>
              </a:rPr>
              <a:t>تقديم وتوصيف المقرر </a:t>
            </a:r>
            <a:endParaRPr lang="ar-SA" sz="7200" b="1" dirty="0" smtClean="0">
              <a:solidFill>
                <a:schemeClr val="tx1"/>
              </a:solidFill>
              <a:cs typeface="Arial" pitchFamily="34" charset="0"/>
            </a:endParaRPr>
          </a:p>
          <a:p>
            <a:pPr eaLnBrk="1" hangingPunct="1">
              <a:defRPr/>
            </a:pPr>
            <a:endParaRPr lang="en-US" sz="72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0F316642-ECA2-4A08-ACC2-23C7DDEDE356}"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6"/>
          <p:cNvSpPr>
            <a:spLocks noGrp="1"/>
          </p:cNvSpPr>
          <p:nvPr>
            <p:ph type="title"/>
          </p:nvPr>
        </p:nvSpPr>
        <p:spPr/>
        <p:txBody>
          <a:bodyPr/>
          <a:lstStyle/>
          <a:p>
            <a:pPr rtl="1" eaLnBrk="1" hangingPunct="1">
              <a:defRPr/>
            </a:pPr>
            <a:r>
              <a:rPr lang="ar-SA" b="1" dirty="0" smtClean="0">
                <a:solidFill>
                  <a:schemeClr val="tx2">
                    <a:lumMod val="60000"/>
                    <a:lumOff val="40000"/>
                  </a:schemeClr>
                </a:solidFill>
              </a:rPr>
              <a:t>وصف المقرر</a:t>
            </a:r>
            <a:endParaRPr lang="en-US" dirty="0" smtClean="0">
              <a:solidFill>
                <a:schemeClr val="tx2">
                  <a:lumMod val="60000"/>
                  <a:lumOff val="40000"/>
                </a:schemeClr>
              </a:solidFill>
              <a:cs typeface="Arial" pitchFamily="34" charset="0"/>
            </a:endParaRPr>
          </a:p>
        </p:txBody>
      </p:sp>
      <p:sp>
        <p:nvSpPr>
          <p:cNvPr id="7171" name="Text Placeholder 5"/>
          <p:cNvSpPr>
            <a:spLocks noGrp="1"/>
          </p:cNvSpPr>
          <p:nvPr>
            <p:ph idx="1"/>
          </p:nvPr>
        </p:nvSpPr>
        <p:spPr>
          <a:xfrm>
            <a:off x="495300" y="1447800"/>
            <a:ext cx="8915400" cy="4678363"/>
          </a:xfrm>
        </p:spPr>
        <p:txBody>
          <a:bodyPr/>
          <a:lstStyle/>
          <a:p>
            <a:pPr algn="just" rtl="1">
              <a:defRPr/>
            </a:pPr>
            <a:r>
              <a:rPr lang="ar-SA" b="1" dirty="0" smtClean="0">
                <a:solidFill>
                  <a:schemeClr val="accent6">
                    <a:lumMod val="75000"/>
                  </a:schemeClr>
                </a:solidFill>
              </a:rPr>
              <a:t>	</a:t>
            </a:r>
            <a:r>
              <a:rPr lang="ar-SA" dirty="0" smtClean="0">
                <a:solidFill>
                  <a:schemeClr val="accent6">
                    <a:lumMod val="75000"/>
                  </a:schemeClr>
                </a:solidFill>
              </a:rPr>
              <a:t> المقرر يعرف الطلاب بمبادئ الإدارة وبأهميتها في المنظمات. فبعد تعريف الطلاب بمفاهيم الإدارة  وأساسيات مراحل تطورها  يركز المقرر على الوظائف الأساسية في الإدارة من تخطيط تنظيم، توجيه، ورقابة على النحو الذي يمكن الطالب  من تحمل مسؤولياته في المنظمات التي سوف يعمل </a:t>
            </a:r>
            <a:r>
              <a:rPr lang="ar-SA" dirty="0" err="1" smtClean="0">
                <a:solidFill>
                  <a:schemeClr val="accent6">
                    <a:lumMod val="75000"/>
                  </a:schemeClr>
                </a:solidFill>
              </a:rPr>
              <a:t>بها</a:t>
            </a:r>
            <a:r>
              <a:rPr lang="ar-SA" dirty="0" smtClean="0">
                <a:solidFill>
                  <a:schemeClr val="accent6">
                    <a:lumMod val="75000"/>
                  </a:schemeClr>
                </a:solidFill>
              </a:rPr>
              <a:t> في المستقبل. بالإضافة إلى هذا يعرض المقرر بعض المواضيع ذات الأهمية في الإدارة كبيئة المنظمات، ثقافة المنظمة، أخلاقيات الأعمال والمسؤولية الاجتماعية للمنظمة.</a:t>
            </a:r>
            <a:endParaRPr lang="en-US" dirty="0" smtClean="0">
              <a:solidFill>
                <a:schemeClr val="accent6">
                  <a:lumMod val="75000"/>
                </a:schemeClr>
              </a:solidFill>
            </a:endParaRPr>
          </a:p>
          <a:p>
            <a:pPr>
              <a:defRPr/>
            </a:pPr>
            <a:r>
              <a:rPr lang="en-GB" b="1" dirty="0" smtClean="0">
                <a:solidFill>
                  <a:schemeClr val="accent6">
                    <a:lumMod val="75000"/>
                  </a:schemeClr>
                </a:solidFill>
                <a:cs typeface="Arial" pitchFamily="34" charset="0"/>
              </a:rPr>
              <a:t>  </a:t>
            </a:r>
            <a:r>
              <a:rPr lang="en-US" b="1" dirty="0" smtClean="0">
                <a:solidFill>
                  <a:schemeClr val="accent6">
                    <a:lumMod val="75000"/>
                  </a:schemeClr>
                </a:solidFill>
                <a:cs typeface="Arial" pitchFamily="34" charset="0"/>
              </a:rPr>
              <a:t>     </a:t>
            </a:r>
            <a:r>
              <a:rPr lang="en-GB" b="1" dirty="0" smtClean="0">
                <a:solidFill>
                  <a:schemeClr val="accent6">
                    <a:lumMod val="75000"/>
                  </a:schemeClr>
                </a:solidFill>
                <a:cs typeface="Arial" pitchFamily="34" charset="0"/>
              </a:rPr>
              <a:t>     </a:t>
            </a:r>
            <a:endParaRPr lang="ar-EG" b="1" dirty="0" smtClean="0">
              <a:solidFill>
                <a:schemeClr val="accent6">
                  <a:lumMod val="75000"/>
                </a:schemeClr>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48D7B9F5-FB2C-476A-AC4A-2C1338FA06C5}"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defRPr/>
            </a:pPr>
            <a:r>
              <a:rPr lang="ar-SA" b="1" dirty="0" smtClean="0">
                <a:solidFill>
                  <a:schemeClr val="tx2">
                    <a:lumMod val="60000"/>
                    <a:lumOff val="40000"/>
                  </a:schemeClr>
                </a:solidFill>
              </a:rPr>
              <a:t>الأهـــداف</a:t>
            </a:r>
            <a:endParaRPr lang="ar-SA" b="1" dirty="0" smtClean="0">
              <a:solidFill>
                <a:schemeClr val="tx2">
                  <a:lumMod val="60000"/>
                  <a:lumOff val="40000"/>
                </a:schemeClr>
              </a:solidFill>
              <a:cs typeface="Arial" pitchFamily="34" charset="0"/>
            </a:endParaRPr>
          </a:p>
        </p:txBody>
      </p:sp>
      <p:sp>
        <p:nvSpPr>
          <p:cNvPr id="8195"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96E7E19E-0087-46D5-BD29-D65297B1B565}"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
        <p:nvSpPr>
          <p:cNvPr id="8196" name="عنصر نائب لرقم الشريحة 4"/>
          <p:cNvSpPr>
            <a:spLocks noGrp="1"/>
          </p:cNvSpPr>
          <p:nvPr>
            <p:ph type="sldNum" sz="quarter" idx="10"/>
          </p:nvPr>
        </p:nvSpPr>
        <p:spPr bwMode="auto">
          <a:noFill/>
          <a:ln>
            <a:miter lim="800000"/>
            <a:headEnd/>
            <a:tailEnd/>
          </a:ln>
        </p:spPr>
        <p:txBody>
          <a:bodyPr/>
          <a:lstStyle/>
          <a:p>
            <a:fld id="{9724AD20-CCD5-4A91-837A-6D163550712E}" type="slidenum">
              <a:rPr lang="ar-SA" smtClean="0">
                <a:cs typeface="Arial" pitchFamily="34" charset="0"/>
              </a:rPr>
              <a:pPr/>
              <a:t>4</a:t>
            </a:fld>
            <a:endParaRPr lang="en-US" smtClean="0">
              <a:cs typeface="Arial" pitchFamily="34" charset="0"/>
            </a:endParaRPr>
          </a:p>
        </p:txBody>
      </p:sp>
      <p:sp>
        <p:nvSpPr>
          <p:cNvPr id="10246" name="Rectangle 6"/>
          <p:cNvSpPr>
            <a:spLocks noGrp="1" noChangeArrowheads="1"/>
          </p:cNvSpPr>
          <p:nvPr>
            <p:ph idx="1"/>
          </p:nvPr>
        </p:nvSpPr>
        <p:spPr>
          <a:xfrm>
            <a:off x="457200" y="1524000"/>
            <a:ext cx="9144000" cy="4032250"/>
          </a:xfrm>
        </p:spPr>
        <p:txBody>
          <a:bodyPr anchor="ctr">
            <a:spAutoFit/>
          </a:bodyPr>
          <a:lstStyle/>
          <a:p>
            <a:pPr marL="0" indent="0" algn="justLow" rtl="1">
              <a:spcBef>
                <a:spcPct val="0"/>
              </a:spcBef>
              <a:buFontTx/>
              <a:buNone/>
              <a:defRPr/>
            </a:pPr>
            <a:r>
              <a:rPr lang="ar-SA" b="1" dirty="0" smtClean="0">
                <a:solidFill>
                  <a:schemeClr val="accent6">
                    <a:lumMod val="75000"/>
                  </a:schemeClr>
                </a:solidFill>
                <a:latin typeface="Arial" pitchFamily="34" charset="0"/>
                <a:ea typeface="Calibri" pitchFamily="34" charset="0"/>
                <a:cs typeface="Arial" pitchFamily="34" charset="0"/>
              </a:rPr>
              <a:t>أ – الأهداف المعرفية:</a:t>
            </a:r>
          </a:p>
          <a:p>
            <a:pPr marL="0" indent="0" algn="justLow" rtl="1">
              <a:spcBef>
                <a:spcPct val="0"/>
              </a:spcBef>
              <a:buFontTx/>
              <a:buNone/>
              <a:defRPr/>
            </a:pPr>
            <a:endParaRPr lang="en-US" dirty="0" smtClean="0">
              <a:solidFill>
                <a:schemeClr val="accent6">
                  <a:lumMod val="75000"/>
                </a:schemeClr>
              </a:solidFill>
              <a:latin typeface="Arial" pitchFamily="34" charset="0"/>
              <a:cs typeface="Arial" pitchFamily="34" charset="0"/>
            </a:endParaRPr>
          </a:p>
          <a:p>
            <a:pPr marL="0" indent="0" algn="justLow" rtl="1">
              <a:spcBef>
                <a:spcPct val="0"/>
              </a:spcBef>
              <a:buFontTx/>
              <a:buChar char="•"/>
              <a:defRPr/>
            </a:pPr>
            <a:r>
              <a:rPr lang="ar-SA" dirty="0" smtClean="0">
                <a:solidFill>
                  <a:schemeClr val="accent6">
                    <a:lumMod val="75000"/>
                  </a:schemeClr>
                </a:solidFill>
                <a:latin typeface="Arial" pitchFamily="34" charset="0"/>
                <a:ea typeface="Calibri" pitchFamily="34" charset="0"/>
                <a:cs typeface="Arial" pitchFamily="34" charset="0"/>
              </a:rPr>
              <a:t> تعريف الطالب بنظريات الإدارة ومبادئها وتطبيقاتها في المنظمات. </a:t>
            </a:r>
            <a:endParaRPr lang="en-US" dirty="0" smtClean="0">
              <a:solidFill>
                <a:schemeClr val="accent6">
                  <a:lumMod val="75000"/>
                </a:schemeClr>
              </a:solidFill>
              <a:latin typeface="Arial" pitchFamily="34" charset="0"/>
              <a:cs typeface="Arial" pitchFamily="34" charset="0"/>
            </a:endParaRPr>
          </a:p>
          <a:p>
            <a:pPr marL="0" indent="0" algn="justLow" rtl="1">
              <a:spcBef>
                <a:spcPct val="0"/>
              </a:spcBef>
              <a:buFontTx/>
              <a:buChar char="•"/>
              <a:defRPr/>
            </a:pPr>
            <a:r>
              <a:rPr lang="ar-SA" dirty="0" smtClean="0">
                <a:solidFill>
                  <a:schemeClr val="accent6">
                    <a:lumMod val="75000"/>
                  </a:schemeClr>
                </a:solidFill>
                <a:latin typeface="Arial" pitchFamily="34" charset="0"/>
                <a:ea typeface="Calibri" pitchFamily="34" charset="0"/>
                <a:cs typeface="Arial" pitchFamily="34" charset="0"/>
              </a:rPr>
              <a:t> تزويد الطالب بالمعارف المتعلقة بالتخطيط، والتنظيم، واتخاذ القرارات، والقيادة، والرقابة، والاتصال.</a:t>
            </a:r>
            <a:endParaRPr lang="en-US" dirty="0" smtClean="0">
              <a:solidFill>
                <a:schemeClr val="accent6">
                  <a:lumMod val="75000"/>
                </a:schemeClr>
              </a:solidFill>
              <a:latin typeface="Arial" pitchFamily="34" charset="0"/>
              <a:cs typeface="Arial" pitchFamily="34" charset="0"/>
            </a:endParaRPr>
          </a:p>
          <a:p>
            <a:pPr marL="0" indent="0" algn="justLow" rtl="1">
              <a:spcBef>
                <a:spcPct val="0"/>
              </a:spcBef>
              <a:buFontTx/>
              <a:buChar char="•"/>
              <a:defRPr/>
            </a:pPr>
            <a:r>
              <a:rPr lang="ar-SA" dirty="0" smtClean="0">
                <a:solidFill>
                  <a:schemeClr val="accent6">
                    <a:lumMod val="75000"/>
                  </a:schemeClr>
                </a:solidFill>
                <a:latin typeface="Arial" pitchFamily="34" charset="0"/>
                <a:ea typeface="Calibri" pitchFamily="34" charset="0"/>
                <a:cs typeface="Arial" pitchFamily="34" charset="0"/>
              </a:rPr>
              <a:t> إكساب الطالب مهارات علمية في كيفية معالجة المشاكل والعقبات في مجال الإدارة التي قد تواجهه. </a:t>
            </a:r>
            <a:endParaRPr lang="en-US" dirty="0" smtClean="0">
              <a:solidFill>
                <a:schemeClr val="accent6">
                  <a:lumMod val="75000"/>
                </a:schemeClr>
              </a:solidFill>
              <a:latin typeface="Arial" pitchFamily="34" charset="0"/>
              <a:cs typeface="Arial" pitchFamily="34" charset="0"/>
            </a:endParaRPr>
          </a:p>
          <a:p>
            <a:pPr marL="0" indent="0" algn="justLow" rtl="1">
              <a:spcBef>
                <a:spcPct val="0"/>
              </a:spcBef>
              <a:buFontTx/>
              <a:buChar char="•"/>
              <a:defRPr/>
            </a:pPr>
            <a:r>
              <a:rPr lang="ar-SA" dirty="0" smtClean="0">
                <a:solidFill>
                  <a:schemeClr val="accent6">
                    <a:lumMod val="75000"/>
                  </a:schemeClr>
                </a:solidFill>
                <a:latin typeface="Arial" pitchFamily="34" charset="0"/>
                <a:ea typeface="Calibri" pitchFamily="34" charset="0"/>
                <a:cs typeface="Arial" pitchFamily="34" charset="0"/>
              </a:rPr>
              <a:t> تعريف الطالب ببيئة المنظمات.</a:t>
            </a:r>
            <a:endParaRPr lang="ar-SA" dirty="0" smtClean="0">
              <a:solidFill>
                <a:schemeClr val="accent6">
                  <a:lumMod val="7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b="1" dirty="0" smtClean="0">
                <a:solidFill>
                  <a:schemeClr val="accent1"/>
                </a:solidFill>
              </a:rPr>
              <a:t>الأهــداف</a:t>
            </a:r>
            <a:r>
              <a:rPr lang="ar-SA" dirty="0" smtClean="0"/>
              <a:t> </a:t>
            </a:r>
            <a:endParaRPr lang="en-US" dirty="0"/>
          </a:p>
        </p:txBody>
      </p:sp>
      <p:sp>
        <p:nvSpPr>
          <p:cNvPr id="9219" name="عنصر نائب لرقم الشريحة 3"/>
          <p:cNvSpPr>
            <a:spLocks noGrp="1"/>
          </p:cNvSpPr>
          <p:nvPr>
            <p:ph type="sldNum" sz="quarter" idx="10"/>
          </p:nvPr>
        </p:nvSpPr>
        <p:spPr bwMode="auto">
          <a:noFill/>
          <a:ln>
            <a:miter lim="800000"/>
            <a:headEnd/>
            <a:tailEnd/>
          </a:ln>
        </p:spPr>
        <p:txBody>
          <a:bodyPr/>
          <a:lstStyle/>
          <a:p>
            <a:fld id="{57E4F34B-F3A4-4331-BDBD-DC04CE81C5BD}" type="slidenum">
              <a:rPr lang="ar-SA" smtClean="0">
                <a:cs typeface="Arial" pitchFamily="34" charset="0"/>
              </a:rPr>
              <a:pPr/>
              <a:t>5</a:t>
            </a:fld>
            <a:endParaRPr lang="en-US" smtClean="0">
              <a:cs typeface="Arial" pitchFamily="34" charset="0"/>
            </a:endParaRPr>
          </a:p>
        </p:txBody>
      </p:sp>
      <p:sp>
        <p:nvSpPr>
          <p:cNvPr id="11269" name="Rectangle 5"/>
          <p:cNvSpPr>
            <a:spLocks noGrp="1" noChangeArrowheads="1"/>
          </p:cNvSpPr>
          <p:nvPr>
            <p:ph idx="1"/>
          </p:nvPr>
        </p:nvSpPr>
        <p:spPr>
          <a:xfrm>
            <a:off x="609600" y="1600200"/>
            <a:ext cx="9067800" cy="3046413"/>
          </a:xfrm>
        </p:spPr>
        <p:txBody>
          <a:bodyPr anchor="ctr">
            <a:spAutoFit/>
          </a:bodyPr>
          <a:lstStyle/>
          <a:p>
            <a:pPr marL="0" indent="0" algn="justLow" rtl="1">
              <a:spcBef>
                <a:spcPct val="0"/>
              </a:spcBef>
              <a:buFontTx/>
              <a:buNone/>
              <a:tabLst>
                <a:tab pos="187325" algn="l"/>
              </a:tabLst>
              <a:defRPr/>
            </a:pPr>
            <a:r>
              <a:rPr lang="ar-SA" dirty="0" smtClean="0">
                <a:solidFill>
                  <a:schemeClr val="accent6">
                    <a:lumMod val="75000"/>
                  </a:schemeClr>
                </a:solidFill>
                <a:latin typeface="Arial" pitchFamily="34" charset="0"/>
                <a:ea typeface="Calibri" pitchFamily="34" charset="0"/>
                <a:cs typeface="Arial" pitchFamily="34" charset="0"/>
              </a:rPr>
              <a:t>ب - </a:t>
            </a:r>
            <a:r>
              <a:rPr lang="ar-SA" b="1" dirty="0" smtClean="0">
                <a:solidFill>
                  <a:schemeClr val="accent6">
                    <a:lumMod val="75000"/>
                  </a:schemeClr>
                </a:solidFill>
                <a:latin typeface="Arial" pitchFamily="34" charset="0"/>
                <a:ea typeface="Calibri" pitchFamily="34" charset="0"/>
                <a:cs typeface="Arial" pitchFamily="34" charset="0"/>
              </a:rPr>
              <a:t>الأهداف السلوكية:</a:t>
            </a:r>
          </a:p>
          <a:p>
            <a:pPr marL="0" indent="0" algn="justLow" rtl="1">
              <a:spcBef>
                <a:spcPct val="0"/>
              </a:spcBef>
              <a:buFontTx/>
              <a:buNone/>
              <a:tabLst>
                <a:tab pos="187325" algn="l"/>
              </a:tabLst>
              <a:defRPr/>
            </a:pPr>
            <a:endParaRPr lang="en-US" dirty="0" smtClean="0">
              <a:solidFill>
                <a:schemeClr val="accent6">
                  <a:lumMod val="75000"/>
                </a:schemeClr>
              </a:solidFill>
              <a:latin typeface="Arial" pitchFamily="34" charset="0"/>
              <a:cs typeface="Arial" pitchFamily="34" charset="0"/>
            </a:endParaRPr>
          </a:p>
          <a:p>
            <a:pPr marL="0" indent="0" algn="justLow" rtl="1">
              <a:spcBef>
                <a:spcPct val="0"/>
              </a:spcBef>
              <a:buFont typeface="Arial" pitchFamily="34" charset="0"/>
              <a:buChar char="•"/>
              <a:tabLst>
                <a:tab pos="187325" algn="l"/>
              </a:tabLst>
              <a:defRPr/>
            </a:pPr>
            <a:r>
              <a:rPr lang="ar-SA" dirty="0" smtClean="0">
                <a:solidFill>
                  <a:schemeClr val="accent6">
                    <a:lumMod val="75000"/>
                  </a:schemeClr>
                </a:solidFill>
                <a:latin typeface="Arial" pitchFamily="34" charset="0"/>
                <a:ea typeface="Calibri" pitchFamily="34" charset="0"/>
                <a:cs typeface="Arial" pitchFamily="34" charset="0"/>
              </a:rPr>
              <a:t> ترقية مهارات التواصل فرديا وجماعيا.</a:t>
            </a:r>
            <a:endParaRPr lang="en-US" dirty="0" smtClean="0">
              <a:solidFill>
                <a:schemeClr val="accent6">
                  <a:lumMod val="75000"/>
                </a:schemeClr>
              </a:solidFill>
              <a:latin typeface="Arial" pitchFamily="34" charset="0"/>
              <a:cs typeface="Arial" pitchFamily="34" charset="0"/>
            </a:endParaRPr>
          </a:p>
          <a:p>
            <a:pPr marL="0" indent="0" algn="justLow" rtl="1">
              <a:spcBef>
                <a:spcPct val="0"/>
              </a:spcBef>
              <a:buFont typeface="Arial" pitchFamily="34" charset="0"/>
              <a:buChar char="•"/>
              <a:tabLst>
                <a:tab pos="187325" algn="l"/>
              </a:tabLst>
              <a:defRPr/>
            </a:pPr>
            <a:r>
              <a:rPr lang="ar-SA" dirty="0" smtClean="0">
                <a:solidFill>
                  <a:schemeClr val="accent6">
                    <a:lumMod val="75000"/>
                  </a:schemeClr>
                </a:solidFill>
                <a:latin typeface="Arial" pitchFamily="34" charset="0"/>
                <a:ea typeface="Calibri" pitchFamily="34" charset="0"/>
                <a:cs typeface="Arial" pitchFamily="34" charset="0"/>
              </a:rPr>
              <a:t> تحفيز الطالب على توظيف التكنولوجيات الحديثة خصوصا الانترنيت.</a:t>
            </a:r>
            <a:endParaRPr lang="en-US" dirty="0" smtClean="0">
              <a:solidFill>
                <a:schemeClr val="accent6">
                  <a:lumMod val="75000"/>
                </a:schemeClr>
              </a:solidFill>
              <a:latin typeface="Arial" pitchFamily="34" charset="0"/>
              <a:cs typeface="Arial" pitchFamily="34" charset="0"/>
            </a:endParaRPr>
          </a:p>
          <a:p>
            <a:pPr marL="0" indent="0" algn="justLow" rtl="1">
              <a:spcBef>
                <a:spcPct val="0"/>
              </a:spcBef>
              <a:buFont typeface="Arial" pitchFamily="34" charset="0"/>
              <a:buChar char="•"/>
              <a:tabLst>
                <a:tab pos="187325" algn="l"/>
              </a:tabLst>
              <a:defRPr/>
            </a:pPr>
            <a:r>
              <a:rPr lang="ar-SA" dirty="0" smtClean="0">
                <a:solidFill>
                  <a:schemeClr val="accent6">
                    <a:lumMod val="75000"/>
                  </a:schemeClr>
                </a:solidFill>
                <a:latin typeface="Arial" pitchFamily="34" charset="0"/>
                <a:ea typeface="Calibri" pitchFamily="34" charset="0"/>
                <a:cs typeface="Arial" pitchFamily="34" charset="0"/>
              </a:rPr>
              <a:t> ترقية البعد الأخلاقي والمسؤولية الاجتماعية للمنظمة لدى الطالب.</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a:bodyPr>
          <a:lstStyle/>
          <a:p>
            <a:pPr rtl="1">
              <a:defRPr/>
            </a:pPr>
            <a:r>
              <a:rPr lang="en-US" b="1" dirty="0" smtClean="0"/>
              <a:t> </a:t>
            </a:r>
            <a:r>
              <a:rPr lang="ar-SA" b="1" dirty="0" smtClean="0">
                <a:solidFill>
                  <a:schemeClr val="accent1"/>
                </a:solidFill>
              </a:rPr>
              <a:t>الخطة الدراسية</a:t>
            </a:r>
            <a:endParaRPr lang="ar-SA" dirty="0">
              <a:solidFill>
                <a:schemeClr val="accent1"/>
              </a:solidFill>
            </a:endParaRPr>
          </a:p>
        </p:txBody>
      </p:sp>
      <p:sp>
        <p:nvSpPr>
          <p:cNvPr id="12291" name="عنصر نائب للمحتوى 3"/>
          <p:cNvSpPr>
            <a:spLocks noGrp="1"/>
          </p:cNvSpPr>
          <p:nvPr>
            <p:ph idx="1"/>
          </p:nvPr>
        </p:nvSpPr>
        <p:spPr>
          <a:xfrm>
            <a:off x="304800" y="1676400"/>
            <a:ext cx="9105900" cy="4525963"/>
          </a:xfrm>
        </p:spPr>
        <p:txBody>
          <a:bodyPr/>
          <a:lstStyle/>
          <a:p>
            <a:pPr rtl="1">
              <a:buFont typeface="Arial" pitchFamily="34" charset="0"/>
              <a:buChar char="•"/>
              <a:defRPr/>
            </a:pPr>
            <a:r>
              <a:rPr lang="ar-SA" dirty="0" smtClean="0">
                <a:solidFill>
                  <a:schemeClr val="accent6">
                    <a:lumMod val="75000"/>
                  </a:schemeClr>
                </a:solidFill>
              </a:rPr>
              <a:t>مفاهيم عامة حول الإدارة </a:t>
            </a:r>
          </a:p>
          <a:p>
            <a:pPr rtl="1">
              <a:buFont typeface="Arial" pitchFamily="34" charset="0"/>
              <a:buChar char="•"/>
              <a:defRPr/>
            </a:pPr>
            <a:r>
              <a:rPr lang="ar-SA" dirty="0" smtClean="0">
                <a:solidFill>
                  <a:schemeClr val="accent6">
                    <a:lumMod val="75000"/>
                  </a:schemeClr>
                </a:solidFill>
              </a:rPr>
              <a:t>لمحة عن تطور الفكر الإداري</a:t>
            </a:r>
          </a:p>
          <a:p>
            <a:pPr rtl="1">
              <a:buFont typeface="Arial" pitchFamily="34" charset="0"/>
              <a:buChar char="•"/>
              <a:defRPr/>
            </a:pPr>
            <a:r>
              <a:rPr lang="ar-SA" dirty="0" smtClean="0">
                <a:solidFill>
                  <a:schemeClr val="accent6">
                    <a:lumMod val="75000"/>
                  </a:schemeClr>
                </a:solidFill>
              </a:rPr>
              <a:t>البيئة والعولمة</a:t>
            </a:r>
          </a:p>
          <a:p>
            <a:pPr rtl="1">
              <a:buFont typeface="Arial" pitchFamily="34" charset="0"/>
              <a:buChar char="•"/>
              <a:defRPr/>
            </a:pPr>
            <a:r>
              <a:rPr lang="ar-SA" dirty="0" smtClean="0">
                <a:solidFill>
                  <a:schemeClr val="accent6">
                    <a:lumMod val="75000"/>
                  </a:schemeClr>
                </a:solidFill>
              </a:rPr>
              <a:t>ثقافة المنظمة</a:t>
            </a:r>
          </a:p>
          <a:p>
            <a:pPr rtl="1">
              <a:buFont typeface="Arial" pitchFamily="34" charset="0"/>
              <a:buChar char="•"/>
              <a:defRPr/>
            </a:pPr>
            <a:r>
              <a:rPr lang="ar-SA" dirty="0" smtClean="0">
                <a:solidFill>
                  <a:schemeClr val="accent6">
                    <a:lumMod val="75000"/>
                  </a:schemeClr>
                </a:solidFill>
              </a:rPr>
              <a:t>الأخلاقيات والمسؤولية الاجتماعية  </a:t>
            </a:r>
          </a:p>
          <a:p>
            <a:pPr rtl="1">
              <a:buFont typeface="Arial" pitchFamily="34" charset="0"/>
              <a:buChar char="•"/>
              <a:defRPr/>
            </a:pPr>
            <a:r>
              <a:rPr lang="ar-SA" dirty="0" smtClean="0">
                <a:solidFill>
                  <a:schemeClr val="accent6">
                    <a:lumMod val="75000"/>
                  </a:schemeClr>
                </a:solidFill>
              </a:rPr>
              <a:t>التخطيط والأهداف</a:t>
            </a:r>
          </a:p>
          <a:p>
            <a:pPr rtl="1">
              <a:buFont typeface="Arial" pitchFamily="34" charset="0"/>
              <a:buChar char="•"/>
              <a:defRPr/>
            </a:pPr>
            <a:endParaRPr lang="ar-SA" dirty="0" smtClean="0">
              <a:solidFill>
                <a:schemeClr val="accent6">
                  <a:lumMod val="75000"/>
                </a:schemeClr>
              </a:solidFill>
            </a:endParaRPr>
          </a:p>
          <a:p>
            <a:pPr rtl="1">
              <a:buFont typeface="Arial" pitchFamily="34" charset="0"/>
              <a:buChar char="•"/>
              <a:defRPr/>
            </a:pPr>
            <a:endParaRPr lang="ar-SA" dirty="0" smtClean="0">
              <a:solidFill>
                <a:schemeClr val="accent6">
                  <a:lumMod val="75000"/>
                </a:schemeClr>
              </a:solidFill>
            </a:endParaRPr>
          </a:p>
          <a:p>
            <a:pPr rtl="1">
              <a:defRPr/>
            </a:pPr>
            <a:endParaRPr lang="ar-SA" b="1" dirty="0" smtClean="0">
              <a:solidFill>
                <a:schemeClr val="accent6">
                  <a:lumMod val="75000"/>
                </a:schemeClr>
              </a:solidFill>
              <a:cs typeface="Arial" pitchFamily="34" charset="0"/>
            </a:endParaRPr>
          </a:p>
        </p:txBody>
      </p:sp>
      <p:sp>
        <p:nvSpPr>
          <p:cNvPr id="10244" name="عنصر نائب لرقم الشريحة 3"/>
          <p:cNvSpPr>
            <a:spLocks noGrp="1"/>
          </p:cNvSpPr>
          <p:nvPr>
            <p:ph type="sldNum" sz="quarter" idx="10"/>
          </p:nvPr>
        </p:nvSpPr>
        <p:spPr bwMode="auto">
          <a:noFill/>
          <a:ln>
            <a:miter lim="800000"/>
            <a:headEnd/>
            <a:tailEnd/>
          </a:ln>
        </p:spPr>
        <p:txBody>
          <a:bodyPr/>
          <a:lstStyle/>
          <a:p>
            <a:fld id="{C1AE4BCA-8C61-4F4E-8894-EDE59E0F7EAF}"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447800"/>
            <a:ext cx="8915400" cy="4525963"/>
          </a:xfrm>
        </p:spPr>
        <p:txBody>
          <a:bodyPr/>
          <a:lstStyle/>
          <a:p>
            <a:pPr rtl="1">
              <a:buFont typeface="Arial" pitchFamily="34" charset="0"/>
              <a:buChar char="•"/>
              <a:defRPr/>
            </a:pPr>
            <a:r>
              <a:rPr lang="ar-SA" dirty="0" smtClean="0">
                <a:solidFill>
                  <a:schemeClr val="accent6">
                    <a:lumMod val="75000"/>
                  </a:schemeClr>
                </a:solidFill>
                <a:cs typeface="+mn-cs"/>
              </a:rPr>
              <a:t>القرار</a:t>
            </a:r>
          </a:p>
          <a:p>
            <a:pPr rtl="1">
              <a:buFont typeface="Arial" pitchFamily="34" charset="0"/>
              <a:buChar char="•"/>
              <a:defRPr/>
            </a:pPr>
            <a:r>
              <a:rPr lang="ar-SA" dirty="0" smtClean="0">
                <a:solidFill>
                  <a:schemeClr val="accent6">
                    <a:lumMod val="75000"/>
                  </a:schemeClr>
                </a:solidFill>
                <a:cs typeface="+mn-cs"/>
              </a:rPr>
              <a:t>التنظيم</a:t>
            </a:r>
          </a:p>
          <a:p>
            <a:pPr rtl="1">
              <a:buFont typeface="Arial" pitchFamily="34" charset="0"/>
              <a:buChar char="•"/>
              <a:defRPr/>
            </a:pPr>
            <a:r>
              <a:rPr lang="ar-SA" dirty="0" smtClean="0">
                <a:solidFill>
                  <a:schemeClr val="accent6">
                    <a:lumMod val="75000"/>
                  </a:schemeClr>
                </a:solidFill>
                <a:cs typeface="+mn-cs"/>
              </a:rPr>
              <a:t>القيادة </a:t>
            </a:r>
          </a:p>
          <a:p>
            <a:pPr rtl="1">
              <a:buFont typeface="Arial" pitchFamily="34" charset="0"/>
              <a:buChar char="•"/>
              <a:defRPr/>
            </a:pPr>
            <a:r>
              <a:rPr lang="ar-SA" dirty="0" smtClean="0">
                <a:solidFill>
                  <a:schemeClr val="accent6">
                    <a:lumMod val="75000"/>
                  </a:schemeClr>
                </a:solidFill>
                <a:cs typeface="+mn-cs"/>
              </a:rPr>
              <a:t>التحفيز</a:t>
            </a:r>
          </a:p>
          <a:p>
            <a:pPr rtl="1">
              <a:buFont typeface="Arial" pitchFamily="34" charset="0"/>
              <a:buChar char="•"/>
              <a:defRPr/>
            </a:pPr>
            <a:r>
              <a:rPr lang="ar-SA" dirty="0" smtClean="0">
                <a:solidFill>
                  <a:schemeClr val="accent6">
                    <a:lumMod val="75000"/>
                  </a:schemeClr>
                </a:solidFill>
                <a:cs typeface="+mn-cs"/>
              </a:rPr>
              <a:t>الاتصال </a:t>
            </a:r>
          </a:p>
          <a:p>
            <a:pPr rtl="1">
              <a:buFont typeface="Arial" pitchFamily="34" charset="0"/>
              <a:buChar char="•"/>
              <a:defRPr/>
            </a:pPr>
            <a:r>
              <a:rPr lang="ar-SA" dirty="0" smtClean="0">
                <a:solidFill>
                  <a:schemeClr val="accent6">
                    <a:lumMod val="75000"/>
                  </a:schemeClr>
                </a:solidFill>
                <a:cs typeface="+mn-cs"/>
              </a:rPr>
              <a:t>الرقابة </a:t>
            </a:r>
          </a:p>
          <a:p>
            <a:pPr rtl="1">
              <a:buFont typeface="Arial" pitchFamily="34" charset="0"/>
              <a:buChar char="•"/>
              <a:defRPr/>
            </a:pPr>
            <a:r>
              <a:rPr lang="ar-SA" dirty="0" smtClean="0">
                <a:solidFill>
                  <a:schemeClr val="accent6">
                    <a:lumMod val="75000"/>
                  </a:schemeClr>
                </a:solidFill>
                <a:cs typeface="+mn-cs"/>
              </a:rPr>
              <a:t>المبادرات الخاصة </a:t>
            </a:r>
          </a:p>
          <a:p>
            <a:pPr rtl="1">
              <a:defRPr/>
            </a:pPr>
            <a:endParaRPr lang="fr-FR" dirty="0" smtClean="0">
              <a:solidFill>
                <a:schemeClr val="accent6">
                  <a:lumMod val="75000"/>
                </a:schemeClr>
              </a:solidFill>
              <a:cs typeface="+mn-cs"/>
            </a:endParaRPr>
          </a:p>
          <a:p>
            <a:pPr marL="0" indent="0" rtl="1" eaLnBrk="1" hangingPunct="1">
              <a:spcBef>
                <a:spcPct val="0"/>
              </a:spcBef>
              <a:defRPr/>
            </a:pPr>
            <a:endParaRPr lang="ar-SA" dirty="0" smtClean="0">
              <a:solidFill>
                <a:schemeClr val="accent6">
                  <a:lumMod val="75000"/>
                </a:schemeClr>
              </a:solidFill>
              <a:latin typeface="Arial" pitchFamily="34" charset="0"/>
              <a:cs typeface="+mn-cs"/>
            </a:endParaRPr>
          </a:p>
          <a:p>
            <a:pPr marL="0" indent="0" rtl="1" eaLnBrk="1" hangingPunct="1">
              <a:spcBef>
                <a:spcPct val="0"/>
              </a:spcBef>
              <a:defRPr/>
            </a:pPr>
            <a:endParaRPr lang="fr-FR" dirty="0" smtClean="0">
              <a:solidFill>
                <a:schemeClr val="accent6">
                  <a:lumMod val="75000"/>
                </a:schemeClr>
              </a:solidFill>
              <a:latin typeface="Arial" pitchFamily="34" charset="0"/>
              <a:cs typeface="+mn-cs"/>
            </a:endParaRPr>
          </a:p>
          <a:p>
            <a:pPr rtl="1">
              <a:defRPr/>
            </a:pPr>
            <a:endParaRPr lang="fr-FR" dirty="0" smtClean="0">
              <a:solidFill>
                <a:schemeClr val="accent6">
                  <a:lumMod val="75000"/>
                </a:schemeClr>
              </a:solidFill>
              <a:cs typeface="+mn-cs"/>
            </a:endParaRPr>
          </a:p>
          <a:p>
            <a:pPr rtl="1">
              <a:defRPr/>
            </a:pPr>
            <a:endParaRPr lang="fr-FR" dirty="0" smtClean="0">
              <a:solidFill>
                <a:schemeClr val="accent6">
                  <a:lumMod val="75000"/>
                </a:schemeClr>
              </a:solidFill>
              <a:effectLst>
                <a:outerShdw blurRad="38100" dist="38100" dir="2700000" algn="tl">
                  <a:srgbClr val="000000">
                    <a:alpha val="43137"/>
                  </a:srgbClr>
                </a:outerShdw>
              </a:effectLst>
              <a:cs typeface="+mn-cs"/>
            </a:endParaRPr>
          </a:p>
          <a:p>
            <a:pPr rtl="1">
              <a:defRPr/>
            </a:pPr>
            <a:endParaRPr lang="en-US" dirty="0">
              <a:solidFill>
                <a:schemeClr val="accent6">
                  <a:lumMod val="75000"/>
                </a:schemeClr>
              </a:solidFill>
              <a:cs typeface="+mn-cs"/>
            </a:endParaRPr>
          </a:p>
        </p:txBody>
      </p:sp>
      <p:sp>
        <p:nvSpPr>
          <p:cNvPr id="11267" name="عنصر نائب لرقم الشريحة 3"/>
          <p:cNvSpPr>
            <a:spLocks noGrp="1"/>
          </p:cNvSpPr>
          <p:nvPr>
            <p:ph type="sldNum" sz="quarter" idx="10"/>
          </p:nvPr>
        </p:nvSpPr>
        <p:spPr bwMode="auto">
          <a:noFill/>
          <a:ln>
            <a:miter lim="800000"/>
            <a:headEnd/>
            <a:tailEnd/>
          </a:ln>
        </p:spPr>
        <p:txBody>
          <a:bodyPr/>
          <a:lstStyle/>
          <a:p>
            <a:fld id="{0663E695-BC6A-4B77-BF76-4A93B7806D29}" type="slidenum">
              <a:rPr lang="ar-SA" smtClean="0">
                <a:cs typeface="Arial" pitchFamily="34" charset="0"/>
              </a:rPr>
              <a:pPr/>
              <a:t>7</a:t>
            </a:fld>
            <a:endParaRPr lang="en-US" smtClean="0">
              <a:cs typeface="Arial" pitchFamily="34" charset="0"/>
            </a:endParaRPr>
          </a:p>
        </p:txBody>
      </p:sp>
      <p:sp>
        <p:nvSpPr>
          <p:cNvPr id="5" name="Titre 1"/>
          <p:cNvSpPr>
            <a:spLocks noGrp="1"/>
          </p:cNvSpPr>
          <p:nvPr>
            <p:ph type="title"/>
          </p:nvPr>
        </p:nvSpPr>
        <p:spPr>
          <a:xfrm>
            <a:off x="457200" y="304800"/>
            <a:ext cx="8915400" cy="990600"/>
          </a:xfrm>
        </p:spPr>
        <p:txBody>
          <a:bodyPr/>
          <a:lstStyle/>
          <a:p>
            <a:pPr rtl="1">
              <a:defRPr/>
            </a:pPr>
            <a:r>
              <a:rPr lang="ar-SA" sz="4800" b="1" dirty="0" smtClean="0"/>
              <a:t/>
            </a:r>
            <a:br>
              <a:rPr lang="ar-SA" sz="4800" b="1" dirty="0" smtClean="0"/>
            </a:br>
            <a:r>
              <a:rPr lang="ar-SA" sz="4800" b="1" dirty="0" smtClean="0">
                <a:solidFill>
                  <a:schemeClr val="accent1"/>
                </a:solidFill>
              </a:rPr>
              <a:t> الخطة الدراسية</a:t>
            </a:r>
            <a:r>
              <a:rPr lang="ar-SA" sz="4800" dirty="0" smtClean="0">
                <a:solidFill>
                  <a:schemeClr val="accent1"/>
                </a:solidFill>
              </a:rPr>
              <a:t> </a:t>
            </a:r>
            <a:r>
              <a:rPr lang="ar-DZ" sz="4800" b="1" dirty="0" smtClean="0"/>
              <a:t/>
            </a:r>
            <a:br>
              <a:rPr lang="ar-DZ" sz="4800" b="1" dirty="0" smtClean="0"/>
            </a:br>
            <a:endParaRPr lang="fr-FR" sz="4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defRPr/>
            </a:pPr>
            <a:r>
              <a:rPr lang="ar-SA" b="1" dirty="0" smtClean="0">
                <a:solidFill>
                  <a:schemeClr val="accent1"/>
                </a:solidFill>
                <a:effectLst>
                  <a:outerShdw blurRad="38100" dist="38100" dir="2700000" algn="tl">
                    <a:srgbClr val="000000">
                      <a:alpha val="43137"/>
                    </a:srgbClr>
                  </a:outerShdw>
                </a:effectLst>
              </a:rPr>
              <a:t/>
            </a:r>
            <a:br>
              <a:rPr lang="ar-SA" b="1" dirty="0" smtClean="0">
                <a:solidFill>
                  <a:schemeClr val="accent1"/>
                </a:solidFill>
                <a:effectLst>
                  <a:outerShdw blurRad="38100" dist="38100" dir="2700000" algn="tl">
                    <a:srgbClr val="000000">
                      <a:alpha val="43137"/>
                    </a:srgbClr>
                  </a:outerShdw>
                </a:effectLst>
              </a:rPr>
            </a:br>
            <a:r>
              <a:rPr lang="ar-SA" sz="3200" b="1" dirty="0" smtClean="0">
                <a:solidFill>
                  <a:schemeClr val="accent1"/>
                </a:solidFill>
              </a:rPr>
              <a:t>الكتاب الدراسي</a:t>
            </a:r>
            <a:r>
              <a:rPr lang="ar-QA" sz="2800" b="1" dirty="0" smtClean="0">
                <a:solidFill>
                  <a:schemeClr val="accent1"/>
                </a:solidFill>
                <a:effectLst>
                  <a:outerShdw blurRad="38100" dist="38100" dir="2700000" algn="tl">
                    <a:srgbClr val="000000">
                      <a:alpha val="43137"/>
                    </a:srgbClr>
                  </a:outerShdw>
                </a:effectLst>
              </a:rPr>
              <a:t/>
            </a:r>
            <a:br>
              <a:rPr lang="ar-QA" sz="2800" b="1" dirty="0" smtClean="0">
                <a:solidFill>
                  <a:schemeClr val="accent1"/>
                </a:solidFill>
                <a:effectLst>
                  <a:outerShdw blurRad="38100" dist="38100" dir="2700000" algn="tl">
                    <a:srgbClr val="000000">
                      <a:alpha val="43137"/>
                    </a:srgbClr>
                  </a:outerShdw>
                </a:effectLst>
              </a:rPr>
            </a:br>
            <a:endParaRPr lang="en-US" dirty="0">
              <a:solidFill>
                <a:schemeClr val="accent1"/>
              </a:solidFill>
            </a:endParaRPr>
          </a:p>
        </p:txBody>
      </p:sp>
      <p:sp>
        <p:nvSpPr>
          <p:cNvPr id="3" name="عنصر نائب للمحتوى 2"/>
          <p:cNvSpPr>
            <a:spLocks noGrp="1"/>
          </p:cNvSpPr>
          <p:nvPr>
            <p:ph idx="1"/>
          </p:nvPr>
        </p:nvSpPr>
        <p:spPr/>
        <p:txBody>
          <a:bodyPr/>
          <a:lstStyle/>
          <a:p>
            <a:pPr lvl="1" rtl="1">
              <a:defRPr/>
            </a:pPr>
            <a:r>
              <a:rPr lang="ar-SA" dirty="0" smtClean="0"/>
              <a:t>   </a:t>
            </a:r>
            <a:r>
              <a:rPr lang="ar-SA" sz="3600" b="1" dirty="0" smtClean="0">
                <a:solidFill>
                  <a:schemeClr val="accent6">
                    <a:lumMod val="75000"/>
                  </a:schemeClr>
                </a:solidFill>
              </a:rPr>
              <a:t>صالح مهدي محسن العامري وطاهر محسن منصور </a:t>
            </a:r>
            <a:r>
              <a:rPr lang="ar-SA" sz="3600" b="1" dirty="0" err="1" smtClean="0">
                <a:solidFill>
                  <a:schemeClr val="accent6">
                    <a:lumMod val="75000"/>
                  </a:schemeClr>
                </a:solidFill>
              </a:rPr>
              <a:t>الغالبي</a:t>
            </a:r>
            <a:r>
              <a:rPr lang="ar-SA" sz="3600" b="1" dirty="0" smtClean="0">
                <a:solidFill>
                  <a:schemeClr val="accent6">
                    <a:lumMod val="75000"/>
                  </a:schemeClr>
                </a:solidFill>
              </a:rPr>
              <a:t>: الإدارة والأعمال، دار وائل للنشر، عمان، الطبعة الثانية 2008</a:t>
            </a:r>
            <a:endParaRPr lang="en-US" sz="3600" b="1" dirty="0" smtClean="0">
              <a:solidFill>
                <a:schemeClr val="accent6">
                  <a:lumMod val="75000"/>
                </a:schemeClr>
              </a:solidFill>
            </a:endParaRPr>
          </a:p>
          <a:p>
            <a:pPr lvl="1" rtl="1">
              <a:defRPr/>
            </a:pPr>
            <a:endParaRPr lang="ar-QA" b="1" dirty="0" smtClean="0">
              <a:solidFill>
                <a:schemeClr val="accent6">
                  <a:lumMod val="75000"/>
                </a:schemeClr>
              </a:solidFill>
            </a:endParaRPr>
          </a:p>
          <a:p>
            <a:pPr>
              <a:defRPr/>
            </a:pPr>
            <a:endParaRPr lang="en-US" dirty="0">
              <a:solidFill>
                <a:schemeClr val="accent6">
                  <a:lumMod val="75000"/>
                </a:schemeClr>
              </a:solidFill>
            </a:endParaRPr>
          </a:p>
        </p:txBody>
      </p:sp>
      <p:sp>
        <p:nvSpPr>
          <p:cNvPr id="12292" name="عنصر نائب لرقم الشريحة 3"/>
          <p:cNvSpPr>
            <a:spLocks noGrp="1"/>
          </p:cNvSpPr>
          <p:nvPr>
            <p:ph type="sldNum" sz="quarter" idx="10"/>
          </p:nvPr>
        </p:nvSpPr>
        <p:spPr bwMode="auto">
          <a:noFill/>
          <a:ln>
            <a:miter lim="800000"/>
            <a:headEnd/>
            <a:tailEnd/>
          </a:ln>
        </p:spPr>
        <p:txBody>
          <a:bodyPr/>
          <a:lstStyle/>
          <a:p>
            <a:fld id="{900DD726-16CA-4831-BFC9-2F0E28813C19}"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عنصر نائب للمحتوى 2"/>
          <p:cNvSpPr>
            <a:spLocks noGrp="1"/>
          </p:cNvSpPr>
          <p:nvPr>
            <p:ph idx="1"/>
          </p:nvPr>
        </p:nvSpPr>
        <p:spPr>
          <a:xfrm>
            <a:off x="381000" y="1371600"/>
            <a:ext cx="8382000" cy="4724400"/>
          </a:xfrm>
        </p:spPr>
        <p:txBody>
          <a:bodyPr/>
          <a:lstStyle/>
          <a:p>
            <a:pPr algn="ctr" rtl="1">
              <a:defRPr/>
            </a:pPr>
            <a:r>
              <a:rPr lang="ar-SA" sz="4000" b="1" dirty="0" smtClean="0">
                <a:solidFill>
                  <a:schemeClr val="accent6">
                    <a:lumMod val="75000"/>
                  </a:schemeClr>
                </a:solidFill>
                <a:cs typeface="+mn-cs"/>
              </a:rPr>
              <a:t>المقرر: مبادئ إدارة</a:t>
            </a:r>
          </a:p>
          <a:p>
            <a:pPr marL="0" indent="457200" rtl="1">
              <a:lnSpc>
                <a:spcPct val="115000"/>
              </a:lnSpc>
              <a:spcBef>
                <a:spcPts val="600"/>
              </a:spcBef>
              <a:spcAft>
                <a:spcPts val="0"/>
              </a:spcAft>
              <a:defRPr/>
            </a:pPr>
            <a:r>
              <a:rPr lang="ar-SA" sz="2800" b="1" dirty="0" smtClean="0">
                <a:solidFill>
                  <a:schemeClr val="accent6">
                    <a:lumMod val="75000"/>
                  </a:schemeClr>
                </a:solidFill>
                <a:ea typeface="Calibri"/>
                <a:cs typeface="Arial"/>
              </a:rPr>
              <a:t>أستاذ المقرر: </a:t>
            </a:r>
            <a:r>
              <a:rPr lang="ar-SA" sz="2800" b="1" dirty="0" err="1" smtClean="0">
                <a:solidFill>
                  <a:schemeClr val="accent6">
                    <a:lumMod val="75000"/>
                  </a:schemeClr>
                </a:solidFill>
                <a:ea typeface="Calibri"/>
                <a:cs typeface="Arial"/>
              </a:rPr>
              <a:t>د</a:t>
            </a:r>
            <a:r>
              <a:rPr lang="ar-SA" sz="2800" b="1" dirty="0" smtClean="0">
                <a:solidFill>
                  <a:schemeClr val="accent6">
                    <a:lumMod val="75000"/>
                  </a:schemeClr>
                </a:solidFill>
                <a:ea typeface="Calibri"/>
                <a:cs typeface="Arial"/>
              </a:rPr>
              <a:t>. ندير عليان</a:t>
            </a:r>
            <a:endParaRPr lang="en-US" sz="2800" dirty="0" smtClean="0">
              <a:solidFill>
                <a:schemeClr val="accent6">
                  <a:lumMod val="75000"/>
                </a:schemeClr>
              </a:solidFill>
              <a:ea typeface="Calibri"/>
              <a:cs typeface="Arial"/>
            </a:endParaRPr>
          </a:p>
          <a:p>
            <a:pPr marL="0" indent="457200" rtl="1">
              <a:lnSpc>
                <a:spcPct val="115000"/>
              </a:lnSpc>
              <a:spcBef>
                <a:spcPts val="600"/>
              </a:spcBef>
              <a:spcAft>
                <a:spcPts val="0"/>
              </a:spcAft>
              <a:defRPr/>
            </a:pPr>
            <a:r>
              <a:rPr lang="ar-SA" sz="2800" b="1" dirty="0" smtClean="0">
                <a:solidFill>
                  <a:schemeClr val="accent6">
                    <a:lumMod val="75000"/>
                  </a:schemeClr>
                </a:solidFill>
                <a:ea typeface="Calibri"/>
                <a:cs typeface="Arial"/>
              </a:rPr>
              <a:t>الساعات المكتبية </a:t>
            </a:r>
            <a:r>
              <a:rPr lang="ar-SA" sz="2800" dirty="0" smtClean="0">
                <a:solidFill>
                  <a:schemeClr val="accent6">
                    <a:lumMod val="75000"/>
                  </a:schemeClr>
                </a:solidFill>
                <a:ea typeface="Calibri"/>
                <a:cs typeface="Arial"/>
              </a:rPr>
              <a:t>:</a:t>
            </a:r>
            <a:endParaRPr lang="en-US" sz="2800" dirty="0" smtClean="0">
              <a:solidFill>
                <a:schemeClr val="accent6">
                  <a:lumMod val="75000"/>
                </a:schemeClr>
              </a:solidFill>
              <a:ea typeface="Calibri"/>
              <a:cs typeface="Arial"/>
            </a:endParaRPr>
          </a:p>
          <a:p>
            <a:pPr marL="0" indent="457200" rtl="1">
              <a:lnSpc>
                <a:spcPct val="115000"/>
              </a:lnSpc>
              <a:spcBef>
                <a:spcPts val="600"/>
              </a:spcBef>
              <a:spcAft>
                <a:spcPts val="0"/>
              </a:spcAft>
              <a:defRPr/>
            </a:pPr>
            <a:r>
              <a:rPr lang="ar-SA" sz="2800" dirty="0" smtClean="0">
                <a:solidFill>
                  <a:schemeClr val="accent6">
                    <a:lumMod val="75000"/>
                  </a:schemeClr>
                </a:solidFill>
                <a:ea typeface="Calibri"/>
                <a:cs typeface="Arial"/>
              </a:rPr>
              <a:t>		السبت:  7.00 – 8 م </a:t>
            </a:r>
            <a:endParaRPr lang="en-US" sz="2800" dirty="0" smtClean="0">
              <a:solidFill>
                <a:schemeClr val="accent6">
                  <a:lumMod val="75000"/>
                </a:schemeClr>
              </a:solidFill>
              <a:ea typeface="Calibri"/>
              <a:cs typeface="Arial"/>
            </a:endParaRPr>
          </a:p>
          <a:p>
            <a:pPr marL="0" indent="457200" rtl="1">
              <a:lnSpc>
                <a:spcPct val="115000"/>
              </a:lnSpc>
              <a:spcBef>
                <a:spcPts val="600"/>
              </a:spcBef>
              <a:spcAft>
                <a:spcPts val="0"/>
              </a:spcAft>
              <a:defRPr/>
            </a:pPr>
            <a:r>
              <a:rPr lang="ar-SA" sz="2800" dirty="0" smtClean="0">
                <a:solidFill>
                  <a:schemeClr val="accent6">
                    <a:lumMod val="75000"/>
                  </a:schemeClr>
                </a:solidFill>
                <a:ea typeface="Calibri"/>
                <a:cs typeface="Arial"/>
              </a:rPr>
              <a:t>		الأحد:   7.00 – 8 م</a:t>
            </a:r>
          </a:p>
          <a:p>
            <a:pPr marL="0" indent="457200" rtl="1">
              <a:lnSpc>
                <a:spcPct val="115000"/>
              </a:lnSpc>
              <a:spcBef>
                <a:spcPts val="600"/>
              </a:spcBef>
              <a:spcAft>
                <a:spcPts val="0"/>
              </a:spcAft>
              <a:defRPr/>
            </a:pPr>
            <a:r>
              <a:rPr lang="ar-SA" sz="2800" dirty="0" smtClean="0">
                <a:solidFill>
                  <a:schemeClr val="accent6">
                    <a:lumMod val="75000"/>
                  </a:schemeClr>
                </a:solidFill>
                <a:ea typeface="Calibri"/>
                <a:cs typeface="Arial"/>
              </a:rPr>
              <a:t>		الأربعاء: 10.30 – 11.30ص</a:t>
            </a:r>
          </a:p>
          <a:p>
            <a:pPr marL="0" indent="457200" rtl="1">
              <a:lnSpc>
                <a:spcPct val="115000"/>
              </a:lnSpc>
              <a:spcBef>
                <a:spcPts val="600"/>
              </a:spcBef>
              <a:spcAft>
                <a:spcPts val="0"/>
              </a:spcAft>
              <a:defRPr/>
            </a:pPr>
            <a:endParaRPr lang="en-US" sz="2800" dirty="0" smtClean="0">
              <a:solidFill>
                <a:schemeClr val="accent6">
                  <a:lumMod val="75000"/>
                </a:schemeClr>
              </a:solidFill>
              <a:ea typeface="Calibri"/>
              <a:cs typeface="Arial"/>
            </a:endParaRPr>
          </a:p>
          <a:p>
            <a:pPr marL="0" indent="457200" rtl="1">
              <a:lnSpc>
                <a:spcPct val="115000"/>
              </a:lnSpc>
              <a:spcBef>
                <a:spcPts val="600"/>
              </a:spcBef>
              <a:spcAft>
                <a:spcPts val="0"/>
              </a:spcAft>
              <a:defRPr/>
            </a:pPr>
            <a:r>
              <a:rPr lang="ar-SA" sz="2800" b="1" dirty="0" smtClean="0">
                <a:solidFill>
                  <a:schemeClr val="accent6">
                    <a:lumMod val="75000"/>
                  </a:schemeClr>
                </a:solidFill>
                <a:ea typeface="Calibri"/>
                <a:cs typeface="Arial"/>
              </a:rPr>
              <a:t>البريد الالكتروني:</a:t>
            </a:r>
            <a:r>
              <a:rPr lang="en-US" sz="2800" b="1" dirty="0" smtClean="0">
                <a:solidFill>
                  <a:schemeClr val="accent6">
                    <a:lumMod val="75000"/>
                  </a:schemeClr>
                </a:solidFill>
                <a:ea typeface="Calibri"/>
                <a:cs typeface="Arial"/>
              </a:rPr>
              <a:t>   </a:t>
            </a:r>
            <a:r>
              <a:rPr lang="en-US" sz="2800" b="1" dirty="0" smtClean="0">
                <a:solidFill>
                  <a:schemeClr val="accent6">
                    <a:lumMod val="75000"/>
                  </a:schemeClr>
                </a:solidFill>
                <a:ea typeface="Calibri"/>
                <a:cs typeface="Arial"/>
                <a:hlinkClick r:id="rId2"/>
              </a:rPr>
              <a:t>naliane@kfu.edu.sa</a:t>
            </a:r>
            <a:r>
              <a:rPr lang="en-US" sz="2800" b="1" dirty="0" smtClean="0">
                <a:solidFill>
                  <a:schemeClr val="accent6">
                    <a:lumMod val="75000"/>
                  </a:schemeClr>
                </a:solidFill>
                <a:ea typeface="Calibri"/>
                <a:cs typeface="Arial"/>
              </a:rPr>
              <a:t>    </a:t>
            </a:r>
            <a:endParaRPr lang="en-US" sz="2800" u="sng" dirty="0" smtClean="0">
              <a:solidFill>
                <a:schemeClr val="accent1">
                  <a:lumMod val="75000"/>
                </a:schemeClr>
              </a:solidFill>
              <a:ea typeface="Calibri"/>
              <a:cs typeface="Arial"/>
            </a:endParaRPr>
          </a:p>
          <a:p>
            <a:pPr marL="0" indent="457200" rtl="1">
              <a:lnSpc>
                <a:spcPct val="115000"/>
              </a:lnSpc>
              <a:spcBef>
                <a:spcPts val="600"/>
              </a:spcBef>
              <a:spcAft>
                <a:spcPts val="0"/>
              </a:spcAft>
              <a:defRPr/>
            </a:pPr>
            <a:r>
              <a:rPr lang="en-US" sz="2800" dirty="0" smtClean="0">
                <a:solidFill>
                  <a:schemeClr val="accent6">
                    <a:lumMod val="75000"/>
                  </a:schemeClr>
                </a:solidFill>
                <a:ea typeface="Calibri"/>
                <a:cs typeface="Arial"/>
              </a:rPr>
              <a:t> </a:t>
            </a:r>
          </a:p>
          <a:p>
            <a:pPr rtl="1">
              <a:defRPr/>
            </a:pPr>
            <a:r>
              <a:rPr lang="ar-SA" sz="4000" b="1" dirty="0" smtClean="0">
                <a:solidFill>
                  <a:schemeClr val="accent6">
                    <a:lumMod val="75000"/>
                  </a:schemeClr>
                </a:solidFill>
                <a:cs typeface="+mn-cs"/>
              </a:rPr>
              <a:t> </a:t>
            </a:r>
            <a:endParaRPr lang="ar-DZ" sz="4000" b="1" dirty="0" smtClean="0">
              <a:solidFill>
                <a:schemeClr val="accent6">
                  <a:lumMod val="75000"/>
                </a:schemeClr>
              </a:solidFill>
              <a:cs typeface="+mn-cs"/>
            </a:endParaRPr>
          </a:p>
          <a:p>
            <a:pPr>
              <a:defRPr/>
            </a:pPr>
            <a:endParaRPr lang="ar-SA" sz="2000" b="1" dirty="0" smtClean="0">
              <a:solidFill>
                <a:schemeClr val="accent6">
                  <a:lumMod val="75000"/>
                </a:schemeClr>
              </a:solidFill>
              <a:cs typeface="+mn-cs"/>
            </a:endParaRPr>
          </a:p>
        </p:txBody>
      </p:sp>
      <p:sp>
        <p:nvSpPr>
          <p:cNvPr id="13315" name="عنصر نائب لرقم الشريحة 3"/>
          <p:cNvSpPr>
            <a:spLocks noGrp="1"/>
          </p:cNvSpPr>
          <p:nvPr>
            <p:ph type="sldNum" sz="quarter" idx="10"/>
          </p:nvPr>
        </p:nvSpPr>
        <p:spPr bwMode="auto">
          <a:noFill/>
          <a:ln>
            <a:miter lim="800000"/>
            <a:headEnd/>
            <a:tailEnd/>
          </a:ln>
        </p:spPr>
        <p:txBody>
          <a:bodyPr/>
          <a:lstStyle/>
          <a:p>
            <a:fld id="{84FF86AE-E5C4-4701-A627-1DA2F3EB8D8C}"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noFill/>
          <a:ln>
            <a:miter lim="800000"/>
            <a:headEnd/>
            <a:tailEnd/>
          </a:ln>
        </p:spPr>
        <p:txBody>
          <a:bodyPr/>
          <a:lstStyle/>
          <a:p>
            <a:fld id="{45600421-8E0C-4B92-BA15-2DBF5383B76F}" type="slidenum">
              <a:rPr lang="ar-SA" smtClean="0">
                <a:cs typeface="Arial" pitchFamily="34" charset="0"/>
              </a:rPr>
              <a:pPr/>
              <a:t>10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4340"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34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4341"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434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1759</TotalTime>
  <Words>193</Words>
  <Application>Microsoft Office PowerPoint</Application>
  <PresentationFormat>A4 Paper (210x297 mm)</PresentationFormat>
  <Paragraphs>69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Office Theme</vt:lpstr>
      <vt:lpstr>Slide 1</vt:lpstr>
      <vt:lpstr> المحاضرة التمهيدية </vt:lpstr>
      <vt:lpstr>وصف المقرر</vt:lpstr>
      <vt:lpstr>الأهـــداف</vt:lpstr>
      <vt:lpstr>الأهــداف </vt:lpstr>
      <vt:lpstr> الخطة الدراسية</vt:lpstr>
      <vt:lpstr>  الخطة الدراسية  </vt:lpstr>
      <vt:lpstr> الكتاب الدراسي </vt:lpstr>
      <vt:lpstr>Slide 9</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128</cp:revision>
  <dcterms:created xsi:type="dcterms:W3CDTF">2009-10-14T19:14:34Z</dcterms:created>
  <dcterms:modified xsi:type="dcterms:W3CDTF">2011-03-04T16:42:49Z</dcterms:modified>
</cp:coreProperties>
</file>