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60339" autoAdjust="0"/>
  </p:normalViewPr>
  <p:slideViewPr>
    <p:cSldViewPr>
      <p:cViewPr varScale="1">
        <p:scale>
          <a:sx n="78" d="100"/>
          <a:sy n="78" d="100"/>
        </p:scale>
        <p:origin x="-9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70C8099-304E-4BB3-988A-6D260CD70F10}" type="datetimeFigureOut">
              <a:rPr lang="ar-SA" smtClean="0"/>
              <a:pPr/>
              <a:t>16/11/31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7B15857-F275-4144-B07C-5899B072D1A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ترجمة </a:t>
            </a:r>
            <a:r>
              <a:rPr lang="ar-SA" dirty="0" smtClean="0"/>
              <a:t>المحاضرة </a:t>
            </a:r>
            <a:r>
              <a:rPr lang="ar-SA" dirty="0" smtClean="0"/>
              <a:t>الأولى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مادة الانجليزي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i="1" u="sng" dirty="0" smtClean="0"/>
              <a:t>Present Verbs to Be</a:t>
            </a:r>
          </a:p>
          <a:p>
            <a:pPr algn="l"/>
            <a:r>
              <a:rPr lang="ar-SA" i="1" dirty="0" smtClean="0"/>
              <a:t>هناك 3 أفعال مساعده للجملة المضارعة وهي </a:t>
            </a:r>
          </a:p>
          <a:p>
            <a:pPr algn="l"/>
            <a:r>
              <a:rPr lang="en-US" i="1" dirty="0" smtClean="0"/>
              <a:t>Am/is/are</a:t>
            </a:r>
          </a:p>
          <a:p>
            <a:pPr algn="l"/>
            <a:r>
              <a:rPr lang="ar-SA" dirty="0" smtClean="0"/>
              <a:t>وتعتبر أفعال أساسيه تتغير بتغير زمان الجملة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Am</a:t>
            </a:r>
            <a:r>
              <a:rPr lang="en-US" b="1" u="sng" dirty="0" smtClean="0"/>
              <a:t> (used with I only) :-</a:t>
            </a:r>
          </a:p>
          <a:p>
            <a:r>
              <a:rPr lang="ar-SA" dirty="0" smtClean="0"/>
              <a:t>يستخدم الفعل المساعد </a:t>
            </a:r>
            <a:r>
              <a:rPr lang="en-US" dirty="0" smtClean="0"/>
              <a:t> 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am</a:t>
            </a:r>
            <a:r>
              <a:rPr lang="en-US" dirty="0" smtClean="0"/>
              <a:t> </a:t>
            </a:r>
            <a:r>
              <a:rPr lang="ar-SA" dirty="0" smtClean="0"/>
              <a:t>إذا كان الشخص يتحدث عن نفسه فقط مثلا:  </a:t>
            </a:r>
          </a:p>
          <a:p>
            <a:pPr algn="l"/>
            <a:r>
              <a:rPr lang="ar-SA" dirty="0" smtClean="0"/>
              <a:t>أنا طالب                                     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a student</a:t>
            </a:r>
          </a:p>
          <a:p>
            <a:pPr algn="l"/>
            <a:r>
              <a:rPr lang="ar-SA" dirty="0" smtClean="0"/>
              <a:t>أنا سعيد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happy.                                                   </a:t>
            </a:r>
          </a:p>
          <a:p>
            <a:pPr algn="l"/>
            <a:r>
              <a:rPr lang="ar-SA" dirty="0" smtClean="0"/>
              <a:t>أنا في المكتبة </a:t>
            </a:r>
            <a:r>
              <a:rPr lang="ar-SA" dirty="0" err="1" smtClean="0"/>
              <a:t>الأن</a:t>
            </a:r>
            <a:r>
              <a:rPr lang="ar-SA" dirty="0" smtClean="0"/>
              <a:t>             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in the library now.</a:t>
            </a:r>
          </a:p>
          <a:p>
            <a:pPr algn="l">
              <a:buNone/>
            </a:pPr>
            <a:r>
              <a:rPr lang="ar-SA" dirty="0" smtClean="0"/>
              <a:t>أنا من السعودية                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from Saudi Arabia.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>
              <a:buNone/>
            </a:pPr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u="sng" dirty="0" smtClean="0"/>
              <a:t> ( used with singular subjects)</a:t>
            </a:r>
          </a:p>
          <a:p>
            <a:pPr>
              <a:buNone/>
            </a:pPr>
            <a:r>
              <a:rPr lang="ar-SA" sz="2400" dirty="0" smtClean="0"/>
              <a:t>يستخدم الفعل المساعد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</a:t>
            </a:r>
            <a:r>
              <a:rPr lang="ar-SA" sz="2400" dirty="0" smtClean="0"/>
              <a:t>مع الجمل المفردة فقط</a:t>
            </a:r>
            <a:r>
              <a:rPr lang="en-US" sz="2400" dirty="0" smtClean="0"/>
              <a:t> </a:t>
            </a:r>
            <a:r>
              <a:rPr lang="ar-SA" sz="2400" dirty="0" smtClean="0"/>
              <a:t>مع :                           </a:t>
            </a:r>
            <a:r>
              <a:rPr lang="en-US" sz="2400" dirty="0" smtClean="0"/>
              <a:t>she</a:t>
            </a:r>
            <a:r>
              <a:rPr lang="ar-SA" sz="2400" dirty="0" smtClean="0"/>
              <a:t>هي</a:t>
            </a:r>
            <a:r>
              <a:rPr lang="en-US" sz="2400" dirty="0" smtClean="0"/>
              <a:t>/</a:t>
            </a:r>
            <a:r>
              <a:rPr lang="ar-SA" sz="2400" dirty="0" smtClean="0"/>
              <a:t> </a:t>
            </a:r>
            <a:r>
              <a:rPr lang="en-US" sz="2400" dirty="0" smtClean="0"/>
              <a:t>he</a:t>
            </a:r>
            <a:r>
              <a:rPr lang="ar-SA" sz="2400" dirty="0" smtClean="0"/>
              <a:t>هو </a:t>
            </a:r>
            <a:r>
              <a:rPr lang="en-US" sz="2400" dirty="0" smtClean="0"/>
              <a:t>/</a:t>
            </a:r>
            <a:r>
              <a:rPr lang="ar-SA" sz="2400" dirty="0" smtClean="0"/>
              <a:t>لغير العاقل </a:t>
            </a:r>
            <a:r>
              <a:rPr lang="en-US" sz="2400" dirty="0" smtClean="0"/>
              <a:t>it</a:t>
            </a:r>
          </a:p>
          <a:p>
            <a:pPr algn="l"/>
            <a:r>
              <a:rPr lang="ar-SA" sz="2400" dirty="0" smtClean="0"/>
              <a:t>هو ولد                                                          </a:t>
            </a:r>
            <a:r>
              <a:rPr lang="en-US" sz="2400" dirty="0" smtClean="0"/>
              <a:t>He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a boy.</a:t>
            </a:r>
          </a:p>
          <a:p>
            <a:pPr algn="l"/>
            <a:r>
              <a:rPr lang="ar-SA" sz="2400" dirty="0" smtClean="0"/>
              <a:t>هي بنت                                                        </a:t>
            </a:r>
            <a:r>
              <a:rPr lang="en-US" sz="2400" dirty="0" smtClean="0"/>
              <a:t>She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a girl.</a:t>
            </a:r>
          </a:p>
          <a:p>
            <a:pPr algn="l"/>
            <a:r>
              <a:rPr lang="ar-SA" sz="2400" dirty="0" err="1" smtClean="0"/>
              <a:t>انها</a:t>
            </a:r>
            <a:r>
              <a:rPr lang="ar-SA" sz="2400" dirty="0" smtClean="0"/>
              <a:t> حشره                                                   </a:t>
            </a:r>
            <a:r>
              <a:rPr lang="en-US" sz="2400" dirty="0" smtClean="0"/>
              <a:t>It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an insect.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algn="l" rtl="0"/>
            <a:r>
              <a:rPr lang="en-US" sz="2400" dirty="0" smtClean="0"/>
              <a:t>The car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new.</a:t>
            </a:r>
            <a:r>
              <a:rPr lang="ar-SA" sz="2400" dirty="0" smtClean="0"/>
              <a:t>السيارة جديدة                                                      </a:t>
            </a:r>
            <a:endParaRPr lang="en-US" sz="2400" dirty="0" smtClean="0"/>
          </a:p>
          <a:p>
            <a:pPr algn="l"/>
            <a:r>
              <a:rPr lang="ar-SA" sz="2400" dirty="0" smtClean="0"/>
              <a:t>صديقي من الأردن                         </a:t>
            </a:r>
            <a:r>
              <a:rPr lang="en-US" sz="2400" dirty="0" smtClean="0"/>
              <a:t>My friend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sz="2400" dirty="0" smtClean="0"/>
              <a:t> from Jordan.</a:t>
            </a:r>
          </a:p>
          <a:p>
            <a:pPr algn="l"/>
            <a:r>
              <a:rPr lang="ar-SA" sz="2400" dirty="0" smtClean="0"/>
              <a:t>الصيف الآن حار في المملكة     </a:t>
            </a:r>
            <a:r>
              <a:rPr lang="en-US" sz="2400" dirty="0" smtClean="0"/>
              <a:t>Summer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hot now in Saudi Arabia.</a:t>
            </a:r>
          </a:p>
          <a:p>
            <a:pPr algn="r" rtl="0"/>
            <a:r>
              <a:rPr lang="en-US" sz="2400" dirty="0" smtClean="0"/>
              <a:t>Your pen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on the table.</a:t>
            </a:r>
            <a:r>
              <a:rPr lang="ar-SA" sz="2400" dirty="0" smtClean="0"/>
              <a:t>قلمك على الطاولة                                   </a:t>
            </a:r>
            <a:r>
              <a:rPr lang="en-US" sz="2400" dirty="0" smtClean="0"/>
              <a:t>  </a:t>
            </a:r>
            <a:endParaRPr lang="ar-SA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10000"/>
          </a:bodyPr>
          <a:lstStyle/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sz="4000" b="1" u="sng" dirty="0">
                <a:solidFill>
                  <a:srgbClr val="92D050"/>
                </a:solidFill>
                <a:cs typeface="Arial" charset="0"/>
              </a:rPr>
              <a:t> Are</a:t>
            </a:r>
            <a:r>
              <a:rPr lang="en-US" sz="4000" b="1" u="sng" dirty="0">
                <a:cs typeface="Arial" charset="0"/>
              </a:rPr>
              <a:t> ( used with plural subjects )</a:t>
            </a:r>
          </a:p>
          <a:p>
            <a:pPr lvl="0" algn="r" eaLnBrk="0" fontAlgn="base" hangingPunct="0">
              <a:spcAft>
                <a:spcPct val="0"/>
              </a:spcAft>
              <a:buNone/>
              <a:defRPr/>
            </a:pPr>
            <a:r>
              <a:rPr lang="ar-SA" sz="2400" dirty="0" smtClean="0">
                <a:cs typeface="Arial" charset="0"/>
              </a:rPr>
              <a:t>يستخدم الفعل المساعد </a:t>
            </a:r>
            <a:r>
              <a:rPr lang="ar-SA" sz="2400" dirty="0">
                <a:cs typeface="Arial" charset="0"/>
              </a:rPr>
              <a:t> </a:t>
            </a:r>
            <a:r>
              <a:rPr lang="en-US" sz="3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rial" charset="0"/>
              </a:rPr>
              <a:t>are</a:t>
            </a:r>
            <a:r>
              <a:rPr lang="ar-SA" sz="3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Arial" charset="0"/>
              </a:rPr>
              <a:t> </a:t>
            </a:r>
            <a:r>
              <a:rPr lang="ar-SA" sz="2400" dirty="0" smtClean="0">
                <a:cs typeface="Arial" charset="0"/>
              </a:rPr>
              <a:t>مع جمل الجمع فقط  :</a:t>
            </a:r>
          </a:p>
          <a:p>
            <a:pPr lvl="0" algn="r" eaLnBrk="0" fontAlgn="base" hangingPunct="0">
              <a:spcAft>
                <a:spcPct val="0"/>
              </a:spcAft>
              <a:buNone/>
              <a:defRPr/>
            </a:pPr>
            <a:r>
              <a:rPr lang="en-US" sz="2600" dirty="0" smtClean="0">
                <a:cs typeface="Arial" charset="0"/>
              </a:rPr>
              <a:t>We</a:t>
            </a:r>
            <a:r>
              <a:rPr lang="ar-SA" sz="2600" dirty="0" smtClean="0">
                <a:cs typeface="Arial" charset="0"/>
              </a:rPr>
              <a:t>نحن</a:t>
            </a:r>
            <a:r>
              <a:rPr lang="ar-SA" sz="2600" dirty="0">
                <a:cs typeface="Arial" charset="0"/>
              </a:rPr>
              <a:t> </a:t>
            </a:r>
            <a:r>
              <a:rPr lang="en-US" sz="2600" dirty="0">
                <a:cs typeface="Arial" charset="0"/>
              </a:rPr>
              <a:t>/</a:t>
            </a:r>
            <a:r>
              <a:rPr lang="ar-SA" sz="2600" dirty="0" smtClean="0">
                <a:cs typeface="Arial" charset="0"/>
              </a:rPr>
              <a:t> </a:t>
            </a:r>
            <a:r>
              <a:rPr lang="en-US" sz="2600" dirty="0" smtClean="0">
                <a:cs typeface="Arial" charset="0"/>
              </a:rPr>
              <a:t>they</a:t>
            </a:r>
            <a:r>
              <a:rPr lang="ar-SA" sz="2600" dirty="0" smtClean="0">
                <a:cs typeface="Arial" charset="0"/>
              </a:rPr>
              <a:t>هم</a:t>
            </a:r>
            <a:r>
              <a:rPr lang="en-US" sz="2600" dirty="0" smtClean="0">
                <a:cs typeface="Arial" charset="0"/>
              </a:rPr>
              <a:t>/ </a:t>
            </a:r>
            <a:r>
              <a:rPr lang="ar-SA" sz="2600" dirty="0" smtClean="0">
                <a:cs typeface="Arial" charset="0"/>
              </a:rPr>
              <a:t> </a:t>
            </a:r>
            <a:r>
              <a:rPr lang="en-US" sz="2600" dirty="0" smtClean="0">
                <a:cs typeface="Arial" charset="0"/>
              </a:rPr>
              <a:t>you </a:t>
            </a:r>
            <a:r>
              <a:rPr lang="ar-SA" sz="2600" dirty="0" smtClean="0">
                <a:cs typeface="Arial" charset="0"/>
              </a:rPr>
              <a:t> فعل مساعد يأتي مع المفرد بمعنى أنت ويأتي مع الجمع بمعنى انتم ولكن لا يستخدم معه ألا الفعل المساعد </a:t>
            </a:r>
            <a:r>
              <a:rPr lang="en-US" sz="2600" dirty="0" smtClean="0">
                <a:cs typeface="Arial" charset="0"/>
              </a:rPr>
              <a:t>are</a:t>
            </a:r>
            <a:r>
              <a:rPr lang="ar-SA" sz="2600" dirty="0" smtClean="0">
                <a:cs typeface="Arial" charset="0"/>
              </a:rPr>
              <a:t> </a:t>
            </a:r>
            <a:endParaRPr lang="en-US" sz="2600" dirty="0">
              <a:cs typeface="Arial" charset="0"/>
            </a:endParaRPr>
          </a:p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dirty="0">
                <a:cs typeface="Arial" charset="0"/>
              </a:rPr>
              <a:t>We </a:t>
            </a:r>
            <a:r>
              <a:rPr lang="en-US" b="1" dirty="0">
                <a:solidFill>
                  <a:srgbClr val="92D050"/>
                </a:solidFill>
                <a:cs typeface="Arial" charset="0"/>
              </a:rPr>
              <a:t>are</a:t>
            </a: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students</a:t>
            </a:r>
            <a:r>
              <a:rPr lang="ar-SA" dirty="0" smtClean="0">
                <a:cs typeface="Arial" charset="0"/>
              </a:rPr>
              <a:t>نحن طلاب                                 </a:t>
            </a:r>
            <a:endParaRPr lang="en-US" dirty="0">
              <a:cs typeface="Arial" charset="0"/>
            </a:endParaRPr>
          </a:p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dirty="0">
                <a:cs typeface="Arial" charset="0"/>
              </a:rPr>
              <a:t>They </a:t>
            </a:r>
            <a:r>
              <a:rPr lang="en-US" b="1" dirty="0">
                <a:solidFill>
                  <a:srgbClr val="92D050"/>
                </a:solidFill>
                <a:cs typeface="Arial" charset="0"/>
              </a:rPr>
              <a:t>are</a:t>
            </a: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girls </a:t>
            </a:r>
            <a:r>
              <a:rPr lang="ar-SA" dirty="0" smtClean="0">
                <a:cs typeface="Arial" charset="0"/>
              </a:rPr>
              <a:t>هم بنات                                        </a:t>
            </a:r>
            <a:endParaRPr lang="en-US" dirty="0">
              <a:cs typeface="Arial" charset="0"/>
            </a:endParaRPr>
          </a:p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dirty="0">
                <a:cs typeface="Arial" charset="0"/>
              </a:rPr>
              <a:t>You </a:t>
            </a:r>
            <a:r>
              <a:rPr lang="en-US" b="1" dirty="0">
                <a:solidFill>
                  <a:srgbClr val="92D050"/>
                </a:solidFill>
                <a:cs typeface="Arial" charset="0"/>
              </a:rPr>
              <a:t>are</a:t>
            </a:r>
            <a:r>
              <a:rPr lang="en-US" dirty="0">
                <a:cs typeface="Arial" charset="0"/>
              </a:rPr>
              <a:t> boys/ a </a:t>
            </a:r>
            <a:r>
              <a:rPr lang="en-US" dirty="0" smtClean="0">
                <a:cs typeface="Arial" charset="0"/>
              </a:rPr>
              <a:t>boy </a:t>
            </a:r>
            <a:r>
              <a:rPr lang="ar-SA" dirty="0" smtClean="0">
                <a:cs typeface="Arial" charset="0"/>
              </a:rPr>
              <a:t>أنت ولد أو انتم أولاد                  </a:t>
            </a:r>
            <a:endParaRPr lang="en-US" dirty="0">
              <a:cs typeface="Arial" charset="0"/>
            </a:endParaRPr>
          </a:p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dirty="0">
                <a:cs typeface="Arial" charset="0"/>
              </a:rPr>
              <a:t>The books </a:t>
            </a:r>
            <a:r>
              <a:rPr lang="en-US" b="1" dirty="0">
                <a:solidFill>
                  <a:srgbClr val="92D050"/>
                </a:solidFill>
                <a:cs typeface="Arial" charset="0"/>
              </a:rPr>
              <a:t>are</a:t>
            </a:r>
            <a:r>
              <a:rPr lang="en-US" dirty="0">
                <a:cs typeface="Arial" charset="0"/>
              </a:rPr>
              <a:t> in the bag </a:t>
            </a:r>
            <a:r>
              <a:rPr lang="en-US" dirty="0" smtClean="0">
                <a:cs typeface="Arial" charset="0"/>
              </a:rPr>
              <a:t>now     </a:t>
            </a:r>
            <a:r>
              <a:rPr lang="ar-SA" dirty="0" smtClean="0">
                <a:cs typeface="Arial" charset="0"/>
              </a:rPr>
              <a:t>الكتب في الحقيبة الآن</a:t>
            </a:r>
            <a:endParaRPr lang="en-US" dirty="0">
              <a:cs typeface="Arial" charset="0"/>
            </a:endParaRPr>
          </a:p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dirty="0" err="1">
                <a:cs typeface="Arial" charset="0"/>
              </a:rPr>
              <a:t>Samia</a:t>
            </a:r>
            <a:r>
              <a:rPr lang="en-US" dirty="0">
                <a:cs typeface="Arial" charset="0"/>
              </a:rPr>
              <a:t> and </a:t>
            </a:r>
            <a:r>
              <a:rPr lang="en-US" dirty="0" err="1">
                <a:cs typeface="Arial" charset="0"/>
              </a:rPr>
              <a:t>Reem</a:t>
            </a:r>
            <a:r>
              <a:rPr lang="en-US" dirty="0">
                <a:cs typeface="Arial" charset="0"/>
              </a:rPr>
              <a:t> </a:t>
            </a:r>
            <a:r>
              <a:rPr lang="en-US" b="1" dirty="0">
                <a:solidFill>
                  <a:srgbClr val="92D050"/>
                </a:solidFill>
                <a:cs typeface="Arial" charset="0"/>
              </a:rPr>
              <a:t>are</a:t>
            </a: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sisters </a:t>
            </a:r>
            <a:r>
              <a:rPr lang="ar-SA" dirty="0" smtClean="0">
                <a:cs typeface="Arial" charset="0"/>
              </a:rPr>
              <a:t>سامية وريم أختان           </a:t>
            </a:r>
            <a:endParaRPr lang="en-US" dirty="0">
              <a:cs typeface="Arial" charset="0"/>
            </a:endParaRPr>
          </a:p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dirty="0">
                <a:cs typeface="Arial" charset="0"/>
              </a:rPr>
              <a:t>Our friends </a:t>
            </a:r>
            <a:r>
              <a:rPr lang="en-US" b="1" dirty="0">
                <a:solidFill>
                  <a:srgbClr val="92D050"/>
                </a:solidFill>
                <a:cs typeface="Arial" charset="0"/>
              </a:rPr>
              <a:t>are</a:t>
            </a:r>
            <a:r>
              <a:rPr lang="en-US" dirty="0">
                <a:cs typeface="Arial" charset="0"/>
              </a:rPr>
              <a:t>  very </a:t>
            </a:r>
            <a:r>
              <a:rPr lang="en-US" dirty="0" smtClean="0">
                <a:cs typeface="Arial" charset="0"/>
              </a:rPr>
              <a:t>kind              </a:t>
            </a:r>
            <a:r>
              <a:rPr lang="ar-SA" dirty="0" smtClean="0">
                <a:cs typeface="Arial" charset="0"/>
              </a:rPr>
              <a:t>أصدقاؤنا طيبون جداً</a:t>
            </a:r>
            <a:endParaRPr lang="en-US" dirty="0">
              <a:cs typeface="Arial" charset="0"/>
            </a:endParaRPr>
          </a:p>
          <a:p>
            <a:pPr lvl="0" algn="l" rtl="0" eaLnBrk="0" fontAlgn="base" hangingPunct="0">
              <a:spcAft>
                <a:spcPct val="0"/>
              </a:spcAft>
              <a:defRPr/>
            </a:pPr>
            <a:r>
              <a:rPr lang="en-US" dirty="0">
                <a:cs typeface="Arial" charset="0"/>
              </a:rPr>
              <a:t>His brothers </a:t>
            </a:r>
            <a:r>
              <a:rPr lang="en-US" b="1" dirty="0">
                <a:solidFill>
                  <a:srgbClr val="92D050"/>
                </a:solidFill>
                <a:cs typeface="Arial" charset="0"/>
              </a:rPr>
              <a:t>are</a:t>
            </a:r>
            <a:r>
              <a:rPr lang="en-US" dirty="0">
                <a:cs typeface="Arial" charset="0"/>
              </a:rPr>
              <a:t> Fahd and </a:t>
            </a:r>
            <a:r>
              <a:rPr lang="en-US" dirty="0" err="1" smtClean="0">
                <a:cs typeface="Arial" charset="0"/>
              </a:rPr>
              <a:t>Rami</a:t>
            </a:r>
            <a:r>
              <a:rPr lang="ar-SA" dirty="0" err="1" smtClean="0">
                <a:cs typeface="Arial" charset="0"/>
              </a:rPr>
              <a:t>اخوانه</a:t>
            </a:r>
            <a:r>
              <a:rPr lang="ar-SA" dirty="0" smtClean="0">
                <a:cs typeface="Arial" charset="0"/>
              </a:rPr>
              <a:t> فهد ورامي    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Yes/No Question with BE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4006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None/>
            </a:pPr>
            <a:r>
              <a:rPr lang="ar-SA" dirty="0" smtClean="0"/>
              <a:t> </a:t>
            </a:r>
            <a:r>
              <a:rPr lang="ar-SA" sz="1900" dirty="0" smtClean="0"/>
              <a:t>هنا كيف نحول الجملة إلا سؤال                                                 </a:t>
            </a:r>
            <a:r>
              <a:rPr lang="en-US" sz="1900" dirty="0" smtClean="0"/>
              <a:t>.   </a:t>
            </a:r>
            <a:r>
              <a:rPr lang="en-US" sz="1900" dirty="0" smtClean="0">
                <a:solidFill>
                  <a:srgbClr val="FF0000"/>
                </a:solidFill>
              </a:rPr>
              <a:t>He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rgbClr val="00B050"/>
                </a:solidFill>
              </a:rPr>
              <a:t>is</a:t>
            </a:r>
            <a:r>
              <a:rPr lang="en-US" sz="1900" dirty="0" smtClean="0"/>
              <a:t> a mechanic.</a:t>
            </a:r>
          </a:p>
          <a:p>
            <a:pPr marL="514350" indent="-514350" algn="l">
              <a:buNone/>
            </a:pPr>
            <a:r>
              <a:rPr lang="ar-SA" sz="1900" dirty="0" smtClean="0"/>
              <a:t>   نحول الجملة ألا سؤال بتغيير مكان الضمير أو الاسم  </a:t>
            </a:r>
            <a:r>
              <a:rPr lang="en-US" sz="1900" dirty="0" smtClean="0"/>
              <a:t>       </a:t>
            </a:r>
            <a:r>
              <a:rPr lang="en-US" sz="1900" dirty="0" smtClean="0">
                <a:solidFill>
                  <a:srgbClr val="00B050"/>
                </a:solidFill>
              </a:rPr>
              <a:t>Is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rgbClr val="FF0000"/>
                </a:solidFill>
              </a:rPr>
              <a:t>he</a:t>
            </a:r>
            <a:r>
              <a:rPr lang="en-US" sz="1900" dirty="0" smtClean="0"/>
              <a:t> a mechanic? – Yes, he is                 </a:t>
            </a:r>
          </a:p>
          <a:p>
            <a:pPr marL="514350" indent="-514350" algn="l">
              <a:buNone/>
            </a:pPr>
            <a:r>
              <a:rPr lang="ar-SA" sz="1900" dirty="0" smtClean="0"/>
              <a:t>لمكان الفعل المساعد في الجملة (عكس الجمله </a:t>
            </a:r>
            <a:r>
              <a:rPr lang="en-US" sz="2800" dirty="0" smtClean="0"/>
              <a:t>x</a:t>
            </a:r>
            <a:r>
              <a:rPr lang="ar-SA" sz="1900" dirty="0" smtClean="0"/>
              <a:t> )             </a:t>
            </a:r>
            <a:r>
              <a:rPr lang="en-US" sz="1900" dirty="0" smtClean="0"/>
              <a:t>                                        -  No, he isn’t</a:t>
            </a:r>
          </a:p>
          <a:p>
            <a:pPr marL="514350" indent="-514350" algn="l">
              <a:buNone/>
            </a:pPr>
            <a:r>
              <a:rPr lang="ar-SA" sz="1900" dirty="0" smtClean="0"/>
              <a:t>   مثل ما هو مبين لنا في ألأمثله                                                         </a:t>
            </a:r>
            <a:r>
              <a:rPr lang="en-US" sz="1900" dirty="0" smtClean="0"/>
              <a:t>2. </a:t>
            </a:r>
            <a:r>
              <a:rPr lang="en-US" sz="1900" dirty="0" smtClean="0">
                <a:solidFill>
                  <a:srgbClr val="FF0000"/>
                </a:solidFill>
              </a:rPr>
              <a:t>They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rgbClr val="00B050"/>
                </a:solidFill>
              </a:rPr>
              <a:t>are </a:t>
            </a:r>
            <a:r>
              <a:rPr lang="en-US" sz="1900" dirty="0" smtClean="0"/>
              <a:t> at home.</a:t>
            </a:r>
          </a:p>
          <a:p>
            <a:pPr marL="514350" indent="-514350" algn="l">
              <a:buNone/>
            </a:pPr>
            <a:r>
              <a:rPr lang="ar-SA" sz="1900" dirty="0" smtClean="0"/>
              <a:t>        وينطبق هذا التغيير بس في حاله أن                         </a:t>
            </a:r>
            <a:r>
              <a:rPr lang="en-US" sz="1900" dirty="0" smtClean="0"/>
              <a:t>     </a:t>
            </a:r>
            <a:r>
              <a:rPr lang="en-US" sz="1900" dirty="0" smtClean="0">
                <a:solidFill>
                  <a:srgbClr val="00B050"/>
                </a:solidFill>
              </a:rPr>
              <a:t>Are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rgbClr val="FF0000"/>
                </a:solidFill>
              </a:rPr>
              <a:t>they</a:t>
            </a:r>
            <a:r>
              <a:rPr lang="en-US" sz="1900" dirty="0" smtClean="0"/>
              <a:t> at home ? – Yes, they are.</a:t>
            </a:r>
          </a:p>
          <a:p>
            <a:pPr marL="514350" indent="-514350" algn="l">
              <a:buNone/>
            </a:pPr>
            <a:r>
              <a:rPr lang="ar-SA" sz="1900" dirty="0" smtClean="0"/>
              <a:t>الجواب يكون فقط بنعم أولا                             </a:t>
            </a:r>
            <a:r>
              <a:rPr lang="en-US" sz="1900" dirty="0" smtClean="0"/>
              <a:t>                                        -  No, they aren’t</a:t>
            </a:r>
          </a:p>
          <a:p>
            <a:pPr marL="514350" indent="-514350" algn="l">
              <a:buNone/>
            </a:pPr>
            <a:r>
              <a:rPr lang="en-US" sz="1900" dirty="0" smtClean="0"/>
              <a:t>3.  </a:t>
            </a:r>
            <a:r>
              <a:rPr lang="en-US" sz="1900" dirty="0" err="1" smtClean="0">
                <a:solidFill>
                  <a:srgbClr val="FF0000"/>
                </a:solidFill>
              </a:rPr>
              <a:t>I</a:t>
            </a:r>
            <a:r>
              <a:rPr lang="en-US" sz="1900" dirty="0" err="1" smtClean="0">
                <a:solidFill>
                  <a:srgbClr val="00B050"/>
                </a:solidFill>
              </a:rPr>
              <a:t>am</a:t>
            </a:r>
            <a:r>
              <a:rPr lang="en-US" sz="1900" dirty="0" smtClean="0"/>
              <a:t> a student.</a:t>
            </a:r>
          </a:p>
          <a:p>
            <a:pPr marL="514350" indent="-514350" algn="l">
              <a:buNone/>
            </a:pPr>
            <a:r>
              <a:rPr lang="en-US" sz="1900" dirty="0" smtClean="0"/>
              <a:t>      </a:t>
            </a:r>
            <a:r>
              <a:rPr lang="en-US" sz="1900" dirty="0" smtClean="0">
                <a:solidFill>
                  <a:srgbClr val="00B050"/>
                </a:solidFill>
              </a:rPr>
              <a:t>Are</a:t>
            </a:r>
            <a:r>
              <a:rPr lang="en-US" sz="1900" dirty="0" smtClean="0"/>
              <a:t>  </a:t>
            </a:r>
            <a:r>
              <a:rPr lang="en-US" sz="1900" dirty="0" smtClean="0">
                <a:solidFill>
                  <a:srgbClr val="FF0000"/>
                </a:solidFill>
              </a:rPr>
              <a:t>you</a:t>
            </a:r>
            <a:r>
              <a:rPr lang="en-US" sz="1900" dirty="0" smtClean="0"/>
              <a:t> a student? –  Yes, </a:t>
            </a:r>
            <a:r>
              <a:rPr lang="en-US" sz="1900" dirty="0" err="1" smtClean="0"/>
              <a:t>Iam</a:t>
            </a:r>
            <a:endParaRPr lang="en-US" sz="1900" dirty="0" smtClean="0"/>
          </a:p>
          <a:p>
            <a:pPr marL="514350" indent="-514350" algn="l">
              <a:buNone/>
            </a:pPr>
            <a:r>
              <a:rPr lang="en-US" sz="1900" dirty="0" smtClean="0"/>
              <a:t>                                          _  No, </a:t>
            </a:r>
            <a:r>
              <a:rPr lang="en-US" sz="1900" dirty="0" err="1" smtClean="0"/>
              <a:t>Iam</a:t>
            </a:r>
            <a:r>
              <a:rPr lang="en-US" sz="1900" dirty="0" smtClean="0"/>
              <a:t> not</a:t>
            </a:r>
          </a:p>
          <a:p>
            <a:pPr marL="514350" indent="-514350" algn="l">
              <a:buNone/>
            </a:pPr>
            <a:r>
              <a:rPr lang="en-US" sz="1900" dirty="0" smtClean="0"/>
              <a:t>4. </a:t>
            </a:r>
            <a:r>
              <a:rPr lang="en-US" sz="1900" dirty="0" smtClean="0">
                <a:solidFill>
                  <a:srgbClr val="FF0000"/>
                </a:solidFill>
              </a:rPr>
              <a:t>The car </a:t>
            </a:r>
            <a:r>
              <a:rPr lang="en-US" sz="1900" dirty="0" smtClean="0">
                <a:solidFill>
                  <a:srgbClr val="00B050"/>
                </a:solidFill>
              </a:rPr>
              <a:t>is</a:t>
            </a:r>
            <a:r>
              <a:rPr lang="en-US" sz="1900" dirty="0" smtClean="0"/>
              <a:t> expensive.</a:t>
            </a:r>
          </a:p>
          <a:p>
            <a:pPr marL="514350" indent="-514350" algn="l">
              <a:buNone/>
            </a:pPr>
            <a:r>
              <a:rPr lang="en-US" sz="1900" dirty="0" smtClean="0"/>
              <a:t>     </a:t>
            </a:r>
            <a:r>
              <a:rPr lang="en-US" sz="1900" dirty="0" smtClean="0">
                <a:solidFill>
                  <a:srgbClr val="00B050"/>
                </a:solidFill>
              </a:rPr>
              <a:t>Is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rgbClr val="FF0000"/>
                </a:solidFill>
              </a:rPr>
              <a:t>the car </a:t>
            </a:r>
            <a:r>
              <a:rPr lang="en-US" sz="1900" dirty="0" smtClean="0"/>
              <a:t>expensive? -  Yes, it is</a:t>
            </a:r>
          </a:p>
          <a:p>
            <a:pPr marL="514350" indent="-514350" algn="l">
              <a:buNone/>
            </a:pPr>
            <a:r>
              <a:rPr lang="en-US" sz="1900" dirty="0" smtClean="0"/>
              <a:t>                                           - No, it isn’t</a:t>
            </a:r>
            <a:r>
              <a:rPr lang="en-US" sz="2800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US" sz="3200" u="sng" dirty="0" smtClean="0"/>
              <a:t>Contractions with Be</a:t>
            </a:r>
            <a:r>
              <a:rPr lang="ar-SA" sz="3200" u="sng" dirty="0" smtClean="0"/>
              <a:t>اختصارات الفعل المساعد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Am</a:t>
            </a:r>
            <a:r>
              <a:rPr lang="en-US" b="1" u="sng" dirty="0" smtClean="0"/>
              <a:t> (used with I only) :-</a:t>
            </a:r>
          </a:p>
          <a:p>
            <a:pPr algn="l"/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 / I</a:t>
            </a:r>
            <a:r>
              <a:rPr lang="en-US" dirty="0" smtClean="0">
                <a:solidFill>
                  <a:srgbClr val="FF0000"/>
                </a:solidFill>
              </a:rPr>
              <a:t>’m</a:t>
            </a:r>
            <a:r>
              <a:rPr lang="en-US" dirty="0" smtClean="0"/>
              <a:t> a student.</a:t>
            </a:r>
          </a:p>
          <a:p>
            <a:pPr algn="l"/>
            <a:r>
              <a:rPr lang="ar-SA" dirty="0" smtClean="0"/>
              <a:t>الاختصار دائماً يكون بحرف </a:t>
            </a:r>
            <a:r>
              <a:rPr lang="en-US" sz="3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r>
              <a:rPr lang="ar-SA" dirty="0" smtClean="0"/>
              <a:t>يحذف من الكلمة فقط 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 / I</a:t>
            </a:r>
            <a:r>
              <a:rPr lang="en-US" dirty="0" smtClean="0">
                <a:solidFill>
                  <a:srgbClr val="FF0000"/>
                </a:solidFill>
              </a:rPr>
              <a:t>’m</a:t>
            </a:r>
            <a:r>
              <a:rPr lang="en-US" dirty="0" smtClean="0"/>
              <a:t> happy.</a:t>
            </a:r>
          </a:p>
          <a:p>
            <a:pPr algn="l"/>
            <a:r>
              <a:rPr lang="ar-SA" dirty="0" smtClean="0"/>
              <a:t>ويوضع قبل حرف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</a:t>
            </a:r>
            <a:r>
              <a:rPr lang="ar-SA" dirty="0" smtClean="0"/>
              <a:t> علامة</a:t>
            </a:r>
            <a:r>
              <a:rPr lang="en-US" sz="4500" dirty="0" smtClean="0">
                <a:solidFill>
                  <a:srgbClr val="FF0000"/>
                </a:solidFill>
              </a:rPr>
              <a:t>’</a:t>
            </a:r>
            <a:r>
              <a:rPr lang="ar-SA" dirty="0" smtClean="0"/>
              <a:t> مكان الحرف المحذوف 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 / I</a:t>
            </a:r>
            <a:r>
              <a:rPr lang="en-US" dirty="0" smtClean="0">
                <a:solidFill>
                  <a:srgbClr val="FF0000"/>
                </a:solidFill>
              </a:rPr>
              <a:t>’m</a:t>
            </a:r>
            <a:r>
              <a:rPr lang="en-US" dirty="0" smtClean="0"/>
              <a:t> in the library now.</a:t>
            </a:r>
          </a:p>
          <a:p>
            <a:pPr algn="l"/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 / I</a:t>
            </a:r>
            <a:r>
              <a:rPr lang="en-US" dirty="0" smtClean="0">
                <a:solidFill>
                  <a:srgbClr val="FF0000"/>
                </a:solidFill>
              </a:rPr>
              <a:t>’m</a:t>
            </a:r>
            <a:r>
              <a:rPr lang="en-US" dirty="0" smtClean="0"/>
              <a:t> Saudi Arabia.</a:t>
            </a:r>
          </a:p>
          <a:p>
            <a:pPr algn="l">
              <a:buNone/>
            </a:pPr>
            <a:r>
              <a:rPr lang="en-US" dirty="0" smtClean="0"/>
              <a:t>________________</a:t>
            </a:r>
          </a:p>
          <a:p>
            <a:pPr algn="l"/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u="sng" dirty="0" smtClean="0"/>
              <a:t> ( used with singular subjects)</a:t>
            </a:r>
          </a:p>
          <a:p>
            <a:pPr algn="l"/>
            <a:r>
              <a:rPr lang="en-US" dirty="0" smtClean="0"/>
              <a:t>He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dirty="0" smtClean="0"/>
              <a:t> / H</a:t>
            </a:r>
            <a:r>
              <a:rPr lang="en-US" b="1" dirty="0" smtClean="0">
                <a:solidFill>
                  <a:srgbClr val="00B0F0"/>
                </a:solidFill>
              </a:rPr>
              <a:t>’s</a:t>
            </a:r>
            <a:r>
              <a:rPr lang="en-US" b="1" dirty="0" smtClean="0"/>
              <a:t> </a:t>
            </a:r>
            <a:r>
              <a:rPr lang="en-US" dirty="0" smtClean="0"/>
              <a:t>a boy.</a:t>
            </a:r>
          </a:p>
          <a:p>
            <a:pPr algn="l"/>
            <a:r>
              <a:rPr lang="en-US" dirty="0" smtClean="0"/>
              <a:t>She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/ She</a:t>
            </a:r>
            <a:r>
              <a:rPr lang="en-US" b="1" dirty="0" smtClean="0">
                <a:solidFill>
                  <a:srgbClr val="00B0F0"/>
                </a:solidFill>
              </a:rPr>
              <a:t>’s</a:t>
            </a:r>
            <a:r>
              <a:rPr lang="en-US" dirty="0" smtClean="0"/>
              <a:t> a girl.</a:t>
            </a:r>
          </a:p>
          <a:p>
            <a:pPr algn="l"/>
            <a:r>
              <a:rPr lang="ar-SA" sz="2900" dirty="0" smtClean="0"/>
              <a:t>حرف</a:t>
            </a:r>
            <a:r>
              <a:rPr lang="en-US" sz="29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</a:t>
            </a:r>
            <a:r>
              <a:rPr lang="en-US" sz="2900" dirty="0" smtClean="0"/>
              <a:t> </a:t>
            </a:r>
            <a:r>
              <a:rPr lang="ar-SA" sz="2900" dirty="0" smtClean="0"/>
              <a:t> يحذف دائماً من الكلمة ويوضع قبل حرف </a:t>
            </a:r>
            <a:r>
              <a:rPr lang="en-US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r>
              <a:rPr lang="ar-SA" sz="2900" dirty="0" smtClean="0"/>
              <a:t> علامة </a:t>
            </a:r>
            <a:r>
              <a:rPr lang="en-US" sz="4500" dirty="0" smtClean="0">
                <a:solidFill>
                  <a:srgbClr val="FF0000"/>
                </a:solidFill>
              </a:rPr>
              <a:t>’ </a:t>
            </a:r>
            <a:r>
              <a:rPr lang="ar-SA" sz="1800" dirty="0" smtClean="0">
                <a:solidFill>
                  <a:srgbClr val="FF0000"/>
                </a:solidFill>
              </a:rPr>
              <a:t> </a:t>
            </a:r>
            <a:r>
              <a:rPr lang="ar-SA" sz="2900" dirty="0" smtClean="0"/>
              <a:t>مكان الحرف المحذوف</a:t>
            </a:r>
            <a:r>
              <a:rPr lang="en-US" dirty="0" smtClean="0"/>
              <a:t>It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dirty="0" smtClean="0"/>
              <a:t> / It</a:t>
            </a:r>
            <a:r>
              <a:rPr lang="en-US" b="1" dirty="0" smtClean="0">
                <a:solidFill>
                  <a:srgbClr val="FF0000"/>
                </a:solidFill>
              </a:rPr>
              <a:t>’s</a:t>
            </a:r>
            <a:r>
              <a:rPr lang="en-US" b="1" dirty="0" smtClean="0"/>
              <a:t> </a:t>
            </a:r>
            <a:r>
              <a:rPr lang="en-US" dirty="0" smtClean="0"/>
              <a:t>an </a:t>
            </a:r>
            <a:r>
              <a:rPr lang="en-US" dirty="0" smtClean="0">
                <a:solidFill>
                  <a:srgbClr val="FF0000"/>
                </a:solidFill>
              </a:rPr>
              <a:t>’</a:t>
            </a:r>
            <a:r>
              <a:rPr lang="en-US" dirty="0" smtClean="0"/>
              <a:t>insect.</a:t>
            </a:r>
          </a:p>
          <a:p>
            <a:pPr algn="l"/>
            <a:r>
              <a:rPr lang="en-US" dirty="0" smtClean="0"/>
              <a:t>The car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/ The car</a:t>
            </a:r>
            <a:r>
              <a:rPr lang="en-US" b="1" dirty="0" smtClean="0">
                <a:solidFill>
                  <a:srgbClr val="00B0F0"/>
                </a:solidFill>
              </a:rPr>
              <a:t>’s</a:t>
            </a:r>
            <a:r>
              <a:rPr lang="en-US" dirty="0" smtClean="0"/>
              <a:t> new.</a:t>
            </a:r>
          </a:p>
          <a:p>
            <a:pPr algn="l"/>
            <a:r>
              <a:rPr lang="en-US" dirty="0" smtClean="0"/>
              <a:t>My friend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dirty="0" smtClean="0"/>
              <a:t> / My friend</a:t>
            </a:r>
            <a:r>
              <a:rPr lang="en-US" b="1" dirty="0" smtClean="0">
                <a:solidFill>
                  <a:srgbClr val="00B0F0"/>
                </a:solidFill>
              </a:rPr>
              <a:t>’s</a:t>
            </a:r>
            <a:r>
              <a:rPr lang="en-US" dirty="0" smtClean="0"/>
              <a:t> from Jordan.</a:t>
            </a:r>
          </a:p>
          <a:p>
            <a:pPr algn="l"/>
            <a:r>
              <a:rPr lang="en-US" dirty="0" smtClean="0"/>
              <a:t>Summer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dirty="0" smtClean="0"/>
              <a:t> </a:t>
            </a:r>
            <a:r>
              <a:rPr lang="en-US" dirty="0" smtClean="0"/>
              <a:t>hot now in Saudi Arabia.</a:t>
            </a:r>
          </a:p>
          <a:p>
            <a:pPr algn="l"/>
            <a:r>
              <a:rPr lang="en-US" dirty="0" smtClean="0"/>
              <a:t>Your pen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on the table.  </a:t>
            </a:r>
            <a:endParaRPr lang="ar-SA" dirty="0" smtClean="0"/>
          </a:p>
          <a:p>
            <a:pPr algn="l"/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/>
          </a:bodyPr>
          <a:lstStyle/>
          <a:p>
            <a:pPr algn="l"/>
            <a:r>
              <a:rPr lang="en-US" sz="1800" b="1" u="sng" dirty="0" smtClean="0">
                <a:solidFill>
                  <a:srgbClr val="92D050"/>
                </a:solidFill>
              </a:rPr>
              <a:t>Are</a:t>
            </a:r>
            <a:r>
              <a:rPr lang="en-US" sz="1800" b="1" u="sng" dirty="0" smtClean="0"/>
              <a:t> ( used with plural subjects )</a:t>
            </a:r>
          </a:p>
          <a:p>
            <a:pPr algn="l"/>
            <a:r>
              <a:rPr lang="en-US" sz="1800" dirty="0" smtClean="0"/>
              <a:t>We </a:t>
            </a:r>
            <a:r>
              <a:rPr lang="en-US" sz="1800" b="1" dirty="0" smtClean="0">
                <a:solidFill>
                  <a:srgbClr val="92D050"/>
                </a:solidFill>
              </a:rPr>
              <a:t>are</a:t>
            </a:r>
            <a:r>
              <a:rPr lang="en-US" sz="1800" dirty="0" smtClean="0"/>
              <a:t> / We</a:t>
            </a:r>
            <a:r>
              <a:rPr lang="en-US" sz="1800" b="1" dirty="0" smtClean="0">
                <a:solidFill>
                  <a:srgbClr val="92D050"/>
                </a:solidFill>
              </a:rPr>
              <a:t>’re</a:t>
            </a:r>
            <a:r>
              <a:rPr lang="en-US" sz="1800" dirty="0" smtClean="0"/>
              <a:t> students</a:t>
            </a:r>
          </a:p>
          <a:p>
            <a:pPr algn="l"/>
            <a:r>
              <a:rPr lang="en-US" sz="1800" dirty="0" smtClean="0"/>
              <a:t>They </a:t>
            </a:r>
            <a:r>
              <a:rPr lang="en-US" sz="1800" b="1" dirty="0" smtClean="0">
                <a:solidFill>
                  <a:srgbClr val="92D050"/>
                </a:solidFill>
              </a:rPr>
              <a:t>are</a:t>
            </a:r>
            <a:r>
              <a:rPr lang="en-US" sz="1800" dirty="0" smtClean="0"/>
              <a:t> / They</a:t>
            </a:r>
            <a:r>
              <a:rPr lang="en-US" sz="1800" b="1" dirty="0" smtClean="0">
                <a:solidFill>
                  <a:srgbClr val="FF0000"/>
                </a:solidFill>
              </a:rPr>
              <a:t>’r</a:t>
            </a:r>
            <a:r>
              <a:rPr lang="en-US" sz="1800" b="1" dirty="0" smtClean="0">
                <a:solidFill>
                  <a:srgbClr val="92D050"/>
                </a:solidFill>
              </a:rPr>
              <a:t>e</a:t>
            </a:r>
            <a:r>
              <a:rPr lang="en-US" sz="1800" dirty="0" smtClean="0"/>
              <a:t> girls</a:t>
            </a:r>
          </a:p>
          <a:p>
            <a:pPr algn="l"/>
            <a:r>
              <a:rPr lang="en-US" sz="1800" dirty="0" smtClean="0"/>
              <a:t>You </a:t>
            </a:r>
            <a:r>
              <a:rPr lang="en-US" sz="1800" b="1" dirty="0" smtClean="0">
                <a:solidFill>
                  <a:srgbClr val="92D050"/>
                </a:solidFill>
              </a:rPr>
              <a:t>are</a:t>
            </a:r>
            <a:r>
              <a:rPr lang="en-US" sz="1800" dirty="0" smtClean="0"/>
              <a:t> / You</a:t>
            </a:r>
            <a:r>
              <a:rPr lang="en-US" sz="1800" b="1" dirty="0" smtClean="0">
                <a:solidFill>
                  <a:srgbClr val="92D050"/>
                </a:solidFill>
              </a:rPr>
              <a:t>’re</a:t>
            </a:r>
            <a:r>
              <a:rPr lang="en-US" sz="1800" dirty="0" smtClean="0"/>
              <a:t> boys/ a boy</a:t>
            </a:r>
          </a:p>
          <a:p>
            <a:pPr algn="l"/>
            <a:r>
              <a:rPr lang="en-US" sz="1800" dirty="0" smtClean="0"/>
              <a:t>The books </a:t>
            </a:r>
            <a:r>
              <a:rPr lang="en-US" sz="1800" b="1" dirty="0" smtClean="0">
                <a:solidFill>
                  <a:srgbClr val="92D050"/>
                </a:solidFill>
              </a:rPr>
              <a:t>are </a:t>
            </a:r>
            <a:r>
              <a:rPr lang="en-US" sz="1800" dirty="0" smtClean="0"/>
              <a:t>in the bag now</a:t>
            </a:r>
          </a:p>
          <a:p>
            <a:pPr algn="l"/>
            <a:r>
              <a:rPr lang="en-US" sz="1800" dirty="0" err="1" smtClean="0"/>
              <a:t>Samia</a:t>
            </a:r>
            <a:r>
              <a:rPr lang="en-US" sz="1800" dirty="0" smtClean="0"/>
              <a:t> and </a:t>
            </a:r>
            <a:r>
              <a:rPr lang="en-US" sz="1800" dirty="0" err="1" smtClean="0"/>
              <a:t>Reem</a:t>
            </a:r>
            <a:r>
              <a:rPr lang="en-US" sz="1800" dirty="0" smtClean="0"/>
              <a:t> </a:t>
            </a:r>
            <a:r>
              <a:rPr lang="en-US" sz="1800" b="1" dirty="0" smtClean="0">
                <a:solidFill>
                  <a:srgbClr val="92D050"/>
                </a:solidFill>
              </a:rPr>
              <a:t>are</a:t>
            </a:r>
            <a:r>
              <a:rPr lang="en-US" sz="1800" dirty="0" smtClean="0"/>
              <a:t> sisters</a:t>
            </a:r>
          </a:p>
          <a:p>
            <a:pPr algn="l"/>
            <a:r>
              <a:rPr lang="en-US" sz="1800" dirty="0" smtClean="0"/>
              <a:t>Our friends </a:t>
            </a:r>
            <a:r>
              <a:rPr lang="en-US" sz="1800" b="1" dirty="0" smtClean="0">
                <a:solidFill>
                  <a:srgbClr val="92D050"/>
                </a:solidFill>
              </a:rPr>
              <a:t>are</a:t>
            </a:r>
            <a:r>
              <a:rPr lang="en-US" sz="1800" dirty="0" smtClean="0"/>
              <a:t>  very kind</a:t>
            </a:r>
          </a:p>
          <a:p>
            <a:pPr algn="l"/>
            <a:r>
              <a:rPr lang="en-US" sz="1800" dirty="0" smtClean="0"/>
              <a:t>His brothers </a:t>
            </a:r>
            <a:r>
              <a:rPr lang="en-US" sz="1800" b="1" dirty="0" smtClean="0">
                <a:solidFill>
                  <a:srgbClr val="92D050"/>
                </a:solidFill>
              </a:rPr>
              <a:t>are</a:t>
            </a:r>
            <a:r>
              <a:rPr lang="en-US" sz="1800" dirty="0" smtClean="0"/>
              <a:t> Fahd and </a:t>
            </a:r>
            <a:r>
              <a:rPr lang="en-US" sz="1800" dirty="0" err="1" smtClean="0"/>
              <a:t>Rami</a:t>
            </a:r>
            <a:endParaRPr lang="en-US" sz="1800" dirty="0" smtClean="0"/>
          </a:p>
          <a:p>
            <a:r>
              <a:rPr lang="ar-SA" dirty="0" smtClean="0"/>
              <a:t>حرف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</a:t>
            </a:r>
            <a:r>
              <a:rPr lang="en-US" dirty="0" smtClean="0"/>
              <a:t> </a:t>
            </a:r>
            <a:r>
              <a:rPr lang="ar-SA" dirty="0" smtClean="0"/>
              <a:t> يحذف دائماً من الكلمة ويوضع قبل حرف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r>
              <a:rPr lang="ar-SA" dirty="0" smtClean="0"/>
              <a:t> علامة </a:t>
            </a:r>
            <a:r>
              <a:rPr lang="en-US" sz="4800" dirty="0" smtClean="0">
                <a:solidFill>
                  <a:srgbClr val="FF0000"/>
                </a:solidFill>
              </a:rPr>
              <a:t>’ </a:t>
            </a:r>
            <a:r>
              <a:rPr lang="ar-SA" sz="2000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مكان الحرف المحذوف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في الأخير هو ذكر في المحاضرة متى نستخدم </a:t>
            </a:r>
            <a:r>
              <a:rPr lang="en-US" dirty="0" smtClean="0"/>
              <a:t>a/an</a:t>
            </a:r>
            <a:endParaRPr lang="ar-SA" dirty="0" smtClean="0"/>
          </a:p>
          <a:p>
            <a:r>
              <a:rPr lang="en-US" dirty="0" smtClean="0"/>
              <a:t>a </a:t>
            </a:r>
            <a:r>
              <a:rPr lang="ar-SA" dirty="0" smtClean="0"/>
              <a:t> تستخدم مع جميع الحروف معدا الحروف الصوتية وتسمى </a:t>
            </a:r>
            <a:r>
              <a:rPr lang="en-US" dirty="0" smtClean="0"/>
              <a:t>consonant letters</a:t>
            </a:r>
            <a:endParaRPr lang="ar-SA" dirty="0" smtClean="0"/>
          </a:p>
          <a:p>
            <a:r>
              <a:rPr lang="en-US" dirty="0" smtClean="0"/>
              <a:t>An</a:t>
            </a:r>
            <a:r>
              <a:rPr lang="ar-SA" dirty="0" smtClean="0"/>
              <a:t> تستخدم مع الحروف الصوتية فقط وهي(</a:t>
            </a:r>
            <a:r>
              <a:rPr lang="en-US" dirty="0" err="1" smtClean="0"/>
              <a:t>a,o,e,i,u</a:t>
            </a:r>
            <a:r>
              <a:rPr lang="ar-SA" dirty="0" smtClean="0"/>
              <a:t> )</a:t>
            </a:r>
          </a:p>
          <a:p>
            <a:r>
              <a:rPr lang="ar-SA" dirty="0" smtClean="0"/>
              <a:t>وتسمى </a:t>
            </a:r>
            <a:r>
              <a:rPr lang="en-US" dirty="0" smtClean="0"/>
              <a:t>vowel letters</a:t>
            </a:r>
            <a:endParaRPr lang="ar-SA" dirty="0" smtClean="0"/>
          </a:p>
          <a:p>
            <a:r>
              <a:rPr lang="ar-SA" dirty="0" smtClean="0"/>
              <a:t>وهي أدوات النكرة وتستخدم فقط للاسم </a:t>
            </a:r>
            <a:endParaRPr lang="ar-SA" dirty="0"/>
          </a:p>
          <a:p>
            <a:r>
              <a:rPr lang="ar-SA" b="1" dirty="0"/>
              <a:t>يجب إضافة أداة تنكير للأسماء غير المعرفة المفردة والقابلة </a:t>
            </a:r>
            <a:r>
              <a:rPr lang="ar-SA" b="1" smtClean="0"/>
              <a:t>للعداو</a:t>
            </a:r>
            <a:r>
              <a:rPr lang="ar-SA" b="1" dirty="0" smtClean="0"/>
              <a:t> للتعبير عن مهنه </a:t>
            </a:r>
            <a:r>
              <a:rPr lang="ar-SA" b="1" dirty="0" err="1" smtClean="0"/>
              <a:t>او</a:t>
            </a:r>
            <a:r>
              <a:rPr lang="ar-SA" b="1" dirty="0" smtClean="0"/>
              <a:t> كميه </a:t>
            </a:r>
            <a:r>
              <a:rPr lang="ar-SA" b="1" dirty="0" err="1" smtClean="0"/>
              <a:t>او</a:t>
            </a:r>
            <a:r>
              <a:rPr lang="ar-SA" b="1" dirty="0" smtClean="0"/>
              <a:t> تعجب</a:t>
            </a: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Prepositions ( place)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4" name="Picture 178" descr="prepo_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404664"/>
            <a:ext cx="936104" cy="1549400"/>
          </a:xfrm>
          <a:prstGeom prst="rect">
            <a:avLst/>
          </a:prstGeom>
          <a:noFill/>
        </p:spPr>
      </p:pic>
      <p:pic>
        <p:nvPicPr>
          <p:cNvPr id="5" name="Picture 180" descr="prepo_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419872" y="908720"/>
            <a:ext cx="1008112" cy="972730"/>
          </a:xfrm>
          <a:prstGeom prst="rect">
            <a:avLst/>
          </a:prstGeom>
          <a:noFill/>
        </p:spPr>
      </p:pic>
      <p:pic>
        <p:nvPicPr>
          <p:cNvPr id="6" name="Picture 183" descr="prepo_abo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100392" y="2780928"/>
            <a:ext cx="1043608" cy="1277764"/>
          </a:xfrm>
          <a:prstGeom prst="rect">
            <a:avLst/>
          </a:prstGeom>
          <a:noFill/>
        </p:spPr>
      </p:pic>
      <p:pic>
        <p:nvPicPr>
          <p:cNvPr id="7" name="Picture 186" descr="prepo_und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8100392" y="908720"/>
            <a:ext cx="1043608" cy="1072480"/>
          </a:xfrm>
          <a:prstGeom prst="rect">
            <a:avLst/>
          </a:prstGeom>
          <a:noFill/>
        </p:spPr>
      </p:pic>
      <p:pic>
        <p:nvPicPr>
          <p:cNvPr id="8" name="Picture 189" descr="prepo_behi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780928"/>
            <a:ext cx="864096" cy="148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0" descr="prepo_infronto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2780928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91" descr="prepo_betwee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71630" y="4869160"/>
            <a:ext cx="1672370" cy="1672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92" descr="prepo_nextt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4725144"/>
            <a:ext cx="965668" cy="1612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3" descr="prepo_opposit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5856" y="4725144"/>
            <a:ext cx="1065312" cy="14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94"/>
          <p:cNvSpPr txBox="1">
            <a:spLocks noChangeArrowheads="1"/>
          </p:cNvSpPr>
          <p:nvPr/>
        </p:nvSpPr>
        <p:spPr bwMode="auto">
          <a:xfrm>
            <a:off x="0" y="2057401"/>
            <a:ext cx="16196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accent2"/>
                </a:solidFill>
              </a:rPr>
              <a:t>على </a:t>
            </a:r>
            <a:r>
              <a:rPr lang="tr-TR" sz="3600" b="1" dirty="0" smtClean="0">
                <a:solidFill>
                  <a:schemeClr val="accent2"/>
                </a:solidFill>
              </a:rPr>
              <a:t>ON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14" name="Text Box 196"/>
          <p:cNvSpPr txBox="1">
            <a:spLocks noChangeArrowheads="1"/>
          </p:cNvSpPr>
          <p:nvPr/>
        </p:nvSpPr>
        <p:spPr bwMode="auto">
          <a:xfrm>
            <a:off x="2771800" y="1981200"/>
            <a:ext cx="24482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accent2"/>
                </a:solidFill>
              </a:rPr>
              <a:t> </a:t>
            </a:r>
            <a:r>
              <a:rPr lang="tr-TR" sz="3600" b="1" dirty="0" smtClean="0">
                <a:solidFill>
                  <a:schemeClr val="accent2"/>
                </a:solidFill>
              </a:rPr>
              <a:t>In</a:t>
            </a:r>
            <a:r>
              <a:rPr lang="ar-SA" sz="3600" b="1" dirty="0" smtClean="0">
                <a:solidFill>
                  <a:schemeClr val="accent2"/>
                </a:solidFill>
              </a:rPr>
              <a:t>في الداخل 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15" name="Text Box 197"/>
          <p:cNvSpPr txBox="1">
            <a:spLocks noChangeArrowheads="1"/>
          </p:cNvSpPr>
          <p:nvPr/>
        </p:nvSpPr>
        <p:spPr bwMode="auto">
          <a:xfrm>
            <a:off x="6732240" y="4221088"/>
            <a:ext cx="24117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accent2"/>
                </a:solidFill>
              </a:rPr>
              <a:t> فوق</a:t>
            </a:r>
            <a:r>
              <a:rPr lang="tr-TR" sz="3600" b="1" dirty="0" smtClean="0">
                <a:solidFill>
                  <a:schemeClr val="accent2"/>
                </a:solidFill>
              </a:rPr>
              <a:t>ABOVE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16" name="Text Box 198"/>
          <p:cNvSpPr txBox="1">
            <a:spLocks noChangeArrowheads="1"/>
          </p:cNvSpPr>
          <p:nvPr/>
        </p:nvSpPr>
        <p:spPr bwMode="auto">
          <a:xfrm>
            <a:off x="6804248" y="2057400"/>
            <a:ext cx="23397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accent2"/>
                </a:solidFill>
              </a:rPr>
              <a:t> تحت</a:t>
            </a:r>
            <a:r>
              <a:rPr lang="tr-TR" sz="3600" b="1" dirty="0" smtClean="0">
                <a:solidFill>
                  <a:schemeClr val="accent2"/>
                </a:solidFill>
              </a:rPr>
              <a:t>UNDER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17" name="Text Box 199"/>
          <p:cNvSpPr txBox="1">
            <a:spLocks noChangeArrowheads="1"/>
          </p:cNvSpPr>
          <p:nvPr/>
        </p:nvSpPr>
        <p:spPr bwMode="auto">
          <a:xfrm>
            <a:off x="0" y="4293096"/>
            <a:ext cx="2555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ar-SA" sz="3600" b="1" dirty="0" smtClean="0">
                <a:solidFill>
                  <a:schemeClr val="accent2"/>
                </a:solidFill>
              </a:rPr>
              <a:t>خلف </a:t>
            </a:r>
            <a:r>
              <a:rPr lang="tr-TR" sz="3600" b="1" dirty="0" smtClean="0">
                <a:solidFill>
                  <a:schemeClr val="accent2"/>
                </a:solidFill>
              </a:rPr>
              <a:t>BEHIND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18" name="Text Box 200"/>
          <p:cNvSpPr txBox="1">
            <a:spLocks noChangeArrowheads="1"/>
          </p:cNvSpPr>
          <p:nvPr/>
        </p:nvSpPr>
        <p:spPr bwMode="auto">
          <a:xfrm>
            <a:off x="3203848" y="3933056"/>
            <a:ext cx="28803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2"/>
                </a:solidFill>
              </a:rPr>
              <a:t>إمام </a:t>
            </a:r>
            <a:r>
              <a:rPr lang="tr-TR" sz="2800" b="1" dirty="0" smtClean="0">
                <a:solidFill>
                  <a:schemeClr val="accent2"/>
                </a:solidFill>
              </a:rPr>
              <a:t>IN </a:t>
            </a:r>
            <a:r>
              <a:rPr lang="tr-TR" sz="2800" b="1" dirty="0">
                <a:solidFill>
                  <a:schemeClr val="accent2"/>
                </a:solidFill>
              </a:rPr>
              <a:t>FRONT OF</a:t>
            </a:r>
          </a:p>
        </p:txBody>
      </p:sp>
      <p:sp>
        <p:nvSpPr>
          <p:cNvPr id="19" name="Text Box 201"/>
          <p:cNvSpPr txBox="1">
            <a:spLocks noChangeArrowheads="1"/>
          </p:cNvSpPr>
          <p:nvPr/>
        </p:nvSpPr>
        <p:spPr bwMode="auto">
          <a:xfrm>
            <a:off x="6477000" y="6211669"/>
            <a:ext cx="266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chemeClr val="accent2"/>
                </a:solidFill>
              </a:rPr>
              <a:t>BETWEEN</a:t>
            </a:r>
            <a:r>
              <a:rPr lang="ar-SA" sz="3600" b="1" dirty="0" smtClean="0">
                <a:solidFill>
                  <a:schemeClr val="accent2"/>
                </a:solidFill>
              </a:rPr>
              <a:t>بين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20" name="Text Box 202"/>
          <p:cNvSpPr txBox="1">
            <a:spLocks noChangeArrowheads="1"/>
          </p:cNvSpPr>
          <p:nvPr/>
        </p:nvSpPr>
        <p:spPr bwMode="auto">
          <a:xfrm>
            <a:off x="0" y="6211669"/>
            <a:ext cx="28438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ar-SA" sz="3600" b="1" dirty="0" smtClean="0">
                <a:solidFill>
                  <a:schemeClr val="accent2"/>
                </a:solidFill>
              </a:rPr>
              <a:t> </a:t>
            </a:r>
            <a:r>
              <a:rPr lang="tr-TR" sz="3600" b="1" dirty="0" smtClean="0">
                <a:solidFill>
                  <a:schemeClr val="accent2"/>
                </a:solidFill>
              </a:rPr>
              <a:t>NEXT TO</a:t>
            </a:r>
            <a:r>
              <a:rPr lang="ar-SA" sz="3600" b="1" dirty="0" smtClean="0">
                <a:solidFill>
                  <a:schemeClr val="accent2"/>
                </a:solidFill>
              </a:rPr>
              <a:t>بجانب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21" name="Text Box 203"/>
          <p:cNvSpPr txBox="1">
            <a:spLocks noChangeArrowheads="1"/>
          </p:cNvSpPr>
          <p:nvPr/>
        </p:nvSpPr>
        <p:spPr bwMode="auto">
          <a:xfrm>
            <a:off x="3131840" y="6211669"/>
            <a:ext cx="25922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accent2"/>
                </a:solidFill>
              </a:rPr>
              <a:t>قريب من</a:t>
            </a:r>
            <a:r>
              <a:rPr lang="tr-TR" sz="3600" b="1" dirty="0" smtClean="0">
                <a:solidFill>
                  <a:schemeClr val="accent2"/>
                </a:solidFill>
              </a:rPr>
              <a:t>NEAR</a:t>
            </a:r>
            <a:r>
              <a:rPr lang="ar-SA" sz="3600" b="1" dirty="0" smtClean="0">
                <a:solidFill>
                  <a:schemeClr val="accent2"/>
                </a:solidFill>
              </a:rPr>
              <a:t>   </a:t>
            </a:r>
            <a:endParaRPr lang="tr-TR" sz="3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ar-SA" sz="3100" b="1" dirty="0" smtClean="0"/>
              <a:t>(المعنى المضاد للكلمة</a:t>
            </a:r>
            <a:r>
              <a:rPr lang="en-US" sz="3100" b="1" dirty="0" smtClean="0"/>
              <a:t>The Opposite Meaning( 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95536" y="764704"/>
          <a:ext cx="6801746" cy="5882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87488"/>
                <a:gridCol w="2784167"/>
                <a:gridCol w="830091"/>
              </a:tblGrid>
              <a:tr h="35517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Opposite meaning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word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Happy</a:t>
                      </a:r>
                      <a:r>
                        <a:rPr lang="ar-SA" dirty="0" smtClean="0"/>
                        <a:t>سعيد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Sad</a:t>
                      </a:r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حزين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Poor</a:t>
                      </a:r>
                      <a:r>
                        <a:rPr lang="ar-SA" dirty="0" smtClean="0"/>
                        <a:t>فقير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Rich</a:t>
                      </a:r>
                      <a:r>
                        <a:rPr lang="ar-SA" dirty="0" smtClean="0"/>
                        <a:t>غني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Short</a:t>
                      </a:r>
                      <a:r>
                        <a:rPr lang="ar-SA" dirty="0" smtClean="0"/>
                        <a:t>قصير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Long</a:t>
                      </a:r>
                      <a:r>
                        <a:rPr lang="ar-SA" dirty="0" smtClean="0"/>
                        <a:t>طويل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Clean</a:t>
                      </a:r>
                      <a:r>
                        <a:rPr lang="ar-SA" dirty="0" smtClean="0"/>
                        <a:t>نظيف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Dirty</a:t>
                      </a:r>
                      <a:r>
                        <a:rPr lang="ar-SA" dirty="0" smtClean="0"/>
                        <a:t>قذر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Beautiful</a:t>
                      </a:r>
                      <a:r>
                        <a:rPr lang="ar-SA" dirty="0" smtClean="0"/>
                        <a:t>جميل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Ugly</a:t>
                      </a:r>
                      <a:r>
                        <a:rPr lang="ar-SA" dirty="0" smtClean="0"/>
                        <a:t>قبيح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Expensive</a:t>
                      </a:r>
                      <a:r>
                        <a:rPr lang="ar-SA" dirty="0" smtClean="0"/>
                        <a:t>غالي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Cheap</a:t>
                      </a:r>
                      <a:r>
                        <a:rPr lang="ar-SA" dirty="0" smtClean="0"/>
                        <a:t>رخيص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Fast</a:t>
                      </a:r>
                      <a:r>
                        <a:rPr lang="ar-SA" dirty="0" smtClean="0"/>
                        <a:t>سريع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Slow</a:t>
                      </a:r>
                      <a:r>
                        <a:rPr lang="ar-SA" dirty="0" smtClean="0"/>
                        <a:t>بطئ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Easy</a:t>
                      </a:r>
                      <a:r>
                        <a:rPr lang="ar-SA" dirty="0" smtClean="0"/>
                        <a:t>سهل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Difficult</a:t>
                      </a:r>
                      <a:r>
                        <a:rPr lang="ar-SA" dirty="0" smtClean="0"/>
                        <a:t>صعب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Noisy</a:t>
                      </a:r>
                      <a:r>
                        <a:rPr lang="ar-SA" dirty="0" smtClean="0"/>
                        <a:t>مزعج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Quiet</a:t>
                      </a:r>
                      <a:r>
                        <a:rPr lang="ar-SA" dirty="0" smtClean="0"/>
                        <a:t>هدئ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Old</a:t>
                      </a:r>
                      <a:r>
                        <a:rPr lang="ar-SA" dirty="0" smtClean="0"/>
                        <a:t>كبير قديم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Young</a:t>
                      </a:r>
                      <a:r>
                        <a:rPr lang="ar-SA" dirty="0" smtClean="0"/>
                        <a:t>شباب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Cold</a:t>
                      </a:r>
                      <a:r>
                        <a:rPr lang="ar-SA" dirty="0" smtClean="0"/>
                        <a:t>بارد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Hot</a:t>
                      </a:r>
                      <a:r>
                        <a:rPr lang="ar-SA" dirty="0" smtClean="0"/>
                        <a:t>حار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11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Safe</a:t>
                      </a:r>
                      <a:r>
                        <a:rPr lang="ar-SA" dirty="0" smtClean="0"/>
                        <a:t>امن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Dangerous</a:t>
                      </a:r>
                      <a:r>
                        <a:rPr lang="ar-SA" dirty="0" smtClean="0"/>
                        <a:t>خطير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then</a:t>
                      </a:r>
                      <a:r>
                        <a:rPr lang="ar-SA" dirty="0" smtClean="0"/>
                        <a:t>نحيف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fat</a:t>
                      </a:r>
                      <a:r>
                        <a:rPr lang="ar-SA" dirty="0" smtClean="0"/>
                        <a:t>سمين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Full</a:t>
                      </a:r>
                      <a:r>
                        <a:rPr lang="ar-SA" dirty="0" smtClean="0"/>
                        <a:t>ممتلئ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Hungry/ thirsty</a:t>
                      </a:r>
                      <a:r>
                        <a:rPr lang="ar-SA" dirty="0" smtClean="0"/>
                        <a:t>عطشان-جوعان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14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Narrow</a:t>
                      </a:r>
                      <a:r>
                        <a:rPr lang="ar-SA" dirty="0" smtClean="0"/>
                        <a:t>ضيق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wide</a:t>
                      </a:r>
                      <a:r>
                        <a:rPr lang="ar-SA" dirty="0" err="1" smtClean="0"/>
                        <a:t>وسيع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127</TotalTime>
  <Words>773</Words>
  <Application>Microsoft Office PowerPoint</Application>
  <PresentationFormat>عرض على الشاشة (3:4)‏</PresentationFormat>
  <Paragraphs>133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رحلة</vt:lpstr>
      <vt:lpstr>ترجمة المحاضرة الأولى </vt:lpstr>
      <vt:lpstr>الشريحة 2</vt:lpstr>
      <vt:lpstr>الشريحة 3</vt:lpstr>
      <vt:lpstr>الشريحة 4</vt:lpstr>
      <vt:lpstr>الشريحة 5</vt:lpstr>
      <vt:lpstr>Yes/No Question with BE</vt:lpstr>
      <vt:lpstr>Contractions with Beاختصارات الفعل المساعد</vt:lpstr>
      <vt:lpstr>الشريحة 8</vt:lpstr>
      <vt:lpstr>الشريحة 9</vt:lpstr>
      <vt:lpstr>Prepositions ( place)</vt:lpstr>
      <vt:lpstr>(المعنى المضاد للكلمةThe Opposite Meaning(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ترجمة المحاضره الأولى</dc:title>
  <dc:creator>Owner</dc:creator>
  <cp:lastModifiedBy>Owner</cp:lastModifiedBy>
  <cp:revision>16</cp:revision>
  <dcterms:created xsi:type="dcterms:W3CDTF">2010-10-23T16:22:41Z</dcterms:created>
  <dcterms:modified xsi:type="dcterms:W3CDTF">2010-10-23T18:32:59Z</dcterms:modified>
</cp:coreProperties>
</file>