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277" r:id="rId15"/>
    <p:sldId id="266" r:id="rId16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FAFF"/>
    <a:srgbClr val="DEE7F2"/>
    <a:srgbClr val="E5FB11"/>
    <a:srgbClr val="FF0000"/>
    <a:srgbClr val="CC6600"/>
    <a:srgbClr val="660033"/>
    <a:srgbClr val="F719CD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1794" autoAdjust="0"/>
    <p:restoredTop sz="94664" autoAdjust="0"/>
  </p:normalViewPr>
  <p:slideViewPr>
    <p:cSldViewPr>
      <p:cViewPr>
        <p:scale>
          <a:sx n="75" d="100"/>
          <a:sy n="75" d="100"/>
        </p:scale>
        <p:origin x="-1548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735C46A-FDD6-4E8E-9B19-686FB41F3440}" type="datetimeFigureOut">
              <a:rPr lang="en-US"/>
              <a:pPr>
                <a:defRPr/>
              </a:pPr>
              <a:t>12/13/2011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DFA5CB98-9AF1-4C7D-84AF-0DB954663F3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 userDrawn="1"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EDC166-D14D-4282-BD48-F5EEE9CF310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4D518D-EE23-4268-88B8-A61B29AB59A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9A644-4B3D-491F-885B-C4480ED5CF6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 userDrawn="1"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34EFAA-023D-4694-A312-24A005D3C50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5C384-DA43-49DE-9A2B-E742023E0E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DEA70-BFF5-4519-BE62-44E1F59C024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601B7-CC48-4AA6-910E-D58DDA08B95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7882E-6458-4049-87C6-38581382DE5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26CCF-8A0A-47D3-8E8A-3336540856A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21355-C97D-49E2-825A-9D2FA2078E9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538F9-9AB8-4A5B-A182-4DAF95FFA9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 userDrawn="1"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5B8D80E-A4EA-4C83-86F1-A487EDC188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691" r:id="rId3"/>
    <p:sldLayoutId id="214748370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asalholaibi@kfu.edu.s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.sa/imgres?imgurl=http://ra7al4uae.jeeran.com/shmsalwadaaaa3.jpg&amp;imgrefurl=http://vb.lm3a.net/t58034.html&amp;usg=__nVwnJb7uhs7tmBroSCN5hnBp008=&amp;h=307&amp;w=400&amp;sz=91&amp;hl=ar&amp;start=4&amp;um=1&amp;tbnid=6RMTdLhVn7fchM:&amp;tbnh=95&amp;tbnw=124&amp;prev=/images%3Fq%3D%25D8%25A7%25D9%2584%25D9%2588%25D8%25AF%25D8%25A7%25D8%25B9%26hl%3Dar%26safe%3Dactive%26um%3D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019CCD6-9E2E-4884-85BA-EAE7407F5EA9}" type="slidenum">
              <a:rPr lang="ar-SA"/>
              <a:pPr/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6019800" y="4648200"/>
            <a:ext cx="354965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latin typeface="Calibri" pitchFamily="34" charset="0"/>
                <a:cs typeface="AL-Battar" pitchFamily="2" charset="-78"/>
              </a:rPr>
              <a:t>نظام التعليم المطور للانتساب</a:t>
            </a:r>
            <a:endParaRPr lang="en-US" sz="2800" b="1">
              <a:latin typeface="Calibri" pitchFamily="34" charset="0"/>
              <a:cs typeface="AL-Battar" pitchFamily="2" charset="-78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600" b="1">
                <a:latin typeface="Calibri" pitchFamily="34" charset="0"/>
                <a:cs typeface="AL-Hotham" pitchFamily="2" charset="-78"/>
              </a:rPr>
              <a:t>كلية </a:t>
            </a:r>
            <a:r>
              <a:rPr lang="ar-SA" sz="2600" b="1">
                <a:latin typeface="Calibri" pitchFamily="34" charset="0"/>
                <a:cs typeface="AL-Hotham" pitchFamily="2" charset="-78"/>
              </a:rPr>
              <a:t>الآداب</a:t>
            </a:r>
            <a:r>
              <a:rPr lang="ar-EG" sz="2600" b="1">
                <a:latin typeface="Calibri" pitchFamily="34" charset="0"/>
                <a:cs typeface="AL-Hotham" pitchFamily="2" charset="-78"/>
              </a:rPr>
              <a:t> – قسم </a:t>
            </a:r>
            <a:r>
              <a:rPr lang="ar-SA" sz="2600" b="1">
                <a:latin typeface="Calibri" pitchFamily="34" charset="0"/>
                <a:cs typeface="AL-Hotham" pitchFamily="2" charset="-78"/>
              </a:rPr>
              <a:t>اللغة العربية</a:t>
            </a:r>
            <a:endParaRPr lang="en-US" sz="2600" b="1">
              <a:latin typeface="Calibri" pitchFamily="34" charset="0"/>
              <a:cs typeface="AL-Hotham" pitchFamily="2" charset="-78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/>
            <a:r>
              <a:rPr lang="ar-SA" sz="6000" b="1">
                <a:solidFill>
                  <a:schemeClr val="accent2"/>
                </a:solidFill>
                <a:latin typeface="AYM Wadiy S_U normal." pitchFamily="2" charset="0"/>
                <a:cs typeface="AL-Hotham" pitchFamily="2" charset="-78"/>
              </a:rPr>
              <a:t>مقرر التحرير العربي</a:t>
            </a:r>
            <a:r>
              <a:rPr lang="ar-EG" sz="3700" b="1">
                <a:solidFill>
                  <a:srgbClr val="7F7F7F"/>
                </a:solidFill>
                <a:latin typeface="Calibri" pitchFamily="34" charset="0"/>
                <a:cs typeface="AL-Hotham" pitchFamily="2" charset="-78"/>
              </a:rPr>
              <a:t/>
            </a:r>
            <a:br>
              <a:rPr lang="ar-EG" sz="3700" b="1">
                <a:solidFill>
                  <a:srgbClr val="7F7F7F"/>
                </a:solidFill>
                <a:latin typeface="Calibri" pitchFamily="34" charset="0"/>
                <a:cs typeface="AL-Hotham" pitchFamily="2" charset="-78"/>
              </a:rPr>
            </a:br>
            <a:r>
              <a:rPr lang="ar-EG" sz="3600" b="1">
                <a:solidFill>
                  <a:schemeClr val="hlink"/>
                </a:solidFill>
                <a:latin typeface="Calibri" pitchFamily="34" charset="0"/>
                <a:cs typeface="AL-Hotham" pitchFamily="2" charset="-78"/>
              </a:rPr>
              <a:t>الفصل الدراسي الأول</a:t>
            </a: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AL-Hotham" pitchFamily="2" charset="-78"/>
              </a:rPr>
              <a:t> 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AL-Hotham" pitchFamily="2" charset="-78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AL-Hotham" pitchFamily="2" charset="-78"/>
              </a:rPr>
            </a:br>
            <a:r>
              <a:rPr lang="ar-EG" sz="17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العام الدراسي 1430 – 1431</a:t>
            </a:r>
            <a:r>
              <a:rPr lang="ar-SA" sz="17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هـ</a:t>
            </a:r>
          </a:p>
          <a:p>
            <a:pPr algn="ctr" rtl="1"/>
            <a:r>
              <a:rPr lang="ar-SA" sz="3200" b="1">
                <a:solidFill>
                  <a:srgbClr val="CC6600"/>
                </a:solidFill>
                <a:latin typeface="Calibri" pitchFamily="34" charset="0"/>
                <a:cs typeface="AL-Hotham" pitchFamily="2" charset="-78"/>
              </a:rPr>
              <a:t>أستاذ المقرر / د.عبد العزيز بن سعود الحليبي</a:t>
            </a:r>
          </a:p>
          <a:p>
            <a:pPr algn="ctr" rtl="1"/>
            <a:r>
              <a:rPr lang="ar-SA" sz="2400" b="1">
                <a:solidFill>
                  <a:schemeClr val="accent1"/>
                </a:solidFill>
                <a:latin typeface="Calibri" pitchFamily="34" charset="0"/>
                <a:cs typeface="AL-Hotham" pitchFamily="2" charset="-78"/>
              </a:rPr>
              <a:t>الأستاذ المساعد في قسم اللغة العربية بكلية الآداب</a:t>
            </a:r>
            <a:endParaRPr lang="en-US" sz="2400">
              <a:solidFill>
                <a:schemeClr val="accent1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F0F5E78-3C6C-43DA-B34E-C8BFAC8A3D6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32" name="Text Box 15"/>
          <p:cNvSpPr txBox="1">
            <a:spLocks noChangeArrowheads="1"/>
          </p:cNvSpPr>
          <p:nvPr/>
        </p:nvSpPr>
        <p:spPr bwMode="auto">
          <a:xfrm>
            <a:off x="4191000" y="4572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ar-SA"/>
          </a:p>
        </p:txBody>
      </p:sp>
      <p:sp>
        <p:nvSpPr>
          <p:cNvPr id="5133" name="Text Box 16"/>
          <p:cNvSpPr txBox="1">
            <a:spLocks noChangeArrowheads="1"/>
          </p:cNvSpPr>
          <p:nvPr/>
        </p:nvSpPr>
        <p:spPr bwMode="auto">
          <a:xfrm>
            <a:off x="3733800" y="381000"/>
            <a:ext cx="25146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>
                <a:cs typeface="AL-Hotham" pitchFamily="2" charset="-78"/>
              </a:rPr>
              <a:t>بسم الله الرحمن الرحيم</a:t>
            </a:r>
            <a:endParaRPr lang="en-US" b="1"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smtClean="0">
                <a:solidFill>
                  <a:schemeClr val="accent2"/>
                </a:solidFill>
                <a:cs typeface="AL-Battar" pitchFamily="2" charset="-78"/>
              </a:rPr>
              <a:t>تدريبات على قواعد النحو</a:t>
            </a:r>
            <a:endParaRPr lang="en-US" sz="4000" smtClean="0">
              <a:solidFill>
                <a:schemeClr val="accent2"/>
              </a:solidFill>
              <a:cs typeface="AL-Battar" pitchFamily="2" charset="-78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657104-0296-4022-96DE-506AEF784856}" type="slidenum">
              <a:rPr lang="ar-SA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>
          <a:xfrm>
            <a:off x="152400" y="1447800"/>
            <a:ext cx="9525000" cy="838200"/>
          </a:xfrm>
          <a:ln>
            <a:solidFill>
              <a:srgbClr val="009900"/>
            </a:solidFill>
          </a:ln>
        </p:spPr>
        <p:txBody>
          <a:bodyPr/>
          <a:lstStyle/>
          <a:p>
            <a:pPr algn="ctr" rtl="1">
              <a:lnSpc>
                <a:spcPct val="90000"/>
              </a:lnSpc>
              <a:buFont typeface="Arial" pitchFamily="34" charset="0"/>
              <a:buNone/>
            </a:pPr>
            <a:r>
              <a:rPr lang="ar-SA" sz="2400" b="1" smtClean="0">
                <a:solidFill>
                  <a:schemeClr val="folHlink"/>
                </a:solidFill>
                <a:cs typeface="AL-Hotham" pitchFamily="2" charset="-78"/>
              </a:rPr>
              <a:t>سنقوم من خلال هذه التدريبات بقياس مهارتنا النحوية التي اكتسبناها من خلال مذاكرتنا لدروس النحو الأساسية .</a:t>
            </a:r>
          </a:p>
          <a:p>
            <a:pPr algn="ctr" rtl="1">
              <a:lnSpc>
                <a:spcPct val="90000"/>
              </a:lnSpc>
              <a:buFont typeface="Arial" pitchFamily="34" charset="0"/>
              <a:buNone/>
            </a:pPr>
            <a:r>
              <a:rPr lang="ar-SA" sz="2400" b="1" smtClean="0">
                <a:solidFill>
                  <a:schemeClr val="folHlink"/>
                </a:solidFill>
                <a:cs typeface="AL-Hotham" pitchFamily="2" charset="-78"/>
              </a:rPr>
              <a:t> ولذا عليكم إخوتي الطلاب .. أخواتي الطالبات ... أن تصنعوا الآتي قبل البدء في الإجابة :</a:t>
            </a:r>
            <a:endParaRPr lang="en-US" sz="2400" b="1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81000" y="381000"/>
            <a:ext cx="8667750" cy="731838"/>
          </a:xfrm>
          <a:prstGeom prst="rect">
            <a:avLst/>
          </a:prstGeom>
          <a:solidFill>
            <a:srgbClr val="E32955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ar-SA" sz="4400">
                <a:solidFill>
                  <a:schemeClr val="bg1"/>
                </a:solidFill>
                <a:latin typeface="Calibri" pitchFamily="34" charset="0"/>
                <a:cs typeface="AL-Battar" pitchFamily="2" charset="-78"/>
              </a:rPr>
              <a:t>توجيهات حول التعامل مع هذه التدريبات :</a:t>
            </a:r>
            <a:endParaRPr lang="en-US" sz="4400">
              <a:solidFill>
                <a:schemeClr val="bg1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57200" y="2362200"/>
            <a:ext cx="8991600" cy="466725"/>
          </a:xfrm>
          <a:prstGeom prst="rect">
            <a:avLst/>
          </a:prstGeom>
          <a:solidFill>
            <a:srgbClr val="DEE7F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>
                <a:solidFill>
                  <a:srgbClr val="F719CD"/>
                </a:solidFill>
                <a:cs typeface="AL-Hotham" pitchFamily="2" charset="-78"/>
              </a:rPr>
              <a:t>1. أن تذاكروا الدروس السابقة جيداً بعد أن ينزل محتوى جميع المحاضرات .</a:t>
            </a:r>
            <a:endParaRPr lang="en-US" sz="2400" b="1">
              <a:solidFill>
                <a:srgbClr val="F719CD"/>
              </a:solidFill>
              <a:cs typeface="AL-Hotham" pitchFamily="2" charset="-78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457200" y="3581400"/>
            <a:ext cx="8991600" cy="831850"/>
          </a:xfrm>
          <a:prstGeom prst="rect">
            <a:avLst/>
          </a:prstGeom>
          <a:solidFill>
            <a:srgbClr val="E5FB1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أن تحضروا ورقة وقلم ، ثم تتأملوا التدريب الأول ، وتفهموه ، وتجيبوا عنه ، وتنتقلوا إلى الآخر ، وهذا أفضل من تصفح الأسئلة جميعها ، وإشغال الذهن بأكثر من فكرة ، فالتركيز في كل سؤال على حدة أولى 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457200" y="4572000"/>
            <a:ext cx="8991600" cy="1196975"/>
          </a:xfrm>
          <a:prstGeom prst="rect">
            <a:avLst/>
          </a:prstGeom>
          <a:solidFill>
            <a:schemeClr val="bg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4. بعد الانتهاء من الإجابة قم بتصحيحها بنفسك من خلال الاطلاع على المحتوى ، وتعرف على أخطائك حتى لا تتكرر ، وإذا واجهت صعوبة في فهم سؤال ، أو طريقة الإجابة عنه فعليك بإرسال بريد إلكتروني إلى أستاذ المادة ليقوم بتوضيحه لك ، والبريد هو :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990600" y="5638800"/>
            <a:ext cx="4114800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/>
              <a:t> </a:t>
            </a:r>
            <a:r>
              <a:rPr lang="en-US" sz="2400" b="1">
                <a:hlinkClick r:id="rId2"/>
              </a:rPr>
              <a:t>asalholaibi@kfu.edu.sa</a:t>
            </a:r>
            <a:r>
              <a:rPr lang="en-US" sz="2400"/>
              <a:t> </a:t>
            </a:r>
            <a:endParaRPr lang="en-US" sz="2400" b="1"/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457200" y="2971800"/>
            <a:ext cx="8991600" cy="466725"/>
          </a:xfrm>
          <a:prstGeom prst="rect">
            <a:avLst/>
          </a:prstGeom>
          <a:solidFill>
            <a:srgbClr val="D1FAFF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>
                <a:cs typeface="AL-Hotham" pitchFamily="2" charset="-78"/>
              </a:rPr>
              <a:t>2. أن تبعدوا عنكم ما كنتم طبعتموه ، أو كتبتموه من المحاضرات .</a:t>
            </a:r>
            <a:endParaRPr lang="en-US" sz="2400" b="1"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nimBg="1"/>
      <p:bldP spid="50181" grpId="0" animBg="1"/>
      <p:bldP spid="50182" grpId="0" animBg="1"/>
      <p:bldP spid="50183" grpId="0" animBg="1"/>
      <p:bldP spid="50184" grpId="0" animBg="1"/>
      <p:bldP spid="501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500" b="1" smtClean="0">
                <a:solidFill>
                  <a:srgbClr val="E5FB11"/>
                </a:solidFill>
                <a:cs typeface="AL-Hotham" pitchFamily="2" charset="-78"/>
              </a:rPr>
              <a:t>التدريب ( 1) : اختر التعريف المناسب للمصطلحات النحوية الآتية :</a:t>
            </a:r>
            <a:endParaRPr lang="en-US" sz="35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2707" name="Rectangle 3"/>
          <p:cNvSpPr>
            <a:spLocks noGrp="1"/>
          </p:cNvSpPr>
          <p:nvPr>
            <p:ph type="body" idx="4294967295"/>
          </p:nvPr>
        </p:nvSpPr>
        <p:spPr>
          <a:xfrm>
            <a:off x="8077200" y="1600200"/>
            <a:ext cx="1638300" cy="609600"/>
          </a:xfrm>
          <a:ln>
            <a:solidFill>
              <a:schemeClr val="folHlink"/>
            </a:solidFill>
          </a:ln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1. الفعل هو :</a:t>
            </a:r>
            <a:endParaRPr lang="en-US" sz="2800" b="1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600200" y="1600200"/>
            <a:ext cx="5959475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هو ما دل على معنى في نفسه ولم يقترن بزمان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هو ما دل على معنى في نفسه واقترن بزمان . 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هو ما دل على معنى في غيره ولم يقترن بزمان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2710" name="Rectangle 6"/>
          <p:cNvSpPr>
            <a:spLocks/>
          </p:cNvSpPr>
          <p:nvPr/>
        </p:nvSpPr>
        <p:spPr bwMode="auto">
          <a:xfrm>
            <a:off x="8077200" y="3124200"/>
            <a:ext cx="15621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2.البناء هو :</a:t>
            </a:r>
            <a:endParaRPr lang="en-US" sz="28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2711" name="Rectangle 7"/>
          <p:cNvSpPr>
            <a:spLocks/>
          </p:cNvSpPr>
          <p:nvPr/>
        </p:nvSpPr>
        <p:spPr bwMode="auto">
          <a:xfrm>
            <a:off x="8077200" y="4800600"/>
            <a:ext cx="16383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 التمييز هو :</a:t>
            </a:r>
            <a:endParaRPr lang="en-US" sz="26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228600" y="2971800"/>
            <a:ext cx="7731125" cy="15621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التغير في آخر الكلمة بسبب رفعٍ أو نصبٍ أو جرٍ أو جزمٍ تبعاً لما يقتضيه مكانها في الجملة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ثباتُ آخرِ الكلمةِ على حالةٍ واحدةٍ ، لا تفارِقُها ، مَهما اختلفَ موقِعُها في الكلامِ ، واختلفتْ العواملُ المؤثّرَةِ فيها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ثبات آخر الكلمة على حالة واحدة ، ويجوز تغييرها إذا اختلفت العوامل المؤثرة فيها 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228600" y="4648200"/>
            <a:ext cx="7731125" cy="12017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1. 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اسم نكرة منصوب ، يذكر تفسيرا لمبهم من ذات ، أو نسبة ، ويكون بمعنى (من). 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  <a:p>
            <a:pPr algn="r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2. اسمٌ فضلة َيَجِيءُ بَعْدَ ( واو ) بِمَعْنَى ( مَع ) مَسْبُوقَةٍ بِجُمْلَةٍ فِيها فِعْلٌ ، أَوْ ما يُشْبِهُه .</a:t>
            </a:r>
          </a:p>
          <a:p>
            <a:pPr algn="r"/>
            <a:r>
              <a:rPr lang="ar-SA" sz="2300">
                <a:cs typeface="AL-Hotham" pitchFamily="2" charset="-78"/>
              </a:rPr>
              <a:t> </a:t>
            </a: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3. هُوَ مَصْدَرٌ يُذْكَرُ بِعْدَ فِعْلِ صَرِيحٍ من لَفْظِهِ مِنْ أَجْلِ تَوْكِيدِ مَعْنَاهُ أو بِيَانِ عَدَدهِ ، أَوْ بَيَانِ نَوْعِهِ.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nimBg="1"/>
      <p:bldP spid="72709" grpId="0" animBg="1"/>
      <p:bldP spid="72710" grpId="0" animBg="1"/>
      <p:bldP spid="72711" grpId="0" animBg="1"/>
      <p:bldP spid="72712" grpId="0" animBg="1"/>
      <p:bldP spid="727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( 2) : حدد العلامات الخاصة بكل مصلح نحوي 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>
          <a:xfrm>
            <a:off x="7772400" y="1600200"/>
            <a:ext cx="1943100" cy="6096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ar-SA" sz="2400" b="1" smtClean="0">
                <a:solidFill>
                  <a:schemeClr val="folHlink"/>
                </a:solidFill>
                <a:cs typeface="AL-Hotham" pitchFamily="2" charset="-78"/>
              </a:rPr>
              <a:t>1.علامات الاسم :</a:t>
            </a:r>
            <a:endParaRPr lang="en-US" sz="2400" b="1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838200" y="1600200"/>
            <a:ext cx="6721475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قد ، السين ، التنوين ، الإسناد ، نون التوكيد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قد ، السين ، سوف ، نون التوكيد ، تاء التأنيث الساكنة ، تاء الفاعل . 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النداء ، التنوين ، الجر ، أل التعريف ، الإسناد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3733" name="Rectangle 5"/>
          <p:cNvSpPr>
            <a:spLocks/>
          </p:cNvSpPr>
          <p:nvPr/>
        </p:nvSpPr>
        <p:spPr bwMode="auto">
          <a:xfrm>
            <a:off x="8001000" y="3124200"/>
            <a:ext cx="1752600" cy="914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2.علامات إعراب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 الاسم المنقوص :</a:t>
            </a:r>
            <a:endParaRPr lang="en-US" sz="24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3734" name="Rectangle 6"/>
          <p:cNvSpPr>
            <a:spLocks/>
          </p:cNvSpPr>
          <p:nvPr/>
        </p:nvSpPr>
        <p:spPr bwMode="auto">
          <a:xfrm>
            <a:off x="8077200" y="4572000"/>
            <a:ext cx="1638300" cy="990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3.علامات بناء 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الفعل المضارع :</a:t>
            </a:r>
            <a:endParaRPr lang="en-US" sz="24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228600" y="2971800"/>
            <a:ext cx="7731125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يرفع بالضمة المقدرة ، وينصب بالفتحة الظاهرة ، ويجر بالكسرة المقدرة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2. يرفع بالضمة المقدرة ، وينصب بالفتحة المقدرة ، ويجر بالكسرة المقدرة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يرفع بالضمة الظاهرة ، وينصب بالفتحة الظاهرة ، ويجر بالكسرة الظاهرة 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304800" y="4419600"/>
            <a:ext cx="7731125" cy="15859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يبنى على الفتح إذا اتصلت به إحدى نوني التوكيد الخفيفة أو الثقيلة ، وعلى السكون إذا اتصلت به نون النسوة . 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  <a:p>
            <a:pPr algn="r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2. يبنى على حذف حرف العلة إذا كان معتل الآخر .</a:t>
            </a:r>
          </a:p>
          <a:p>
            <a:pPr algn="r"/>
            <a:r>
              <a:rPr lang="ar-SA" sz="2300">
                <a:cs typeface="AL-Hotham" pitchFamily="2" charset="-78"/>
              </a:rPr>
              <a:t> </a:t>
            </a: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3. يبنى على الضم إذا اتصلت به واو الجماعة ، وعلى السكون إذا اتصلت به تاء الفاعل 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 animBg="1"/>
      <p:bldP spid="73732" grpId="0" animBg="1"/>
      <p:bldP spid="73733" grpId="0" animBg="1"/>
      <p:bldP spid="73734" grpId="0" animBg="1"/>
      <p:bldP spid="73735" grpId="0" animBg="1"/>
      <p:bldP spid="737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( 3) : صِلْ بين الأفعال والحروف وأحكامها الإعرابية 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>
          <a:xfrm>
            <a:off x="6705600" y="2209800"/>
            <a:ext cx="1943100" cy="4572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lnSpc>
                <a:spcPct val="80000"/>
              </a:lnSpc>
              <a:buFont typeface="Arial" pitchFamily="34" charset="0"/>
              <a:buNone/>
            </a:pP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1. إن وأخواتها :</a:t>
            </a:r>
            <a:r>
              <a:rPr lang="ar-SA" sz="2800" b="1" smtClean="0">
                <a:solidFill>
                  <a:srgbClr val="FF0000"/>
                </a:solidFill>
                <a:cs typeface="AL-Hotham" pitchFamily="2" charset="-78"/>
              </a:rPr>
              <a:t>2</a:t>
            </a:r>
            <a:endParaRPr lang="en-US" sz="2800" b="1" smtClean="0">
              <a:solidFill>
                <a:srgbClr val="FF0000"/>
              </a:solidFill>
              <a:cs typeface="AL-Hotham" pitchFamily="2" charset="-78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990600" y="2971800"/>
            <a:ext cx="52578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ترفع المبتدأ ويكون اسمها ، وتنصب الخبر ويكون خبرها .</a:t>
            </a:r>
          </a:p>
        </p:txBody>
      </p:sp>
      <p:sp>
        <p:nvSpPr>
          <p:cNvPr id="74757" name="Rectangle 5"/>
          <p:cNvSpPr>
            <a:spLocks/>
          </p:cNvSpPr>
          <p:nvPr/>
        </p:nvSpPr>
        <p:spPr bwMode="auto">
          <a:xfrm>
            <a:off x="6705600" y="2971800"/>
            <a:ext cx="1981200" cy="4572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2.كاد وأخواتها :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1</a:t>
            </a:r>
            <a:endParaRPr lang="en-US" sz="2800" b="1">
              <a:solidFill>
                <a:srgbClr val="FF0000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4758" name="Rectangle 6"/>
          <p:cNvSpPr>
            <a:spLocks/>
          </p:cNvSpPr>
          <p:nvPr/>
        </p:nvSpPr>
        <p:spPr bwMode="auto">
          <a:xfrm>
            <a:off x="6705600" y="3733800"/>
            <a:ext cx="1981200" cy="4572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3.ظن وأخواتها :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3</a:t>
            </a:r>
            <a:endParaRPr lang="en-US" sz="2800" b="1">
              <a:solidFill>
                <a:srgbClr val="FF0000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990600" y="3733800"/>
            <a:ext cx="52324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2. تنصب المبتدأ ويكون اسمها ، وتنصب الخبر ويكون خبرها .</a:t>
            </a:r>
            <a:r>
              <a:rPr lang="ar-SA" sz="2400">
                <a:cs typeface="AL-Hotham" pitchFamily="2" charset="-78"/>
              </a:rPr>
              <a:t> </a:t>
            </a:r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990600" y="4495800"/>
            <a:ext cx="5253038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تنصب المبتدأ والخبر فيكونا مفعوليها .</a:t>
            </a:r>
            <a:r>
              <a:rPr lang="ar-SA" sz="2400">
                <a:cs typeface="AL-Hotham" pitchFamily="2" charset="-78"/>
              </a:rPr>
              <a:t> </a:t>
            </a:r>
          </a:p>
        </p:txBody>
      </p:sp>
      <p:sp>
        <p:nvSpPr>
          <p:cNvPr id="74763" name="Rectangle 11"/>
          <p:cNvSpPr>
            <a:spLocks/>
          </p:cNvSpPr>
          <p:nvPr/>
        </p:nvSpPr>
        <p:spPr bwMode="auto">
          <a:xfrm>
            <a:off x="6705600" y="4495800"/>
            <a:ext cx="19812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4.كان وأخواتها :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1</a:t>
            </a:r>
            <a:endParaRPr lang="en-US" sz="2800" b="1">
              <a:solidFill>
                <a:srgbClr val="FF0000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4764" name="Rectangle 12"/>
          <p:cNvSpPr>
            <a:spLocks/>
          </p:cNvSpPr>
          <p:nvPr/>
        </p:nvSpPr>
        <p:spPr bwMode="auto">
          <a:xfrm>
            <a:off x="6705600" y="5181600"/>
            <a:ext cx="2286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5.لا النافية للجنس: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2</a:t>
            </a:r>
            <a:endParaRPr lang="en-US" sz="2800" b="1">
              <a:solidFill>
                <a:srgbClr val="FF0000"/>
              </a:solidFill>
              <a:latin typeface="Calibri" pitchFamily="34" charset="0"/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47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47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4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4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6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nimBg="1"/>
      <p:bldP spid="74756" grpId="0" animBg="1"/>
      <p:bldP spid="74757" grpId="0" animBg="1"/>
      <p:bldP spid="74758" grpId="0" animBg="1"/>
      <p:bldP spid="74761" grpId="0" animBg="1"/>
      <p:bldP spid="74762" grpId="0" animBg="1"/>
      <p:bldP spid="74763" grpId="0" animBg="1"/>
      <p:bldP spid="747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( 4) : ما ذا يطلق على الاسم المرفوع في الأمثلة الآتية 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type="body" idx="4294967295"/>
          </p:nvPr>
        </p:nvSpPr>
        <p:spPr>
          <a:xfrm>
            <a:off x="7696200" y="1905000"/>
            <a:ext cx="1943100" cy="6096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ar-SA" b="1" smtClean="0">
                <a:solidFill>
                  <a:schemeClr val="folHlink"/>
                </a:solidFill>
                <a:cs typeface="AL-Hotham" pitchFamily="2" charset="-78"/>
              </a:rPr>
              <a:t>1.فاز </a:t>
            </a:r>
            <a:r>
              <a:rPr lang="ar-SA" b="1" u="sng" smtClean="0">
                <a:solidFill>
                  <a:schemeClr val="folHlink"/>
                </a:solidFill>
                <a:cs typeface="AL-Hotham" pitchFamily="2" charset="-78"/>
              </a:rPr>
              <a:t>المجتهدان</a:t>
            </a:r>
            <a:endParaRPr lang="en-US" b="1" u="sng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5791200" y="1524000"/>
            <a:ext cx="1768475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فاعل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نائب فاعل . 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مبتدأ مؤخر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5781" name="Rectangle 5"/>
          <p:cNvSpPr>
            <a:spLocks/>
          </p:cNvSpPr>
          <p:nvPr/>
        </p:nvSpPr>
        <p:spPr bwMode="auto">
          <a:xfrm>
            <a:off x="7696200" y="3352800"/>
            <a:ext cx="1905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32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2.أ مكيٌّ </a:t>
            </a:r>
            <a:r>
              <a:rPr lang="ar-SA" sz="3200" b="1" u="sng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جارُ</a:t>
            </a:r>
            <a:r>
              <a:rPr lang="ar-SA" sz="32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ك</a:t>
            </a:r>
            <a:endParaRPr lang="en-US" sz="32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5782" name="Rectangle 6"/>
          <p:cNvSpPr>
            <a:spLocks/>
          </p:cNvSpPr>
          <p:nvPr/>
        </p:nvSpPr>
        <p:spPr bwMode="auto">
          <a:xfrm>
            <a:off x="7620000" y="4724400"/>
            <a:ext cx="21336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3.زيد </a:t>
            </a:r>
            <a:r>
              <a:rPr lang="ar-SA" sz="2800" b="1" u="sng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رائعةٌ </a:t>
            </a: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أخلاقه</a:t>
            </a:r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5791200" y="3048000"/>
            <a:ext cx="17526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مبتدأ مؤخر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نائب فاعل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خبر 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5791200" y="4419600"/>
            <a:ext cx="1752600" cy="1362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خبر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2. خبر أول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rgbClr val="FF0000"/>
                </a:solidFill>
                <a:cs typeface="AL-Hotham" pitchFamily="2" charset="-78"/>
              </a:rPr>
              <a:t>3</a:t>
            </a: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. مبتدأ 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5785" name="Rectangle 9"/>
          <p:cNvSpPr>
            <a:spLocks/>
          </p:cNvSpPr>
          <p:nvPr/>
        </p:nvSpPr>
        <p:spPr bwMode="auto">
          <a:xfrm>
            <a:off x="2971800" y="1905000"/>
            <a:ext cx="25908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4.عسى </a:t>
            </a:r>
            <a:r>
              <a:rPr lang="ar-SA" sz="2800" b="1" u="sng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المريضُ</a:t>
            </a: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 أن يشفى</a:t>
            </a:r>
            <a:endParaRPr lang="en-US" sz="2800" b="1" u="sng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304800" y="1600200"/>
            <a:ext cx="2378075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فاعل عسى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اسم عسى . 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خبر عسى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5787" name="Rectangle 11"/>
          <p:cNvSpPr>
            <a:spLocks/>
          </p:cNvSpPr>
          <p:nvPr/>
        </p:nvSpPr>
        <p:spPr bwMode="auto">
          <a:xfrm>
            <a:off x="2971800" y="3352800"/>
            <a:ext cx="24384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5.لا مؤمن </a:t>
            </a:r>
            <a:r>
              <a:rPr lang="ar-SA" sz="2800" b="1" u="sng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غشاشٌ</a:t>
            </a:r>
            <a:endParaRPr lang="en-US" sz="2800" b="1" u="sng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5788" name="Rectangle 12"/>
          <p:cNvSpPr>
            <a:spLocks noChangeArrowheads="1"/>
          </p:cNvSpPr>
          <p:nvPr/>
        </p:nvSpPr>
        <p:spPr bwMode="auto">
          <a:xfrm>
            <a:off x="304800" y="3048000"/>
            <a:ext cx="2378075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خبر مؤمن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اسم لا النافية للجنس. 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خبر لا النافية للجنس.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5789" name="Rectangle 13"/>
          <p:cNvSpPr>
            <a:spLocks/>
          </p:cNvSpPr>
          <p:nvPr/>
        </p:nvSpPr>
        <p:spPr bwMode="auto">
          <a:xfrm>
            <a:off x="2971800" y="4724400"/>
            <a:ext cx="26670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6.ظهرت السفينة </a:t>
            </a:r>
            <a:r>
              <a:rPr lang="ar-SA" sz="2800" b="1" u="sng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شراعُ</a:t>
            </a: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ها</a:t>
            </a:r>
            <a:endParaRPr lang="en-US" sz="2800" b="1" u="sng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304800" y="4495800"/>
            <a:ext cx="2378075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صفة للسفينة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خبر . 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بدل من السفينة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7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5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4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nimBg="1"/>
      <p:bldP spid="75780" grpId="0" animBg="1"/>
      <p:bldP spid="75781" grpId="0" animBg="1"/>
      <p:bldP spid="75782" grpId="0" animBg="1"/>
      <p:bldP spid="75783" grpId="0" animBg="1"/>
      <p:bldP spid="75784" grpId="0" animBg="1"/>
      <p:bldP spid="75785" grpId="0" build="p" animBg="1"/>
      <p:bldP spid="75786" grpId="0" animBg="1"/>
      <p:bldP spid="75787" grpId="0" build="p" animBg="1"/>
      <p:bldP spid="75788" grpId="0" animBg="1"/>
      <p:bldP spid="75789" grpId="0" build="p" animBg="1"/>
      <p:bldP spid="757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( 5) : أي الأمثلة ينتمي للمصطلحات النحوية الآتية: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6803" name="Rectangle 3"/>
          <p:cNvSpPr>
            <a:spLocks noGrp="1"/>
          </p:cNvSpPr>
          <p:nvPr>
            <p:ph type="body" idx="4294967295"/>
          </p:nvPr>
        </p:nvSpPr>
        <p:spPr>
          <a:xfrm>
            <a:off x="7924800" y="1905000"/>
            <a:ext cx="1714500" cy="6096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ar-SA" b="1" smtClean="0">
                <a:solidFill>
                  <a:schemeClr val="folHlink"/>
                </a:solidFill>
                <a:cs typeface="AL-Hotham" pitchFamily="2" charset="-78"/>
              </a:rPr>
              <a:t>1.حال جملة</a:t>
            </a:r>
            <a:endParaRPr lang="en-US" b="1" u="sng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4876800" y="1524000"/>
            <a:ext cx="29718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جاء زيد باسماً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رأيت الهلال بين السحاب . 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جاء التلميذ وجهه باسم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6805" name="Rectangle 5"/>
          <p:cNvSpPr>
            <a:spLocks/>
          </p:cNvSpPr>
          <p:nvPr/>
        </p:nvSpPr>
        <p:spPr bwMode="auto">
          <a:xfrm>
            <a:off x="7772400" y="3200400"/>
            <a:ext cx="1905000" cy="990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2.مفعول فيه 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غير متصرف</a:t>
            </a:r>
            <a:endParaRPr lang="en-US" sz="28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6806" name="Rectangle 6"/>
          <p:cNvSpPr>
            <a:spLocks/>
          </p:cNvSpPr>
          <p:nvPr/>
        </p:nvSpPr>
        <p:spPr bwMode="auto">
          <a:xfrm>
            <a:off x="7772400" y="4724400"/>
            <a:ext cx="1905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3.توكيد معنوي</a:t>
            </a: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4876800" y="3048000"/>
            <a:ext cx="28194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يومكم سعيد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</a:t>
            </a: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الله يراقبك أنى كنت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مررت من أمام زيد 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4876800" y="4419600"/>
            <a:ext cx="2819400" cy="1362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سلمت على الأستاذ نفسه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2. أخبرت محمداً محمداً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3. طلع القمر بازغاً 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6809" name="Rectangle 9"/>
          <p:cNvSpPr>
            <a:spLocks/>
          </p:cNvSpPr>
          <p:nvPr/>
        </p:nvSpPr>
        <p:spPr bwMode="auto">
          <a:xfrm>
            <a:off x="2971800" y="1905000"/>
            <a:ext cx="16764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4.تمييز نسبة</a:t>
            </a:r>
            <a:endParaRPr lang="en-US" sz="2800" b="1" u="sng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304800" y="1600200"/>
            <a:ext cx="25146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عندي تسعون كتاباً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لله دره فارساً . 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اشتريت جرة سمناً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6811" name="Rectangle 11"/>
          <p:cNvSpPr>
            <a:spLocks/>
          </p:cNvSpPr>
          <p:nvPr/>
        </p:nvSpPr>
        <p:spPr bwMode="auto">
          <a:xfrm>
            <a:off x="2971800" y="3352800"/>
            <a:ext cx="16764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5.منادى مبني</a:t>
            </a:r>
            <a:endParaRPr lang="en-US" sz="2800" b="1" u="sng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6812" name="Rectangle 12"/>
          <p:cNvSpPr>
            <a:spLocks noChangeArrowheads="1"/>
          </p:cNvSpPr>
          <p:nvPr/>
        </p:nvSpPr>
        <p:spPr bwMode="auto">
          <a:xfrm>
            <a:off x="304800" y="3048000"/>
            <a:ext cx="25146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يا كريم الخلق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يا طالعاً جبلاً. 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يا محمد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6813" name="Rectangle 13"/>
          <p:cNvSpPr>
            <a:spLocks/>
          </p:cNvSpPr>
          <p:nvPr/>
        </p:nvSpPr>
        <p:spPr bwMode="auto">
          <a:xfrm>
            <a:off x="2971800" y="4724400"/>
            <a:ext cx="17526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6.بدل اشتمال</a:t>
            </a:r>
            <a:endParaRPr lang="en-US" sz="2800" b="1" u="sng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6814" name="Rectangle 14"/>
          <p:cNvSpPr>
            <a:spLocks noChangeArrowheads="1"/>
          </p:cNvSpPr>
          <p:nvPr/>
        </p:nvSpPr>
        <p:spPr bwMode="auto">
          <a:xfrm>
            <a:off x="304800" y="4495800"/>
            <a:ext cx="25146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أعجبني الأستاذ تواضعه.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أكرمت أخاك محمداً . 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شاهدت المدينة جبلها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5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1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4" dur="5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nimBg="1"/>
      <p:bldP spid="76804" grpId="0" animBg="1"/>
      <p:bldP spid="76805" grpId="0" animBg="1"/>
      <p:bldP spid="76806" grpId="0" animBg="1"/>
      <p:bldP spid="76807" grpId="0" animBg="1"/>
      <p:bldP spid="76808" grpId="0" animBg="1"/>
      <p:bldP spid="76809" grpId="0" build="p" animBg="1"/>
      <p:bldP spid="76810" grpId="0" animBg="1"/>
      <p:bldP spid="76811" grpId="0" build="p" animBg="1"/>
      <p:bldP spid="76812" grpId="0" animBg="1"/>
      <p:bldP spid="76813" grpId="0" build="p" animBg="1"/>
      <p:bldP spid="768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( 6) : اكشف الخطأ اللغوي والنحوي في الأمثلة الآتية: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7827" name="Rectangle 3"/>
          <p:cNvSpPr>
            <a:spLocks noGrp="1"/>
          </p:cNvSpPr>
          <p:nvPr>
            <p:ph type="body" idx="4294967295"/>
          </p:nvPr>
        </p:nvSpPr>
        <p:spPr>
          <a:xfrm>
            <a:off x="6629400" y="1981200"/>
            <a:ext cx="1714500" cy="5334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1.قامَا الولدانِ</a:t>
            </a:r>
            <a:endParaRPr lang="en-US" sz="2800" b="1" u="sng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685800" y="1600200"/>
            <a:ext cx="44196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الخطأ (قاما) والصحيح (قام)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2. الخطأ (الولدان) والصحيح ( الولدين) . 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الخطأ ( قاما الولدان ) والصحيح ( الولدان قام )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7829" name="Rectangle 5"/>
          <p:cNvSpPr>
            <a:spLocks/>
          </p:cNvSpPr>
          <p:nvPr/>
        </p:nvSpPr>
        <p:spPr bwMode="auto">
          <a:xfrm>
            <a:off x="5943600" y="3352800"/>
            <a:ext cx="3429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2.لنْ يدعوُ المسلمُ غيرَ اللهِ تعالى</a:t>
            </a:r>
            <a:endParaRPr lang="en-US" sz="28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7830" name="Rectangle 6"/>
          <p:cNvSpPr>
            <a:spLocks/>
          </p:cNvSpPr>
          <p:nvPr/>
        </p:nvSpPr>
        <p:spPr bwMode="auto">
          <a:xfrm>
            <a:off x="6705600" y="4648200"/>
            <a:ext cx="1905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3.إنَّ زيداً ذا نظرٍ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685800" y="3048000"/>
            <a:ext cx="44196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الخطأ (المسلمُ) والصحيح (المسلمَ).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2. الخطأ (غيرَ) والصحيح (غيرُ)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الخطأ (يدعوُ) والصحيح (يدعوَ) 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685800" y="4343400"/>
            <a:ext cx="4419600" cy="1362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الخطأ (زيداً) والصحيح (زيدٌ)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. الخطأ (ذا) والصحيح (ذو)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3. الخطأ (نظرٍ) والصحيح (نظراً) 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nimBg="1"/>
      <p:bldP spid="77828" grpId="0" animBg="1"/>
      <p:bldP spid="77829" grpId="0" animBg="1"/>
      <p:bldP spid="77830" grpId="0" animBg="1"/>
      <p:bldP spid="77831" grpId="0" animBg="1"/>
      <p:bldP spid="778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( 7) : ماذا يطلق على الجمل التي بين الأقواس 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8851" name="Rectangle 3"/>
          <p:cNvSpPr>
            <a:spLocks noGrp="1"/>
          </p:cNvSpPr>
          <p:nvPr>
            <p:ph type="body" idx="4294967295"/>
          </p:nvPr>
        </p:nvSpPr>
        <p:spPr>
          <a:xfrm>
            <a:off x="4419600" y="1828800"/>
            <a:ext cx="3505200" cy="5334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lnSpc>
                <a:spcPct val="80000"/>
              </a:lnSpc>
              <a:buFont typeface="Arial" pitchFamily="34" charset="0"/>
              <a:buNone/>
            </a:pP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1.اشتر هذا الكتاب (إنه نافع لك).</a:t>
            </a:r>
            <a:endParaRPr lang="en-US" sz="2800" b="1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981200" y="1524000"/>
            <a:ext cx="1752600" cy="1371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8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1. ابتدائية .</a:t>
            </a:r>
          </a:p>
          <a:p>
            <a:pPr algn="r" rtl="1"/>
            <a:r>
              <a:rPr lang="ar-SA" sz="2800" b="1">
                <a:solidFill>
                  <a:srgbClr val="FF0000"/>
                </a:solidFill>
                <a:latin typeface="Tahoma" pitchFamily="34" charset="0"/>
                <a:cs typeface="Traditional Arabic" pitchFamily="18" charset="-78"/>
              </a:rPr>
              <a:t>2</a:t>
            </a:r>
            <a:r>
              <a:rPr lang="ar-SA" sz="28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. اسئنافية . </a:t>
            </a:r>
          </a:p>
          <a:p>
            <a:pPr algn="r" rtl="1"/>
            <a:r>
              <a:rPr lang="ar-SA" sz="2800" b="1">
                <a:solidFill>
                  <a:schemeClr val="hlink"/>
                </a:solidFill>
                <a:latin typeface="Tahoma" pitchFamily="34" charset="0"/>
                <a:cs typeface="Traditional Arabic" pitchFamily="18" charset="-78"/>
              </a:rPr>
              <a:t>3. تفسيرية .</a:t>
            </a:r>
            <a:r>
              <a:rPr lang="ar-SA" sz="3200" b="1">
                <a:latin typeface="Tahoma" pitchFamily="34" charset="0"/>
                <a:cs typeface="Traditional Arabic" pitchFamily="18" charset="-78"/>
              </a:rPr>
              <a:t> </a:t>
            </a:r>
          </a:p>
        </p:txBody>
      </p:sp>
      <p:sp>
        <p:nvSpPr>
          <p:cNvPr id="78853" name="Rectangle 5"/>
          <p:cNvSpPr>
            <a:spLocks/>
          </p:cNvSpPr>
          <p:nvPr/>
        </p:nvSpPr>
        <p:spPr bwMode="auto">
          <a:xfrm>
            <a:off x="4495800" y="3352800"/>
            <a:ext cx="3429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2.كان جارك ( رحمه الله ) سخياً</a:t>
            </a:r>
            <a:endParaRPr lang="en-US" sz="28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8854" name="Rectangle 6"/>
          <p:cNvSpPr>
            <a:spLocks/>
          </p:cNvSpPr>
          <p:nvPr/>
        </p:nvSpPr>
        <p:spPr bwMode="auto">
          <a:xfrm>
            <a:off x="4953000" y="4953000"/>
            <a:ext cx="2667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3.وَلا تَمْنُنْ (تَسْتَكْثِرْ)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1981200" y="3048000"/>
            <a:ext cx="1752600" cy="13827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800" b="1">
                <a:solidFill>
                  <a:schemeClr val="hlink"/>
                </a:solidFill>
                <a:cs typeface="AL-Hotham" pitchFamily="2" charset="-78"/>
              </a:rPr>
              <a:t>1. تفسيرية .</a:t>
            </a:r>
          </a:p>
          <a:p>
            <a:pPr algn="r" rtl="1"/>
            <a:r>
              <a:rPr lang="ar-SA" sz="2800" b="1">
                <a:solidFill>
                  <a:schemeClr val="hlink"/>
                </a:solidFill>
                <a:cs typeface="AL-Hotham" pitchFamily="2" charset="-78"/>
              </a:rPr>
              <a:t>2. اسئنافية .</a:t>
            </a:r>
          </a:p>
          <a:p>
            <a:pPr algn="r" rtl="1"/>
            <a:r>
              <a:rPr lang="ar-SA" sz="2800" b="1">
                <a:solidFill>
                  <a:srgbClr val="FF0000"/>
                </a:solidFill>
                <a:cs typeface="AL-Hotham" pitchFamily="2" charset="-78"/>
              </a:rPr>
              <a:t>3</a:t>
            </a:r>
            <a:r>
              <a:rPr lang="ar-SA" sz="2800" b="1">
                <a:solidFill>
                  <a:schemeClr val="hlink"/>
                </a:solidFill>
                <a:cs typeface="AL-Hotham" pitchFamily="2" charset="-78"/>
              </a:rPr>
              <a:t>. اعتراضية .</a:t>
            </a:r>
            <a:endParaRPr lang="en-US" sz="28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1600200" y="4572000"/>
            <a:ext cx="2133600" cy="1362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جملة حال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2. جملة نعت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3. جملة جواب الشرط 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85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nimBg="1"/>
      <p:bldP spid="78852" grpId="0" animBg="1"/>
      <p:bldP spid="78853" grpId="0" animBg="1"/>
      <p:bldP spid="78854" grpId="0" animBg="1"/>
      <p:bldP spid="78855" grpId="0" animBg="1"/>
      <p:bldP spid="7885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274638"/>
            <a:ext cx="9067800" cy="715962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( 8) : ما هو الوجه الصحيح لكتابة الأعداد الآتية :</a:t>
            </a:r>
            <a:endParaRPr lang="en-US" sz="39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79875" name="Rectangle 3"/>
          <p:cNvSpPr>
            <a:spLocks noGrp="1"/>
          </p:cNvSpPr>
          <p:nvPr>
            <p:ph type="body" idx="4294967295"/>
          </p:nvPr>
        </p:nvSpPr>
        <p:spPr>
          <a:xfrm>
            <a:off x="5334000" y="1828800"/>
            <a:ext cx="3886200" cy="5334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lnSpc>
                <a:spcPct val="80000"/>
              </a:lnSpc>
              <a:buFont typeface="Arial" pitchFamily="34" charset="0"/>
              <a:buNone/>
            </a:pP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1.اشتريتُ (10) صور بـ(10) دراهم</a:t>
            </a:r>
            <a:endParaRPr lang="en-US" sz="2800" b="1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990600" y="1524000"/>
            <a:ext cx="3810000" cy="114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AL-Hotham" pitchFamily="2" charset="-78"/>
              </a:rPr>
              <a:t>1. 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اشتريتُ عشرة صور بـعشرة دراهم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AL-Hotham" pitchFamily="2" charset="-78"/>
              </a:rPr>
              <a:t>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اشتريتُ عشر صور بـعشرة دراهم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اشتريتُ عشرة صور بـعشر دراهم .</a:t>
            </a:r>
          </a:p>
        </p:txBody>
      </p:sp>
      <p:sp>
        <p:nvSpPr>
          <p:cNvPr id="79877" name="Rectangle 5"/>
          <p:cNvSpPr>
            <a:spLocks/>
          </p:cNvSpPr>
          <p:nvPr/>
        </p:nvSpPr>
        <p:spPr bwMode="auto">
          <a:xfrm>
            <a:off x="5257800" y="3352800"/>
            <a:ext cx="39624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2.اشتريت كتاباً بـ(21) درهماً</a:t>
            </a:r>
            <a:endParaRPr lang="en-US" sz="28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79878" name="Rectangle 6"/>
          <p:cNvSpPr>
            <a:spLocks/>
          </p:cNvSpPr>
          <p:nvPr/>
        </p:nvSpPr>
        <p:spPr bwMode="auto">
          <a:xfrm>
            <a:off x="5410200" y="4876800"/>
            <a:ext cx="35052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3.رأيت أحد عشر طالباً ناجحين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990600" y="3048000"/>
            <a:ext cx="38100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اشتريت كتاباً بواحداً وعشرين درهماً.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</a:t>
            </a: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2اشتريت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 كتاباً بواحد وعشرون درهماً.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اشتريت كتاباً بواحد وعشرين درهماً.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990600" y="4572000"/>
            <a:ext cx="3810000" cy="1362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1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رأيت أحد عشر رجلاً ناجحين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2. رأيت إحدى عشر رجلاً ناجحين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3. رأيت إحدى عشرة رجلاً ناجحين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7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nimBg="1"/>
      <p:bldP spid="79876" grpId="0" animBg="1"/>
      <p:bldP spid="79877" grpId="0" animBg="1"/>
      <p:bldP spid="79878" grpId="0" animBg="1"/>
      <p:bldP spid="79879" grpId="0" animBg="1"/>
      <p:bldP spid="7988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304800"/>
            <a:ext cx="9067800" cy="715963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( 9) : </a:t>
            </a:r>
            <a:r>
              <a:rPr lang="ar-SA" sz="2800" b="1" smtClean="0">
                <a:solidFill>
                  <a:srgbClr val="E5FB11"/>
                </a:solidFill>
                <a:cs typeface="AL-Hotham" pitchFamily="2" charset="-78"/>
              </a:rPr>
              <a:t>اختر الإعراب الصحيح للمفردات المحددة بين القوسين:</a:t>
            </a:r>
            <a:endParaRPr lang="en-US" sz="28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80899" name="Rectangle 3"/>
          <p:cNvSpPr>
            <a:spLocks noGrp="1"/>
          </p:cNvSpPr>
          <p:nvPr>
            <p:ph type="body" idx="4294967295"/>
          </p:nvPr>
        </p:nvSpPr>
        <p:spPr>
          <a:xfrm>
            <a:off x="6248400" y="1828800"/>
            <a:ext cx="2971800" cy="5334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1.متى تستقمْ (</a:t>
            </a:r>
            <a:r>
              <a:rPr lang="ar-SA" sz="2800" b="1" smtClean="0">
                <a:solidFill>
                  <a:srgbClr val="FF0000"/>
                </a:solidFill>
                <a:cs typeface="AL-Hotham" pitchFamily="2" charset="-78"/>
              </a:rPr>
              <a:t>أصاحبـ</a:t>
            </a:r>
            <a:r>
              <a:rPr lang="ar-SA" sz="2800" b="1" smtClean="0">
                <a:solidFill>
                  <a:schemeClr val="folHlink"/>
                </a:solidFill>
                <a:cs typeface="AL-Hotham" pitchFamily="2" charset="-78"/>
              </a:rPr>
              <a:t>)ـك</a:t>
            </a:r>
            <a:endParaRPr lang="en-US" sz="2800" b="1" smtClean="0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228600" y="1524000"/>
            <a:ext cx="5638800" cy="114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AL-Hotham" pitchFamily="2" charset="-78"/>
              </a:rPr>
              <a:t>1. 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فاعل مرفوع وعلامة رفعه الضمة الظاهرة على آخره</a:t>
            </a:r>
            <a:r>
              <a:rPr lang="ar-SA" sz="2400" b="1">
                <a:solidFill>
                  <a:schemeClr val="hlink"/>
                </a:solidFill>
                <a:latin typeface="Tahoma" pitchFamily="34" charset="0"/>
                <a:cs typeface="AL-Hotham" pitchFamily="2" charset="-78"/>
              </a:rPr>
              <a:t> 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2. مفعول به منصوب وعلامة نصبه الفتحة الظاهرة على آخره 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3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فعل مضارع مجزوم وعلامة جزمه السكون الظاهر على آخره .</a:t>
            </a:r>
          </a:p>
        </p:txBody>
      </p:sp>
      <p:sp>
        <p:nvSpPr>
          <p:cNvPr id="80901" name="Rectangle 5"/>
          <p:cNvSpPr>
            <a:spLocks/>
          </p:cNvSpPr>
          <p:nvPr/>
        </p:nvSpPr>
        <p:spPr bwMode="auto">
          <a:xfrm>
            <a:off x="6172200" y="3352800"/>
            <a:ext cx="3048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2.لعل (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أخا</a:t>
            </a: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)ك مجتهد</a:t>
            </a:r>
            <a:endParaRPr lang="en-US" sz="2800" b="1">
              <a:solidFill>
                <a:schemeClr val="fol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80902" name="Rectangle 6"/>
          <p:cNvSpPr>
            <a:spLocks/>
          </p:cNvSpPr>
          <p:nvPr/>
        </p:nvSpPr>
        <p:spPr bwMode="auto">
          <a:xfrm>
            <a:off x="6248400" y="4876800"/>
            <a:ext cx="3048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3.سرت و(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القمرَ</a:t>
            </a:r>
            <a:r>
              <a:rPr lang="ar-SA" sz="2800" b="1">
                <a:solidFill>
                  <a:schemeClr val="folHlink"/>
                </a:solidFill>
                <a:latin typeface="Calibri" pitchFamily="34" charset="0"/>
                <a:cs typeface="AL-Hotham" pitchFamily="2" charset="-78"/>
              </a:rPr>
              <a:t>)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228600" y="3048000"/>
            <a:ext cx="56388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خبر لمبتدأ محذوف مرفوع وعلامة رفعه الضمة المقدرة.</a:t>
            </a:r>
          </a:p>
          <a:p>
            <a:pPr algn="r" rtl="1"/>
            <a:r>
              <a:rPr lang="ar-SA" sz="2400" b="1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. اسم لعل منصوب وعلامة نصبه الألف لأنه من الأسماء الخمسة.</a:t>
            </a:r>
          </a:p>
          <a:p>
            <a:pPr algn="r" rtl="1"/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3. خبر لعل مرفوع وعلامة رفعه الألف لأنه من الأسماء الخمسة.</a:t>
            </a:r>
            <a:endParaRPr lang="en-US" sz="2400" b="1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228600" y="4572000"/>
            <a:ext cx="5638800" cy="1362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hlink"/>
                </a:solidFill>
                <a:cs typeface="AL-Hotham" pitchFamily="2" charset="-78"/>
              </a:rPr>
              <a:t>1. مفعول لأجله منصوب وعلامة نصبه الفتحة الظاهرة على آخره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2. تمييز منصوب وعلامة نصبه الفتحة الظاهرة على آخره .</a:t>
            </a:r>
          </a:p>
          <a:p>
            <a:pPr algn="r" eaLnBrk="0" hangingPunct="0">
              <a:lnSpc>
                <a:spcPct val="10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2300" b="1">
                <a:solidFill>
                  <a:srgbClr val="FF0000"/>
                </a:solidFill>
                <a:cs typeface="AL-Hotham" pitchFamily="2" charset="-78"/>
              </a:rPr>
              <a:t>3</a:t>
            </a:r>
            <a:r>
              <a:rPr lang="ar-SA" sz="2300" b="1">
                <a:solidFill>
                  <a:schemeClr val="hlink"/>
                </a:solidFill>
                <a:cs typeface="AL-Hotham" pitchFamily="2" charset="-78"/>
              </a:rPr>
              <a:t>. مفعول معه منصوب وعلامة نصبه الفتحة الظاهرة على آخره .</a:t>
            </a:r>
            <a:endParaRPr lang="en-US" sz="2300" b="1">
              <a:solidFill>
                <a:schemeClr val="hlink"/>
              </a:solidFill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89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nimBg="1"/>
      <p:bldP spid="80900" grpId="0" animBg="1"/>
      <p:bldP spid="80901" grpId="0" animBg="1"/>
      <p:bldP spid="80902" grpId="0" animBg="1"/>
      <p:bldP spid="80903" grpId="0" animBg="1"/>
      <p:bldP spid="8090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>
          <a:xfrm>
            <a:off x="152400" y="304800"/>
            <a:ext cx="9067800" cy="715963"/>
          </a:xfrm>
          <a:solidFill>
            <a:schemeClr val="accent2"/>
          </a:solidFill>
        </p:spPr>
        <p:txBody>
          <a:bodyPr/>
          <a:lstStyle/>
          <a:p>
            <a:r>
              <a:rPr lang="ar-SA" sz="3900" b="1" smtClean="0">
                <a:solidFill>
                  <a:srgbClr val="E5FB11"/>
                </a:solidFill>
                <a:cs typeface="AL-Hotham" pitchFamily="2" charset="-78"/>
              </a:rPr>
              <a:t>التدريب ( 10) : </a:t>
            </a:r>
            <a:r>
              <a:rPr lang="ar-SA" sz="2800" b="1" smtClean="0">
                <a:solidFill>
                  <a:srgbClr val="E5FB11"/>
                </a:solidFill>
                <a:cs typeface="AL-Hotham" pitchFamily="2" charset="-78"/>
              </a:rPr>
              <a:t>في النصوص التي بين يديك أخطاء نحوية اذكر عددها:</a:t>
            </a:r>
            <a:endParaRPr lang="en-US" sz="2800" b="1" smtClean="0">
              <a:solidFill>
                <a:srgbClr val="E5FB11"/>
              </a:solidFill>
              <a:cs typeface="AL-Hotham" pitchFamily="2" charset="-78"/>
            </a:endParaRPr>
          </a:p>
        </p:txBody>
      </p:sp>
      <p:sp>
        <p:nvSpPr>
          <p:cNvPr id="81923" name="Rectangle 3"/>
          <p:cNvSpPr>
            <a:spLocks noGrp="1"/>
          </p:cNvSpPr>
          <p:nvPr>
            <p:ph type="body" idx="4294967295"/>
          </p:nvPr>
        </p:nvSpPr>
        <p:spPr>
          <a:xfrm>
            <a:off x="2133600" y="1981200"/>
            <a:ext cx="5715000" cy="533400"/>
          </a:xfrm>
          <a:ln>
            <a:solidFill>
              <a:schemeClr val="folHlink"/>
            </a:solidFill>
          </a:ln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ar-SA" sz="2800" b="1" smtClean="0">
                <a:solidFill>
                  <a:schemeClr val="hlink"/>
                </a:solidFill>
                <a:cs typeface="AL-Hotham" pitchFamily="2" charset="-78"/>
              </a:rPr>
              <a:t>1. خطأ واحد .    </a:t>
            </a:r>
            <a:r>
              <a:rPr lang="ar-SA" sz="2800" b="1" smtClean="0">
                <a:solidFill>
                  <a:srgbClr val="FF0000"/>
                </a:solidFill>
                <a:cs typeface="AL-Hotham" pitchFamily="2" charset="-78"/>
              </a:rPr>
              <a:t>2</a:t>
            </a:r>
            <a:r>
              <a:rPr lang="ar-SA" sz="2800" b="1" smtClean="0">
                <a:solidFill>
                  <a:schemeClr val="hlink"/>
                </a:solidFill>
                <a:cs typeface="AL-Hotham" pitchFamily="2" charset="-78"/>
              </a:rPr>
              <a:t>. (3)أخطاء .   3. (5)أخطاء</a:t>
            </a:r>
            <a:endParaRPr lang="en-US" sz="2800" b="1" smtClean="0">
              <a:solidFill>
                <a:schemeClr val="hlink"/>
              </a:solidFill>
              <a:cs typeface="AL-Hotham" pitchFamily="2" charset="-78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304800" y="1447800"/>
            <a:ext cx="93726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folHlink"/>
                </a:solidFill>
                <a:cs typeface="AL-Hotham" pitchFamily="2" charset="-78"/>
              </a:rPr>
              <a:t>1.كنتُ أسيرُ وحيدٌ بينَ الأشجارَ الوارفةِ ، والتلالِ المكسوةَ بالخضرةِ ، فشكرتُ اللهَ تعالى على ما أبدعَهُ في الكونِ. </a:t>
            </a: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04800" y="4114800"/>
            <a:ext cx="92964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chemeClr val="folHlink"/>
                </a:solidFill>
                <a:cs typeface="AL-Hotham" pitchFamily="2" charset="-78"/>
              </a:rPr>
              <a:t>3.الإخوةُ المجتهدينَ الذين يذاكروا دروسَهم لن يملَّونَ ؛ بسببِ حبِّهم للعلم ، وسيكونُ أباهم سعيدٌ بنتائِجِهِم</a:t>
            </a:r>
            <a:endParaRPr lang="en-US" sz="2400" b="1">
              <a:solidFill>
                <a:schemeClr val="folHlink"/>
              </a:solidFill>
              <a:cs typeface="AL-Hotham" pitchFamily="2" charset="-78"/>
            </a:endParaRP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304800" y="2590800"/>
            <a:ext cx="9372600" cy="838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2400" b="1">
                <a:solidFill>
                  <a:schemeClr val="folHlink"/>
                </a:solidFill>
                <a:cs typeface="AL-Hotham" pitchFamily="2" charset="-78"/>
              </a:rPr>
              <a:t>2.إن حبُّ الوطنِ علامةً من علاماتِ الإيمانِ ، وتبقى التضحيةُ في سبيل الله تعالى لصونِ حدودِه أمرٌ لا يصدرْ إلا عن مؤمنٍ غيوراً .</a:t>
            </a:r>
          </a:p>
        </p:txBody>
      </p:sp>
      <p:sp>
        <p:nvSpPr>
          <p:cNvPr id="81930" name="Rectangle 10"/>
          <p:cNvSpPr>
            <a:spLocks/>
          </p:cNvSpPr>
          <p:nvPr/>
        </p:nvSpPr>
        <p:spPr bwMode="auto">
          <a:xfrm>
            <a:off x="2209800" y="3505200"/>
            <a:ext cx="5715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hlink"/>
                </a:solidFill>
                <a:latin typeface="Calibri" pitchFamily="34" charset="0"/>
                <a:cs typeface="AL-Hotham" pitchFamily="2" charset="-78"/>
              </a:rPr>
              <a:t>1. لايوجد خطأ .    2. (3)أخطاء .   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3</a:t>
            </a:r>
            <a:r>
              <a:rPr lang="ar-SA" sz="2800" b="1">
                <a:solidFill>
                  <a:schemeClr val="hlink"/>
                </a:solidFill>
                <a:latin typeface="Calibri" pitchFamily="34" charset="0"/>
                <a:cs typeface="AL-Hotham" pitchFamily="2" charset="-78"/>
              </a:rPr>
              <a:t>. (5)أخطاء</a:t>
            </a:r>
            <a:endParaRPr lang="en-US" sz="2800" b="1">
              <a:solidFill>
                <a:schemeClr val="hlink"/>
              </a:solidFill>
              <a:latin typeface="Calibri" pitchFamily="34" charset="0"/>
              <a:cs typeface="AL-Hotham" pitchFamily="2" charset="-78"/>
            </a:endParaRPr>
          </a:p>
        </p:txBody>
      </p:sp>
      <p:sp>
        <p:nvSpPr>
          <p:cNvPr id="81931" name="Rectangle 11"/>
          <p:cNvSpPr>
            <a:spLocks/>
          </p:cNvSpPr>
          <p:nvPr/>
        </p:nvSpPr>
        <p:spPr bwMode="auto">
          <a:xfrm>
            <a:off x="2209800" y="4648200"/>
            <a:ext cx="5715000" cy="5334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solidFill>
                  <a:schemeClr val="hlink"/>
                </a:solidFill>
                <a:latin typeface="Calibri" pitchFamily="34" charset="0"/>
                <a:cs typeface="AL-Hotham" pitchFamily="2" charset="-78"/>
              </a:rPr>
              <a:t>1. لايوجد خطأ .    2. (4)أخطاء . . </a:t>
            </a:r>
            <a:r>
              <a:rPr lang="ar-SA" sz="2800" b="1">
                <a:solidFill>
                  <a:srgbClr val="FF0000"/>
                </a:solidFill>
                <a:latin typeface="Calibri" pitchFamily="34" charset="0"/>
                <a:cs typeface="AL-Hotham" pitchFamily="2" charset="-78"/>
              </a:rPr>
              <a:t>3</a:t>
            </a:r>
            <a:r>
              <a:rPr lang="ar-SA" sz="2800" b="1">
                <a:solidFill>
                  <a:schemeClr val="hlink"/>
                </a:solidFill>
                <a:latin typeface="Calibri" pitchFamily="34" charset="0"/>
                <a:cs typeface="AL-Hotham" pitchFamily="2" charset="-78"/>
              </a:rPr>
              <a:t> (5)أخطاء</a:t>
            </a:r>
            <a:endParaRPr lang="en-US" sz="2800" b="1">
              <a:solidFill>
                <a:schemeClr val="hlink"/>
              </a:solidFill>
              <a:latin typeface="Calibri" pitchFamily="34" charset="0"/>
              <a:cs typeface="AL-Hoth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2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8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3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3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nimBg="1"/>
      <p:bldP spid="81924" grpId="0" animBg="1"/>
      <p:bldP spid="81927" grpId="0" animBg="1"/>
      <p:bldP spid="81929" grpId="0" animBg="1"/>
      <p:bldP spid="81930" grpId="0" build="p" animBg="1"/>
      <p:bldP spid="81931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5" descr="shmsalwadaaaa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0000" contrast="-70000"/>
          </a:blip>
          <a:srcRect/>
          <a:stretch>
            <a:fillRect/>
          </a:stretch>
        </p:blipFill>
        <p:spPr bwMode="auto">
          <a:xfrm>
            <a:off x="304800" y="476250"/>
            <a:ext cx="909320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19288" y="274638"/>
            <a:ext cx="7491412" cy="1143000"/>
          </a:xfrm>
        </p:spPr>
        <p:txBody>
          <a:bodyPr/>
          <a:lstStyle/>
          <a:p>
            <a:pPr eaLnBrk="1" hangingPunct="1"/>
            <a:r>
              <a:rPr lang="ar-SA" sz="5400" b="1" smtClean="0">
                <a:solidFill>
                  <a:srgbClr val="10FCBE"/>
                </a:solidFill>
                <a:cs typeface="Andalus" pitchFamily="18" charset="-78"/>
              </a:rPr>
              <a:t>قبل الوداع :</a:t>
            </a:r>
            <a:endParaRPr lang="en-US" sz="5400" b="1" smtClean="0">
              <a:solidFill>
                <a:srgbClr val="10FCBE"/>
              </a:solidFill>
              <a:cs typeface="Andalus" pitchFamily="18" charset="-78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938588" y="1557338"/>
            <a:ext cx="5305425" cy="792162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ar-SA" sz="5400" b="1" smtClean="0">
                <a:solidFill>
                  <a:srgbClr val="F7F232"/>
                </a:solidFill>
                <a:cs typeface="AL-Hotham" pitchFamily="2" charset="-78"/>
              </a:rPr>
              <a:t>تذكر ..         تذكري ..</a:t>
            </a:r>
            <a:endParaRPr lang="en-US" sz="5400" smtClean="0">
              <a:solidFill>
                <a:srgbClr val="F7F232"/>
              </a:solidFill>
              <a:cs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-304800" y="2420938"/>
            <a:ext cx="97028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r">
              <a:lnSpc>
                <a:spcPct val="90000"/>
              </a:lnSpc>
              <a:spcBef>
                <a:spcPct val="20000"/>
              </a:spcBef>
            </a:pPr>
            <a:r>
              <a:rPr lang="ar-SA" sz="4500" b="1">
                <a:solidFill>
                  <a:schemeClr val="bg1"/>
                </a:solidFill>
                <a:latin typeface="Century Gothic" pitchFamily="34" charset="0"/>
                <a:cs typeface="AL-Hotham" pitchFamily="2" charset="-78"/>
              </a:rPr>
              <a:t>التمارين والتدريبات تمكنك من قياس معارفك ومهاراتك .</a:t>
            </a:r>
            <a:r>
              <a:rPr lang="ar-SA" sz="4500">
                <a:solidFill>
                  <a:schemeClr val="bg1"/>
                </a:solidFill>
                <a:latin typeface="Century Gothic" pitchFamily="34" charset="0"/>
              </a:rPr>
              <a:t> </a:t>
            </a:r>
            <a:endParaRPr lang="en-US" sz="45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661988" y="4365625"/>
            <a:ext cx="88138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r">
              <a:lnSpc>
                <a:spcPct val="90000"/>
              </a:lnSpc>
              <a:spcBef>
                <a:spcPct val="20000"/>
              </a:spcBef>
            </a:pPr>
            <a:r>
              <a:rPr lang="ar-SA" sz="3200" b="1">
                <a:solidFill>
                  <a:srgbClr val="45D6E5"/>
                </a:solidFill>
                <a:latin typeface="Century Gothic" pitchFamily="34" charset="0"/>
                <a:cs typeface="AL-Hotham" pitchFamily="2" charset="-78"/>
              </a:rPr>
              <a:t>وإلى لقاء قريب بإذن الله تعالى في الأسبوع القادم</a:t>
            </a:r>
            <a:r>
              <a:rPr lang="ar-SA" sz="3200">
                <a:solidFill>
                  <a:srgbClr val="45D6E5"/>
                </a:solidFill>
                <a:latin typeface="Century Gothic" pitchFamily="34" charset="0"/>
              </a:rPr>
              <a:t> </a:t>
            </a:r>
            <a:endParaRPr lang="en-US" sz="3200">
              <a:solidFill>
                <a:srgbClr val="45D6E5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6" dur="2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6" grpId="0" build="p"/>
      <p:bldP spid="33797" grpId="0" build="allAtOnce"/>
      <p:bldP spid="338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0D97AF-5FF6-428F-9A12-B4BBC41E365F}" type="slidenum">
              <a:rPr lang="ar-SA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946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1905000" y="3886200"/>
            <a:ext cx="3352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4000">
                <a:solidFill>
                  <a:schemeClr val="bg1"/>
                </a:solidFill>
                <a:latin typeface="Calibri" pitchFamily="34" charset="0"/>
                <a:cs typeface="AL-Battar" pitchFamily="2" charset="-78"/>
              </a:rPr>
              <a:t>التدريبات</a:t>
            </a:r>
          </a:p>
          <a:p>
            <a:pPr algn="ctr"/>
            <a:r>
              <a:rPr lang="ar-EG" sz="4000">
                <a:solidFill>
                  <a:schemeClr val="bg1"/>
                </a:solidFill>
                <a:latin typeface="Calibri" pitchFamily="34" charset="0"/>
                <a:cs typeface="AL-Battar" pitchFamily="2" charset="-78"/>
              </a:rPr>
              <a:t>بحمد الله</a:t>
            </a:r>
            <a:r>
              <a:rPr lang="ar-SA" sz="4000">
                <a:solidFill>
                  <a:schemeClr val="bg1"/>
                </a:solidFill>
                <a:latin typeface="Calibri" pitchFamily="34" charset="0"/>
                <a:cs typeface="AL-Battar" pitchFamily="2" charset="-78"/>
              </a:rPr>
              <a:t> تعالى</a:t>
            </a:r>
            <a:endParaRPr lang="en-US" sz="4000">
              <a:solidFill>
                <a:schemeClr val="bg1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946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0370632 h 775"/>
              <a:gd name="T2" fmla="*/ 2147483647 w 1687"/>
              <a:gd name="T3" fmla="*/ 1672879389 h 775"/>
              <a:gd name="T4" fmla="*/ 2147483647 w 1687"/>
              <a:gd name="T5" fmla="*/ 1896948692 h 775"/>
              <a:gd name="T6" fmla="*/ 2147483647 w 1687"/>
              <a:gd name="T7" fmla="*/ 1820561239 h 775"/>
              <a:gd name="T8" fmla="*/ 2147483647 w 1687"/>
              <a:gd name="T9" fmla="*/ 1680518374 h 775"/>
              <a:gd name="T10" fmla="*/ 2147483647 w 1687"/>
              <a:gd name="T11" fmla="*/ 1861300895 h 775"/>
              <a:gd name="T12" fmla="*/ 2147483647 w 1687"/>
              <a:gd name="T13" fmla="*/ 1726351484 h 775"/>
              <a:gd name="T14" fmla="*/ 1982069040 w 1687"/>
              <a:gd name="T15" fmla="*/ 1599038664 h 775"/>
              <a:gd name="T16" fmla="*/ 902095642 w 1687"/>
              <a:gd name="T17" fmla="*/ 1965697559 h 775"/>
              <a:gd name="T18" fmla="*/ 388789869 w 1687"/>
              <a:gd name="T19" fmla="*/ 1930049762 h 775"/>
              <a:gd name="T20" fmla="*/ 88938903 w 1687"/>
              <a:gd name="T21" fmla="*/ 1733990070 h 775"/>
              <a:gd name="T22" fmla="*/ 0 w 1687"/>
              <a:gd name="T23" fmla="*/ 1420801274 h 775"/>
              <a:gd name="T24" fmla="*/ 121973186 w 1687"/>
              <a:gd name="T25" fmla="*/ 970116740 h 775"/>
              <a:gd name="T26" fmla="*/ 94020851 w 1687"/>
              <a:gd name="T27" fmla="*/ 1278211682 h 775"/>
              <a:gd name="T28" fmla="*/ 198207193 w 1687"/>
              <a:gd name="T29" fmla="*/ 1535383251 h 775"/>
              <a:gd name="T30" fmla="*/ 465023976 w 1687"/>
              <a:gd name="T31" fmla="*/ 1685611828 h 775"/>
              <a:gd name="T32" fmla="*/ 894472720 w 1687"/>
              <a:gd name="T33" fmla="*/ 1721258030 h 775"/>
              <a:gd name="T34" fmla="*/ 1583113381 w 1687"/>
              <a:gd name="T35" fmla="*/ 1543021837 h 775"/>
              <a:gd name="T36" fmla="*/ 2147483647 w 1687"/>
              <a:gd name="T37" fmla="*/ 1387700204 h 775"/>
              <a:gd name="T38" fmla="*/ 2147483647 w 1687"/>
              <a:gd name="T39" fmla="*/ 1588853351 h 775"/>
              <a:gd name="T40" fmla="*/ 2147483647 w 1687"/>
              <a:gd name="T41" fmla="*/ 1606677249 h 775"/>
              <a:gd name="T42" fmla="*/ 2147483647 w 1687"/>
              <a:gd name="T43" fmla="*/ 1382608346 h 775"/>
              <a:gd name="T44" fmla="*/ 2147483647 w 1687"/>
              <a:gd name="T45" fmla="*/ 639105841 h 775"/>
              <a:gd name="T46" fmla="*/ 2147483647 w 1687"/>
              <a:gd name="T47" fmla="*/ 883545570 h 775"/>
              <a:gd name="T48" fmla="*/ 2147483647 w 1687"/>
              <a:gd name="T49" fmla="*/ 1301129034 h 775"/>
              <a:gd name="T50" fmla="*/ 2147483647 w 1687"/>
              <a:gd name="T51" fmla="*/ 1242565480 h 775"/>
              <a:gd name="T52" fmla="*/ 2147483647 w 1687"/>
              <a:gd name="T53" fmla="*/ 1466634384 h 775"/>
              <a:gd name="T54" fmla="*/ 711511222 w 1687"/>
              <a:gd name="T55" fmla="*/ 929377084 h 775"/>
              <a:gd name="T56" fmla="*/ 2147483647 w 1687"/>
              <a:gd name="T57" fmla="*/ 1560845735 h 775"/>
              <a:gd name="T58" fmla="*/ 2147483647 w 1687"/>
              <a:gd name="T59" fmla="*/ 1504827313 h 775"/>
              <a:gd name="T60" fmla="*/ 2147483647 w 1687"/>
              <a:gd name="T61" fmla="*/ 1660148945 h 775"/>
              <a:gd name="T62" fmla="*/ 2147483647 w 1687"/>
              <a:gd name="T63" fmla="*/ 1245110612 h 775"/>
              <a:gd name="T64" fmla="*/ 2147483647 w 1687"/>
              <a:gd name="T65" fmla="*/ 1339321963 h 775"/>
              <a:gd name="T66" fmla="*/ 2147483647 w 1687"/>
              <a:gd name="T67" fmla="*/ 1285851863 h 775"/>
              <a:gd name="T68" fmla="*/ 2147483647 w 1687"/>
              <a:gd name="T69" fmla="*/ 1372423033 h 775"/>
              <a:gd name="T70" fmla="*/ 2147483647 w 1687"/>
              <a:gd name="T71" fmla="*/ 1283305136 h 775"/>
              <a:gd name="T72" fmla="*/ 2147483647 w 1687"/>
              <a:gd name="T73" fmla="*/ 1087243848 h 775"/>
              <a:gd name="T74" fmla="*/ 2147483647 w 1687"/>
              <a:gd name="T75" fmla="*/ 1158539442 h 775"/>
              <a:gd name="T76" fmla="*/ 2147483647 w 1687"/>
              <a:gd name="T77" fmla="*/ 1247657339 h 775"/>
              <a:gd name="T78" fmla="*/ 2147483647 w 1687"/>
              <a:gd name="T79" fmla="*/ 1026135162 h 775"/>
              <a:gd name="T80" fmla="*/ 2147483647 w 1687"/>
              <a:gd name="T81" fmla="*/ 1140715543 h 775"/>
              <a:gd name="T82" fmla="*/ 2147483647 w 1687"/>
              <a:gd name="T83" fmla="*/ 1229833440 h 775"/>
              <a:gd name="T84" fmla="*/ 2147483647 w 1687"/>
              <a:gd name="T85" fmla="*/ 1056689505 h 775"/>
              <a:gd name="T86" fmla="*/ 2147483647 w 1687"/>
              <a:gd name="T87" fmla="*/ 926831952 h 775"/>
              <a:gd name="T88" fmla="*/ 2147483647 w 1687"/>
              <a:gd name="T89" fmla="*/ 280085831 h 775"/>
              <a:gd name="T90" fmla="*/ 2144700951 w 1687"/>
              <a:gd name="T91" fmla="*/ 318280355 h 775"/>
              <a:gd name="T92" fmla="*/ 1999857454 w 1687"/>
              <a:gd name="T93" fmla="*/ 366658596 h 775"/>
              <a:gd name="T94" fmla="*/ 1875341749 w 1687"/>
              <a:gd name="T95" fmla="*/ 308095042 h 775"/>
              <a:gd name="T96" fmla="*/ 1918541498 w 1687"/>
              <a:gd name="T97" fmla="*/ 211338559 h 775"/>
              <a:gd name="T98" fmla="*/ 2104042176 w 1687"/>
              <a:gd name="T99" fmla="*/ 328465668 h 775"/>
              <a:gd name="T100" fmla="*/ 2147483647 w 1687"/>
              <a:gd name="T101" fmla="*/ 150228228 h 775"/>
              <a:gd name="T102" fmla="*/ 1270557619 w 1687"/>
              <a:gd name="T103" fmla="*/ 213883691 h 775"/>
              <a:gd name="T104" fmla="*/ 1143500940 w 1687"/>
              <a:gd name="T105" fmla="*/ 364111869 h 775"/>
              <a:gd name="T106" fmla="*/ 1196864586 w 1687"/>
              <a:gd name="T107" fmla="*/ 249531488 h 775"/>
              <a:gd name="T108" fmla="*/ 998657443 w 1687"/>
              <a:gd name="T109" fmla="*/ 162958672 h 775"/>
              <a:gd name="T110" fmla="*/ 287146121 w 1687"/>
              <a:gd name="T111" fmla="*/ 702762849 h 775"/>
              <a:gd name="T112" fmla="*/ 147384522 w 1687"/>
              <a:gd name="T113" fmla="*/ 799519332 h 775"/>
              <a:gd name="T114" fmla="*/ 58445619 w 1687"/>
              <a:gd name="T115" fmla="*/ 659476466 h 775"/>
              <a:gd name="T116" fmla="*/ 127055134 w 1687"/>
              <a:gd name="T117" fmla="*/ 333557526 h 775"/>
              <a:gd name="T118" fmla="*/ 188041702 w 1687"/>
              <a:gd name="T119" fmla="*/ 297909729 h 775"/>
              <a:gd name="T120" fmla="*/ 144843547 w 1687"/>
              <a:gd name="T121" fmla="*/ 623828669 h 775"/>
              <a:gd name="T122" fmla="*/ 254111862 w 1687"/>
              <a:gd name="T123" fmla="*/ 595819458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1440</Words>
  <Application>Microsoft Office PowerPoint</Application>
  <PresentationFormat>A4 Paper (210x297 mm)‎</PresentationFormat>
  <Paragraphs>172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5" baseType="lpstr">
      <vt:lpstr>Arial</vt:lpstr>
      <vt:lpstr>Calibri</vt:lpstr>
      <vt:lpstr>AL-Battar</vt:lpstr>
      <vt:lpstr>AL-Hotham</vt:lpstr>
      <vt:lpstr>AYM Wadiy S_U normal.</vt:lpstr>
      <vt:lpstr>Tahoma</vt:lpstr>
      <vt:lpstr>Traditional Arabic</vt:lpstr>
      <vt:lpstr>Andalus</vt:lpstr>
      <vt:lpstr>Century Gothic</vt:lpstr>
      <vt:lpstr>Office Theme</vt:lpstr>
      <vt:lpstr>الشريحة 1</vt:lpstr>
      <vt:lpstr>تدريبات على قواعد النحو</vt:lpstr>
      <vt:lpstr>الشريحة 3</vt:lpstr>
      <vt:lpstr>التدريب ( 1) : اختر التعريف المناسب للمصطلحات النحوية الآتية :</vt:lpstr>
      <vt:lpstr>التدريب ( 2) : حدد العلامات الخاصة بكل مصلح نحوي :</vt:lpstr>
      <vt:lpstr>التدريب ( 3) : صِلْ بين الأفعال والحروف وأحكامها الإعرابية :</vt:lpstr>
      <vt:lpstr>التدريب ( 4) : ما ذا يطلق على الاسم المرفوع في الأمثلة الآتية :</vt:lpstr>
      <vt:lpstr>التدريب ( 5) : أي الأمثلة ينتمي للمصطلحات النحوية الآتية:</vt:lpstr>
      <vt:lpstr>التدريب ( 6) : اكشف الخطأ اللغوي والنحوي في الأمثلة الآتية:</vt:lpstr>
      <vt:lpstr>التدريب ( 7) : ماذا يطلق على الجمل التي بين الأقواس :</vt:lpstr>
      <vt:lpstr>التدريب ( 8) : ما هو الوجه الصحيح لكتابة الأعداد الآتية :</vt:lpstr>
      <vt:lpstr>التدريب ( 9) : اختر الإعراب الصحيح للمفردات المحددة بين القوسين:</vt:lpstr>
      <vt:lpstr>التدريب ( 10) : في النصوص التي بين يديك أخطاء نحوية اذكر عددها:</vt:lpstr>
      <vt:lpstr>قبل الوداع :</vt:lpstr>
      <vt:lpstr>الشريحة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hello</cp:lastModifiedBy>
  <cp:revision>38</cp:revision>
  <dcterms:created xsi:type="dcterms:W3CDTF">2009-10-14T19:14:34Z</dcterms:created>
  <dcterms:modified xsi:type="dcterms:W3CDTF">2011-12-12T23:35:13Z</dcterms:modified>
</cp:coreProperties>
</file>