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3" r:id="rId4"/>
    <p:sldId id="259" r:id="rId5"/>
    <p:sldId id="260" r:id="rId6"/>
    <p:sldId id="261" r:id="rId7"/>
    <p:sldId id="262" r:id="rId8"/>
    <p:sldId id="257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المحاضرة الثالثة عشر ( مراجعة 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EG" dirty="0" smtClean="0"/>
              <a:t>تدقيق لبعض </a:t>
            </a:r>
            <a:r>
              <a:rPr lang="ar-EG" smtClean="0"/>
              <a:t>التعريفات والمصطلحات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1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التعريفات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dirty="0" smtClean="0"/>
              <a:t>1- تعريف الاخلاق :</a:t>
            </a:r>
          </a:p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تعريفها بشكل عام </a:t>
            </a:r>
            <a:r>
              <a:rPr lang="ar-EG" dirty="0" smtClean="0"/>
              <a:t>( تعريف ابن مسكوية ) « </a:t>
            </a:r>
            <a:r>
              <a:rPr lang="ar-EG" dirty="0" smtClean="0">
                <a:solidFill>
                  <a:srgbClr val="FF0000"/>
                </a:solidFill>
              </a:rPr>
              <a:t>حال</a:t>
            </a:r>
            <a:r>
              <a:rPr lang="ar-EG" dirty="0" smtClean="0"/>
              <a:t> للنفس داعية لها الى افعالها ,من </a:t>
            </a:r>
            <a:r>
              <a:rPr lang="ar-EG" dirty="0" smtClean="0">
                <a:solidFill>
                  <a:srgbClr val="FF0000"/>
                </a:solidFill>
              </a:rPr>
              <a:t>غير</a:t>
            </a:r>
            <a:r>
              <a:rPr lang="ar-EG" dirty="0" smtClean="0"/>
              <a:t> فكر ولا روية .  </a:t>
            </a:r>
          </a:p>
          <a:p>
            <a:pPr marL="0" indent="0" algn="r">
              <a:buNone/>
            </a:pPr>
            <a:r>
              <a:rPr lang="ar-EG" dirty="0" smtClean="0"/>
              <a:t>- والحال يينقسم الى قسمين :                </a:t>
            </a:r>
          </a:p>
          <a:p>
            <a:pPr marL="0" indent="0" algn="r" rtl="1">
              <a:buNone/>
            </a:pPr>
            <a:r>
              <a:rPr lang="ar-EG" dirty="0" smtClean="0"/>
              <a:t>منه ما يكون </a:t>
            </a:r>
            <a:r>
              <a:rPr lang="ar-EG" dirty="0" smtClean="0">
                <a:solidFill>
                  <a:srgbClr val="FF0000"/>
                </a:solidFill>
              </a:rPr>
              <a:t>طبيعيا</a:t>
            </a:r>
            <a:r>
              <a:rPr lang="ar-EG" dirty="0" smtClean="0"/>
              <a:t> ومنه مايكون</a:t>
            </a:r>
            <a:r>
              <a:rPr lang="ar-EG" dirty="0" smtClean="0">
                <a:solidFill>
                  <a:srgbClr val="FF0000"/>
                </a:solidFill>
              </a:rPr>
              <a:t> بالعادة </a:t>
            </a:r>
            <a:r>
              <a:rPr lang="ar-EG" dirty="0" smtClean="0"/>
              <a:t>.                                          وتعريف الغزالى وعبد الكريم زيدان  للاخلاق بشكل عام لا يخرج عن هذا المعنى ., وهذا التعريف ينطبق على لااخلاق بشكل عام سيئة كانت او طيبة .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9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marL="0" indent="0" algn="r">
              <a:buNone/>
            </a:pPr>
            <a:r>
              <a:rPr lang="ar-EG" dirty="0" smtClean="0"/>
              <a:t>تعريف الاخلاق فى الفكر الاسلامى :</a:t>
            </a:r>
          </a:p>
          <a:p>
            <a:pPr marL="0" indent="0" algn="r">
              <a:buNone/>
            </a:pPr>
            <a:r>
              <a:rPr lang="ar-EG" dirty="0" smtClean="0"/>
              <a:t>عند </a:t>
            </a:r>
            <a:r>
              <a:rPr lang="ar-EG" dirty="0" smtClean="0">
                <a:solidFill>
                  <a:srgbClr val="FF0000"/>
                </a:solidFill>
              </a:rPr>
              <a:t>ابو الحسن الماوردى </a:t>
            </a:r>
            <a:r>
              <a:rPr lang="ar-EG" dirty="0" smtClean="0"/>
              <a:t>:هى غرائز كامنة تظهر بالاختيار وتقهر بالاضرار وللنفس اخلاق تحدث منها بالطبع ولها افعال تصدر عنها بالارادة , فهما حزبان لاتنفك النفس منهما , اخلاق الذات وافعال الارادة .     </a:t>
            </a:r>
          </a:p>
          <a:p>
            <a:pPr marL="0" indent="0" algn="r">
              <a:buNone/>
            </a:pPr>
            <a:r>
              <a:rPr lang="ar-EG" dirty="0" smtClean="0"/>
              <a:t> </a:t>
            </a:r>
          </a:p>
          <a:p>
            <a:pPr marL="0" indent="0" algn="r">
              <a:buNone/>
            </a:pPr>
            <a:r>
              <a:rPr lang="ar-EG" dirty="0" smtClean="0"/>
              <a:t>وعند </a:t>
            </a:r>
            <a:r>
              <a:rPr lang="ar-EG" dirty="0" smtClean="0">
                <a:solidFill>
                  <a:srgbClr val="FF0000"/>
                </a:solidFill>
              </a:rPr>
              <a:t>الامام على </a:t>
            </a:r>
            <a:r>
              <a:rPr lang="ar-EG" dirty="0" smtClean="0"/>
              <a:t>: هى الوسط بين طرفين اليمين والشمال كاتاهما مضلة , والطريق الوسطى هى الجادة عليها يقوم الكتاب وآثار السنة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83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اخلاقيات العمل </a:t>
            </a:r>
            <a:r>
              <a:rPr lang="ar-EG" dirty="0" smtClean="0"/>
              <a:t>: </a:t>
            </a:r>
          </a:p>
          <a:p>
            <a:pPr marL="0" indent="0" algn="r">
              <a:buNone/>
            </a:pPr>
            <a:r>
              <a:rPr lang="ar-EG" dirty="0" smtClean="0"/>
              <a:t> هى المبادىء والمعايير التى تعد مرجعا للسلوك المطلوب لافراد المهنة  الواحدة, والتى يعتمد عليها المجتمع فى تقييم ادائهم , إيجابا او سلبا .           .</a:t>
            </a:r>
          </a:p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تعريف العمل </a:t>
            </a:r>
            <a:r>
              <a:rPr lang="ar-EG" dirty="0" smtClean="0"/>
              <a:t>:</a:t>
            </a:r>
          </a:p>
          <a:p>
            <a:pPr marL="0" indent="0" algn="r">
              <a:buNone/>
            </a:pPr>
            <a:r>
              <a:rPr lang="ar-EG" dirty="0" smtClean="0"/>
              <a:t>هو كل ما يقوم به الانسان من نشاط انتاجى فى وظيفة او مهنة او حرفة .</a:t>
            </a:r>
          </a:p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المهنة </a:t>
            </a:r>
            <a:r>
              <a:rPr lang="ar-EG" dirty="0" smtClean="0"/>
              <a:t>:</a:t>
            </a:r>
          </a:p>
          <a:p>
            <a:pPr marL="0" indent="0" algn="r">
              <a:buNone/>
            </a:pPr>
            <a:r>
              <a:rPr lang="ar-EG" dirty="0" smtClean="0"/>
              <a:t>هى مجموعة من الاعمال التى تتطلب مهارات معينة يؤديها الفرد من خلال ممارسات تدريبية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87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dirty="0" smtClean="0">
                <a:solidFill>
                  <a:srgbClr val="FF0000"/>
                </a:solidFill>
              </a:rPr>
              <a:t>الحرفة</a:t>
            </a:r>
            <a:r>
              <a:rPr lang="ar-EG" dirty="0" smtClean="0"/>
              <a:t> :</a:t>
            </a:r>
          </a:p>
          <a:p>
            <a:pPr marL="0" indent="0" algn="r" rtl="1">
              <a:buNone/>
            </a:pPr>
            <a:r>
              <a:rPr lang="ar-EG" dirty="0" smtClean="0"/>
              <a:t>هى عمل يمارسه الانسان , يحتاج الى تدريب قصير .</a:t>
            </a:r>
          </a:p>
          <a:p>
            <a:pPr marL="0" indent="0" algn="r" rtl="1">
              <a:buNone/>
            </a:pPr>
            <a:r>
              <a:rPr lang="ar-EG" dirty="0" smtClean="0">
                <a:solidFill>
                  <a:srgbClr val="FF0000"/>
                </a:solidFill>
              </a:rPr>
              <a:t>الوظيفة </a:t>
            </a:r>
            <a:r>
              <a:rPr lang="ar-EG" dirty="0" smtClean="0"/>
              <a:t>:</a:t>
            </a:r>
          </a:p>
          <a:p>
            <a:pPr marL="0" indent="0" algn="r" rtl="1">
              <a:buNone/>
            </a:pPr>
            <a:r>
              <a:rPr lang="ar-EG" dirty="0" smtClean="0"/>
              <a:t> وحدة من وحدات العمل تتكون من عدة انشطة مجتمعة مع بعضها فى المضمون والشكل ويمكن ان يقوم بها موظف واحد او اكثر .</a:t>
            </a:r>
          </a:p>
          <a:p>
            <a:pPr marL="0" indent="0" algn="r" rtl="1">
              <a:buNone/>
            </a:pPr>
            <a:r>
              <a:rPr lang="ar-EG" dirty="0" smtClean="0">
                <a:solidFill>
                  <a:srgbClr val="FF0000"/>
                </a:solidFill>
              </a:rPr>
              <a:t>الموظف العام </a:t>
            </a:r>
            <a:r>
              <a:rPr lang="ar-EG" dirty="0" smtClean="0"/>
              <a:t>:</a:t>
            </a:r>
          </a:p>
          <a:p>
            <a:pPr marL="0" indent="0" algn="r" rtl="1">
              <a:buNone/>
            </a:pPr>
            <a:r>
              <a:rPr lang="ar-EG" dirty="0" smtClean="0"/>
              <a:t>هو كل شخص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u="sng" dirty="0" smtClean="0">
                <a:solidFill>
                  <a:srgbClr val="FF0000"/>
                </a:solidFill>
              </a:rPr>
              <a:t>طبيعى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يؤدى خدمه فى </a:t>
            </a:r>
            <a:r>
              <a:rPr lang="ar-EG" dirty="0" smtClean="0">
                <a:solidFill>
                  <a:srgbClr val="FF0000"/>
                </a:solidFill>
              </a:rPr>
              <a:t>مرفق تملكه او تديره</a:t>
            </a:r>
            <a:r>
              <a:rPr lang="ar-EG" dirty="0" smtClean="0"/>
              <a:t> الدولة , بصفة </a:t>
            </a:r>
            <a:r>
              <a:rPr lang="ar-EG" dirty="0" smtClean="0">
                <a:solidFill>
                  <a:srgbClr val="FF0000"/>
                </a:solidFill>
              </a:rPr>
              <a:t>دائمة او مؤقتة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9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EG" dirty="0" smtClean="0"/>
              <a:t>تابع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pPr marL="0" indent="0" algn="r" rtl="1">
              <a:buNone/>
            </a:pPr>
            <a:r>
              <a:rPr lang="ar-EG" dirty="0" smtClean="0">
                <a:solidFill>
                  <a:srgbClr val="FF0000"/>
                </a:solidFill>
              </a:rPr>
              <a:t>تعريف السلوك بشكل عام </a:t>
            </a:r>
            <a:r>
              <a:rPr lang="ar-EG" dirty="0" smtClean="0"/>
              <a:t>:</a:t>
            </a:r>
          </a:p>
          <a:p>
            <a:pPr marL="0" indent="0" algn="r" rtl="1">
              <a:buNone/>
            </a:pPr>
            <a:r>
              <a:rPr lang="ar-EG" dirty="0" smtClean="0"/>
              <a:t>هو كل الافعال والنشاطات التى تصدر عن الفرد سواء كانت ظاهرة ام غير ظاهرة  ظاهرة كانت ( حركات) اوغير ظاهرة (تفكير ) ارادية كانت او لاارادية .</a:t>
            </a:r>
          </a:p>
          <a:p>
            <a:pPr marL="0" indent="0" algn="r" rtl="1">
              <a:buNone/>
            </a:pPr>
            <a:r>
              <a:rPr lang="ar-EG" dirty="0" smtClean="0">
                <a:solidFill>
                  <a:srgbClr val="FF0000"/>
                </a:solidFill>
              </a:rPr>
              <a:t>والسلوك بشكل عام نوعان :                                                         </a:t>
            </a:r>
            <a:r>
              <a:rPr lang="ar-EG" dirty="0" smtClean="0"/>
              <a:t>أ – السلوك الاستجابى :وهو السلوك الذى تتجكم فية المثيرات القبلية ولايتأثر </a:t>
            </a:r>
            <a:r>
              <a:rPr lang="ar-EG" dirty="0" smtClean="0"/>
              <a:t>بالمثيرات </a:t>
            </a:r>
            <a:r>
              <a:rPr lang="ar-EG" dirty="0" smtClean="0"/>
              <a:t>التى تتبعه وهو اقرب الى السلوك الارادى .                           ب – السلوك الاجرائى :هو الذى يتحد بفعل عوامل كثيرة اقتصادية دينية </a:t>
            </a:r>
            <a:r>
              <a:rPr lang="ar-EG" smtClean="0"/>
              <a:t>تربوية </a:t>
            </a:r>
            <a:r>
              <a:rPr lang="ar-EG" smtClean="0"/>
              <a:t>والمثيرات </a:t>
            </a:r>
            <a:r>
              <a:rPr lang="ar-EG" dirty="0" smtClean="0"/>
              <a:t>البعدية قد تؤثر فيه وقد لاتؤثر .</a:t>
            </a:r>
          </a:p>
        </p:txBody>
      </p:sp>
    </p:spTree>
    <p:extLst>
      <p:ext uri="{BB962C8B-B14F-4D97-AF65-F5344CB8AC3E}">
        <p14:creationId xmlns:p14="http://schemas.microsoft.com/office/powerpoint/2010/main" val="3306793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ar-EG" dirty="0" smtClean="0"/>
              <a:t>تابع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marL="0" indent="0" algn="r" rtl="1">
              <a:buNone/>
            </a:pPr>
            <a:r>
              <a:rPr lang="ar-EG" dirty="0">
                <a:solidFill>
                  <a:srgbClr val="FF0000"/>
                </a:solidFill>
              </a:rPr>
              <a:t>السلوك العدوانى : </a:t>
            </a:r>
          </a:p>
          <a:p>
            <a:pPr marL="0" indent="0" algn="r" rtl="1">
              <a:buNone/>
            </a:pPr>
            <a:r>
              <a:rPr lang="ar-EG" dirty="0">
                <a:solidFill>
                  <a:srgbClr val="FF0000"/>
                </a:solidFill>
              </a:rPr>
              <a:t>1-  تعريف سيزر </a:t>
            </a:r>
            <a:r>
              <a:rPr lang="ar-EG" dirty="0"/>
              <a:t>:هو استجابه انفعالية متعلمة تتحول مع الطفل وبخاصة فى سنته الثانية الى عدوان وظيفى لارتباطها ارتباطا شرطيا بإشباع الحاجات </a:t>
            </a:r>
            <a:r>
              <a:rPr lang="ar-EG" dirty="0" smtClean="0"/>
              <a:t>.</a:t>
            </a:r>
          </a:p>
          <a:p>
            <a:pPr marL="0" indent="0" algn="r" rtl="1">
              <a:buNone/>
            </a:pPr>
            <a:endParaRPr lang="ar-EG" dirty="0" smtClean="0"/>
          </a:p>
          <a:p>
            <a:pPr marL="0" indent="0" algn="r" rtl="1">
              <a:buNone/>
            </a:pPr>
            <a:r>
              <a:rPr lang="ar-EG" dirty="0" smtClean="0"/>
              <a:t>2</a:t>
            </a:r>
            <a:r>
              <a:rPr lang="ar-EG" dirty="0" smtClean="0">
                <a:solidFill>
                  <a:srgbClr val="FF0000"/>
                </a:solidFill>
              </a:rPr>
              <a:t>- تعريف كيلر </a:t>
            </a:r>
            <a:r>
              <a:rPr lang="ar-EG" dirty="0" smtClean="0"/>
              <a:t>: هو عدم ملائمة الخبرات السابقة للفرد مع الخبرات والحوادث الحالية , واذا دامت هذه الحالة لدى الفرد يتكون لديه احباط ينتج من جراءه سلوك عدوانى .</a:t>
            </a:r>
          </a:p>
        </p:txBody>
      </p:sp>
    </p:spTree>
    <p:extLst>
      <p:ext uri="{BB962C8B-B14F-4D97-AF65-F5344CB8AC3E}">
        <p14:creationId xmlns:p14="http://schemas.microsoft.com/office/powerpoint/2010/main" val="118802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ar-EG" dirty="0"/>
              <a:t> </a:t>
            </a:r>
            <a:r>
              <a:rPr lang="ar-EG" dirty="0" smtClean="0">
                <a:solidFill>
                  <a:srgbClr val="FF0000"/>
                </a:solidFill>
              </a:rPr>
              <a:t>1- </a:t>
            </a:r>
            <a:r>
              <a:rPr lang="ar-EG" dirty="0">
                <a:solidFill>
                  <a:srgbClr val="FF0000"/>
                </a:solidFill>
              </a:rPr>
              <a:t>السلوك الحازم </a:t>
            </a:r>
            <a:r>
              <a:rPr lang="ar-EG" dirty="0"/>
              <a:t>: هو ان تعبر عن افكارك ومشاعرك واحتياجاتك </a:t>
            </a:r>
            <a:r>
              <a:rPr lang="ar-EG" dirty="0" smtClean="0"/>
              <a:t>بصدق وامانة </a:t>
            </a:r>
            <a:r>
              <a:rPr lang="ar-EG" dirty="0"/>
              <a:t>وبطريقة مباشرة دون المساس بحقوق الاخرين , </a:t>
            </a:r>
            <a:r>
              <a:rPr lang="ar-EG" dirty="0">
                <a:solidFill>
                  <a:srgbClr val="FF0000"/>
                </a:solidFill>
              </a:rPr>
              <a:t>ويتصف </a:t>
            </a:r>
            <a:r>
              <a:rPr lang="ar-EG" dirty="0" smtClean="0">
                <a:solidFill>
                  <a:srgbClr val="FF0000"/>
                </a:solidFill>
              </a:rPr>
              <a:t>بالايجابي </a:t>
            </a:r>
            <a:r>
              <a:rPr lang="ar-EG" dirty="0" smtClean="0"/>
              <a:t>.  </a:t>
            </a:r>
            <a:r>
              <a:rPr lang="ar-EG" dirty="0" smtClean="0">
                <a:solidFill>
                  <a:srgbClr val="FF0000"/>
                </a:solidFill>
              </a:rPr>
              <a:t>2- السلوك غير الحازم </a:t>
            </a:r>
            <a:r>
              <a:rPr lang="ar-EG" dirty="0" smtClean="0"/>
              <a:t>: هو عدم القدرة على التعبير عن افكارك ومشاعرك  بصدق وامانة وبطريقة مباشرة ويتصف </a:t>
            </a:r>
            <a:r>
              <a:rPr lang="ar-EG" dirty="0" smtClean="0">
                <a:solidFill>
                  <a:srgbClr val="FF0000"/>
                </a:solidFill>
              </a:rPr>
              <a:t>بالسلوك السلبى </a:t>
            </a:r>
            <a:r>
              <a:rPr lang="ar-EG" dirty="0" smtClean="0"/>
              <a:t>.</a:t>
            </a:r>
          </a:p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3- السلوك العدائى </a:t>
            </a:r>
            <a:r>
              <a:rPr lang="ar-EG" dirty="0" smtClean="0"/>
              <a:t>:هو الذى لايراعى افكار ومشاعر الاخرين ويحط من قدرهم ويحاول ايذائهم جسمانيا او عاطفيا او لفظيا .</a:t>
            </a:r>
            <a:endParaRPr lang="en-US" dirty="0"/>
          </a:p>
          <a:p>
            <a:pPr marL="0" indent="0" algn="r">
              <a:buNone/>
            </a:pPr>
            <a:r>
              <a:rPr lang="ar-EG" dirty="0" smtClean="0">
                <a:solidFill>
                  <a:srgbClr val="FF0000"/>
                </a:solidFill>
              </a:rPr>
              <a:t>السلوك الحازم هو النموذج المفضل فى مجال الاعمال </a:t>
            </a:r>
            <a:r>
              <a:rPr lang="ar-EG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3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algn="r"/>
            <a:r>
              <a:rPr lang="ar-EG" dirty="0" smtClean="0">
                <a:solidFill>
                  <a:srgbClr val="FF0000"/>
                </a:solidFill>
              </a:rPr>
              <a:t>الموظف العام </a:t>
            </a:r>
            <a:r>
              <a:rPr lang="ar-EG" dirty="0" smtClean="0"/>
              <a:t>:هو كل شخص طبيعى يقوم بخدمة مرفق تملكة أو تديره </a:t>
            </a:r>
          </a:p>
          <a:p>
            <a:pPr marL="0" indent="0" algn="r">
              <a:buNone/>
            </a:pPr>
            <a:r>
              <a:rPr lang="ar-EG" dirty="0" smtClean="0"/>
              <a:t>الدولة , بصفة مؤقته أو بصفة دائمة .                                             </a:t>
            </a:r>
            <a:r>
              <a:rPr lang="ar-EG" dirty="0" smtClean="0">
                <a:solidFill>
                  <a:srgbClr val="FF0000"/>
                </a:solidFill>
              </a:rPr>
              <a:t>موظفون يأخذون حكم الموظف العام </a:t>
            </a:r>
            <a:r>
              <a:rPr lang="ar-EG" dirty="0" smtClean="0"/>
              <a:t>هم موظفو الشركات المساهمة , وكل شخص. تنتدبة الحكومة او المحكمة لأداء اعمال للحكومة او المحاكم كخبراء.                                                                                 </a:t>
            </a:r>
            <a:r>
              <a:rPr lang="ar-EG" dirty="0" smtClean="0">
                <a:solidFill>
                  <a:srgbClr val="FF0000"/>
                </a:solidFill>
              </a:rPr>
              <a:t>الوظيفة العامة </a:t>
            </a:r>
            <a:r>
              <a:rPr lang="ar-EG" dirty="0" smtClean="0"/>
              <a:t>: هى كيان نظامى تابع للإدارات الحكومية , توجب على شاغلها مجموعة من الواجبات مقابل مجموعة من الحقوق والمزايات الوظيفية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486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ar-EG" dirty="0" smtClean="0"/>
              <a:t>تابع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 indent="0" algn="r">
              <a:buNone/>
            </a:pPr>
            <a:r>
              <a:rPr lang="ar-EG" dirty="0">
                <a:solidFill>
                  <a:srgbClr val="FF0000"/>
                </a:solidFill>
              </a:rPr>
              <a:t>ولاء الموظف العام للفيادة السياسية </a:t>
            </a:r>
            <a:r>
              <a:rPr lang="ar-EG" dirty="0"/>
              <a:t>: ينبغى ان يكون دائما للنظام السياسى القائم على السلطة المشروعة والممثلة للمواطنين تمثيلا صحيحا , وتكون قراراته متمشية مع الاحتياجات العامة والرغبة الشعبية وان يلتزم بإرادة الشعب .  </a:t>
            </a:r>
            <a:r>
              <a:rPr lang="ar-EG" dirty="0">
                <a:solidFill>
                  <a:srgbClr val="FF0000"/>
                </a:solidFill>
              </a:rPr>
              <a:t>ولاء الموظف العام للقيادة الادارية </a:t>
            </a:r>
            <a:r>
              <a:rPr lang="ar-EG" dirty="0"/>
              <a:t>: الطاعة للقرار الادارى الصادر من رئيس يجب طاعته  لضمان سير المرافق العامة . اما اذا كان القرار الادارى يخالف تعليمات ادارية يجب على الموظف ان يعرض الامر على رئيسة فى العمل  ولا يمتنع عن تنفيذ الامر .</a:t>
            </a:r>
          </a:p>
          <a:p>
            <a:pPr marL="0" indent="0" algn="r">
              <a:buNone/>
            </a:pPr>
            <a:r>
              <a:rPr lang="ar-EG" dirty="0"/>
              <a:t>اما اذا كان الامر يشكل </a:t>
            </a:r>
            <a:r>
              <a:rPr lang="ar-EG" dirty="0">
                <a:solidFill>
                  <a:srgbClr val="FF0000"/>
                </a:solidFill>
              </a:rPr>
              <a:t>جريمة او فساد </a:t>
            </a:r>
            <a:r>
              <a:rPr lang="ar-EG" dirty="0"/>
              <a:t>فلايجبر الموظف على تنفيذه  .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52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</TotalTime>
  <Words>643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المحاضرة الثالثة عشر ( مراجعة )</vt:lpstr>
      <vt:lpstr>التعريفات</vt:lpstr>
      <vt:lpstr>تابع</vt:lpstr>
      <vt:lpstr>تابع</vt:lpstr>
      <vt:lpstr>تابع</vt:lpstr>
      <vt:lpstr>تابع </vt:lpstr>
      <vt:lpstr>تابع </vt:lpstr>
      <vt:lpstr>تابع</vt:lpstr>
      <vt:lpstr>تابع</vt:lpstr>
      <vt:lpstr>تابع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Muhammed Elsharkawy</dc:creator>
  <cp:lastModifiedBy>Muhammed Elsharkawy</cp:lastModifiedBy>
  <cp:revision>29</cp:revision>
  <dcterms:created xsi:type="dcterms:W3CDTF">2006-08-16T00:00:00Z</dcterms:created>
  <dcterms:modified xsi:type="dcterms:W3CDTF">2015-11-27T12:50:53Z</dcterms:modified>
</cp:coreProperties>
</file>