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6" r:id="rId2"/>
    <p:sldId id="261" r:id="rId3"/>
    <p:sldId id="256" r:id="rId4"/>
    <p:sldId id="257" r:id="rId5"/>
    <p:sldId id="258" r:id="rId6"/>
    <p:sldId id="259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5/6/2014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800" y="2298700"/>
            <a:ext cx="8763000" cy="4203700"/>
          </a:xfr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04481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431801"/>
            <a:ext cx="9918700" cy="4114799"/>
          </a:xfrm>
        </p:spPr>
        <p:txBody>
          <a:bodyPr/>
          <a:lstStyle/>
          <a:p>
            <a:r>
              <a:rPr lang="en-US" dirty="0"/>
              <a:t> </a:t>
            </a:r>
            <a:r>
              <a:rPr lang="ar-SA" dirty="0" err="1"/>
              <a:t>ﺑﺴﻢ</a:t>
            </a:r>
            <a:r>
              <a:rPr lang="ar-SA" dirty="0"/>
              <a:t> </a:t>
            </a:r>
            <a:r>
              <a:rPr lang="ar-SA" dirty="0" err="1"/>
              <a:t>ﺍﷲ</a:t>
            </a:r>
            <a:r>
              <a:rPr lang="ar-SA" dirty="0"/>
              <a:t> </a:t>
            </a:r>
            <a:r>
              <a:rPr lang="ar-SA" dirty="0" err="1"/>
              <a:t>ﺍﻟﺮﺣﻤﻦ</a:t>
            </a:r>
            <a:r>
              <a:rPr lang="ar-SA" dirty="0"/>
              <a:t> </a:t>
            </a:r>
            <a:r>
              <a:rPr lang="ar-SA" dirty="0" err="1"/>
              <a:t>ﺍﻟﺮﺣﻴﻢ</a:t>
            </a:r>
            <a:r>
              <a:rPr lang="ar-SA" dirty="0"/>
              <a:t> </a:t>
            </a:r>
            <a:r>
              <a:rPr lang="ar-SA" dirty="0" err="1"/>
              <a:t>ﻭﺍﺟﺒﺎﺕ</a:t>
            </a:r>
            <a:r>
              <a:rPr lang="ar-SA" dirty="0"/>
              <a:t> </a:t>
            </a:r>
            <a:r>
              <a:rPr lang="ar-SA" dirty="0" err="1"/>
              <a:t>ﻣﺒﺎﺩﺉ</a:t>
            </a:r>
            <a:r>
              <a:rPr lang="ar-SA" dirty="0"/>
              <a:t> </a:t>
            </a:r>
            <a:r>
              <a:rPr lang="ar-SA" dirty="0" err="1"/>
              <a:t>ﺍﻹﺩﺍﺭﺓ</a:t>
            </a:r>
            <a:r>
              <a:rPr lang="ar-SA" dirty="0"/>
              <a:t>  </a:t>
            </a:r>
            <a:r>
              <a:rPr lang="ar-SA" dirty="0" err="1"/>
              <a:t>ﺃﺳﺌﻠﺔ</a:t>
            </a:r>
            <a:r>
              <a:rPr lang="ar-SA" dirty="0"/>
              <a:t> </a:t>
            </a:r>
            <a:r>
              <a:rPr lang="ar-SA" dirty="0" err="1"/>
              <a:t>ﻭﺍﺟﺒﺎﺕ</a:t>
            </a:r>
            <a:r>
              <a:rPr lang="ar-SA" dirty="0"/>
              <a:t> - </a:t>
            </a:r>
            <a:r>
              <a:rPr lang="ar-SA" dirty="0" err="1"/>
              <a:t>ﻣﺒﺎﺩﺉ</a:t>
            </a:r>
            <a:r>
              <a:rPr lang="ar-SA" dirty="0"/>
              <a:t> </a:t>
            </a:r>
            <a:r>
              <a:rPr lang="ar-SA" dirty="0" err="1"/>
              <a:t>ﺍﻹﺩﺍﺭﺓ</a:t>
            </a:r>
            <a:r>
              <a:rPr lang="ar-SA" dirty="0"/>
              <a:t> - </a:t>
            </a:r>
            <a:r>
              <a:rPr lang="ar-SA" dirty="0" err="1"/>
              <a:t>ﺃ.ﺩ</a:t>
            </a:r>
            <a:r>
              <a:rPr lang="ar-SA" dirty="0"/>
              <a:t>. </a:t>
            </a:r>
            <a:r>
              <a:rPr lang="ar-SA" dirty="0" err="1"/>
              <a:t>ﻋﺒﺪﺍﻟﻘﺎﺩﺭ</a:t>
            </a:r>
            <a:r>
              <a:rPr lang="ar-SA" dirty="0"/>
              <a:t> </a:t>
            </a:r>
            <a:r>
              <a:rPr lang="ar-SA" dirty="0" err="1"/>
              <a:t>ﻣﺒﺎﺭﻙ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259653"/>
          </a:xfrm>
        </p:spPr>
        <p:txBody>
          <a:bodyPr/>
          <a:lstStyle/>
          <a:p>
            <a:r>
              <a:rPr lang="ar-SA" dirty="0" smtClean="0"/>
              <a:t>جميع الواجبات </a:t>
            </a:r>
            <a:r>
              <a:rPr lang="ar-SA" dirty="0" err="1" smtClean="0"/>
              <a:t>الاربعه</a:t>
            </a: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715701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02000" y="177800"/>
            <a:ext cx="11470899" cy="5803900"/>
          </a:xfrm>
        </p:spPr>
        <p:txBody>
          <a:bodyPr/>
          <a:lstStyle/>
          <a:p>
            <a:r>
              <a:rPr lang="ar-SA" dirty="0"/>
              <a:t>1( </a:t>
            </a:r>
            <a:r>
              <a:rPr lang="ar-SA" dirty="0" err="1"/>
              <a:t>ﺍﺭﺗﺒﻂ</a:t>
            </a:r>
            <a:r>
              <a:rPr lang="ar-SA" dirty="0"/>
              <a:t> </a:t>
            </a:r>
            <a:r>
              <a:rPr lang="ar-SA" dirty="0" err="1"/>
              <a:t>ﻋﻠﻢ</a:t>
            </a:r>
            <a:r>
              <a:rPr lang="ar-SA" dirty="0"/>
              <a:t> </a:t>
            </a:r>
            <a:r>
              <a:rPr lang="ar-SA" dirty="0" err="1"/>
              <a:t>ﺍﻹﺩﺍﺭﺓ</a:t>
            </a:r>
            <a:r>
              <a:rPr lang="ar-SA" dirty="0"/>
              <a:t> </a:t>
            </a:r>
            <a:r>
              <a:rPr lang="ar-SA" dirty="0" err="1"/>
              <a:t>ﻭﻧﺸﺄ</a:t>
            </a:r>
            <a:r>
              <a:rPr lang="ar-SA" dirty="0"/>
              <a:t> </a:t>
            </a:r>
            <a:r>
              <a:rPr lang="ar-SA" dirty="0" err="1"/>
              <a:t>ﻓﻲ</a:t>
            </a:r>
            <a:r>
              <a:rPr lang="ar-SA" dirty="0"/>
              <a:t> </a:t>
            </a:r>
            <a:r>
              <a:rPr lang="ar-SA" dirty="0" err="1"/>
              <a:t>ﺍﻟﻌﺼﺮ</a:t>
            </a:r>
            <a:r>
              <a:rPr lang="ar-SA" dirty="0"/>
              <a:t> </a:t>
            </a:r>
            <a:r>
              <a:rPr lang="ar-SA" dirty="0" err="1"/>
              <a:t>ﺍﻟﺤﺪﻳﺚ</a:t>
            </a:r>
            <a:r>
              <a:rPr lang="ar-SA" dirty="0"/>
              <a:t> : - </a:t>
            </a:r>
            <a:r>
              <a:rPr lang="ar-SA" dirty="0" err="1"/>
              <a:t>ﺻﻮﺍﺏ</a:t>
            </a:r>
            <a:r>
              <a:rPr lang="ar-SA" dirty="0"/>
              <a:t> -</a:t>
            </a:r>
            <a:r>
              <a:rPr lang="ar-SA" dirty="0" err="1">
                <a:solidFill>
                  <a:srgbClr val="FF0000"/>
                </a:solidFill>
              </a:rPr>
              <a:t>ﺧﻄﺄ</a:t>
            </a:r>
            <a:r>
              <a:rPr lang="en-US" dirty="0"/>
              <a:t/>
            </a:r>
            <a:br>
              <a:rPr lang="en-US" dirty="0"/>
            </a:br>
            <a:r>
              <a:rPr lang="ar-SA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ar-SA" dirty="0"/>
              <a:t>2( </a:t>
            </a:r>
            <a:r>
              <a:rPr lang="ar-SA" dirty="0" err="1"/>
              <a:t>ﺗﻤﺜﻠﺖ</a:t>
            </a:r>
            <a:r>
              <a:rPr lang="ar-SA" dirty="0"/>
              <a:t> </a:t>
            </a:r>
            <a:r>
              <a:rPr lang="ar-SA" dirty="0" err="1"/>
              <a:t>ﺣﺮﻛﺔ</a:t>
            </a:r>
            <a:r>
              <a:rPr lang="ar-SA" dirty="0"/>
              <a:t> </a:t>
            </a:r>
            <a:r>
              <a:rPr lang="ar-SA" dirty="0" err="1"/>
              <a:t>ﺍﻹﺩﺍﺭﺓ</a:t>
            </a:r>
            <a:r>
              <a:rPr lang="ar-SA" dirty="0"/>
              <a:t> </a:t>
            </a:r>
            <a:r>
              <a:rPr lang="ar-SA" dirty="0" err="1"/>
              <a:t>ﺍﻟﻌﻠﻤﻴﺔ</a:t>
            </a:r>
            <a:r>
              <a:rPr lang="ar-SA" dirty="0"/>
              <a:t> </a:t>
            </a:r>
            <a:r>
              <a:rPr lang="ar-SA" dirty="0" err="1"/>
              <a:t>ﻓﻲ</a:t>
            </a:r>
            <a:r>
              <a:rPr lang="ar-SA" dirty="0"/>
              <a:t> </a:t>
            </a:r>
            <a:r>
              <a:rPr lang="ar-SA" dirty="0" err="1"/>
              <a:t>ﻛﺘﺎﺑﺎﺕ</a:t>
            </a:r>
            <a:r>
              <a:rPr lang="ar-SA" dirty="0"/>
              <a:t> </a:t>
            </a:r>
            <a:r>
              <a:rPr lang="ar-SA" dirty="0" err="1"/>
              <a:t>ﻫﻨﺮﻱ</a:t>
            </a:r>
            <a:r>
              <a:rPr lang="ar-SA" dirty="0"/>
              <a:t> </a:t>
            </a:r>
            <a:r>
              <a:rPr lang="ar-SA" dirty="0" err="1"/>
              <a:t>ﻓﺎﻳﻮﻝ</a:t>
            </a:r>
            <a:r>
              <a:rPr lang="ar-SA" dirty="0"/>
              <a:t> ، </a:t>
            </a:r>
            <a:r>
              <a:rPr lang="ar-SA" dirty="0" err="1"/>
              <a:t>ﻭﻓﺮﺩﺭﻳﻚ</a:t>
            </a:r>
            <a:r>
              <a:rPr lang="ar-SA" dirty="0"/>
              <a:t> </a:t>
            </a:r>
            <a:r>
              <a:rPr lang="ar-SA" dirty="0" err="1"/>
              <a:t>ﺗﺎﻳﻠﻮﺭ</a:t>
            </a:r>
            <a:r>
              <a:rPr lang="ar-SA" dirty="0"/>
              <a:t> : -</a:t>
            </a:r>
            <a:r>
              <a:rPr lang="ar-SA" dirty="0" err="1">
                <a:solidFill>
                  <a:srgbClr val="FF0000"/>
                </a:solidFill>
              </a:rPr>
              <a:t>ﺻﻮﺍﺏ</a:t>
            </a:r>
            <a:r>
              <a:rPr lang="ar-SA" dirty="0"/>
              <a:t> - </a:t>
            </a:r>
            <a:r>
              <a:rPr lang="ar-SA" dirty="0" err="1"/>
              <a:t>ﺧﻄﺄ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3392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0"/>
            <a:ext cx="12026900" cy="6858000"/>
          </a:xfrm>
        </p:spPr>
        <p:txBody>
          <a:bodyPr/>
          <a:lstStyle/>
          <a:p>
            <a:r>
              <a:rPr lang="ar-SA" dirty="0"/>
              <a:t>3( </a:t>
            </a:r>
            <a:r>
              <a:rPr lang="ar-SA" dirty="0" err="1"/>
              <a:t>ﺗﺮﻯ</a:t>
            </a:r>
            <a:r>
              <a:rPr lang="ar-SA" dirty="0"/>
              <a:t> </a:t>
            </a:r>
            <a:r>
              <a:rPr lang="ar-SA" dirty="0" err="1"/>
              <a:t>ﻣﺪﺭﺳﺔ</a:t>
            </a:r>
            <a:r>
              <a:rPr lang="ar-SA" dirty="0"/>
              <a:t> </a:t>
            </a:r>
            <a:r>
              <a:rPr lang="ar-SA" dirty="0" err="1"/>
              <a:t>ﺍﻟﻨﻈﻢ</a:t>
            </a:r>
            <a:r>
              <a:rPr lang="ar-SA" dirty="0"/>
              <a:t> </a:t>
            </a:r>
            <a:r>
              <a:rPr lang="ar-SA" dirty="0" err="1"/>
              <a:t>ﺍﻻﺟﺘﻤﺎﻋﻴﺔ</a:t>
            </a:r>
            <a:r>
              <a:rPr lang="ar-SA" dirty="0"/>
              <a:t> </a:t>
            </a:r>
            <a:r>
              <a:rPr lang="ar-SA" dirty="0" err="1"/>
              <a:t>ﺃﻥ</a:t>
            </a:r>
            <a:r>
              <a:rPr lang="ar-SA" dirty="0"/>
              <a:t> </a:t>
            </a:r>
            <a:r>
              <a:rPr lang="ar-SA" dirty="0" err="1"/>
              <a:t>ﺟﻮﻫﺮ</a:t>
            </a:r>
            <a:r>
              <a:rPr lang="ar-SA" dirty="0"/>
              <a:t> </a:t>
            </a:r>
            <a:r>
              <a:rPr lang="ar-SA" dirty="0" err="1"/>
              <a:t>ﺍﻟﺜﻘﺎﻓﺔ</a:t>
            </a:r>
            <a:r>
              <a:rPr lang="ar-SA" dirty="0"/>
              <a:t> </a:t>
            </a:r>
            <a:r>
              <a:rPr lang="ar-SA" dirty="0" err="1"/>
              <a:t>ﻳﻜﻤﻦ</a:t>
            </a:r>
            <a:r>
              <a:rPr lang="ar-SA" dirty="0"/>
              <a:t> </a:t>
            </a:r>
            <a:r>
              <a:rPr lang="ar-SA" dirty="0" err="1"/>
              <a:t>ﻓﻲ</a:t>
            </a:r>
            <a:r>
              <a:rPr lang="ar-SA" dirty="0"/>
              <a:t> </a:t>
            </a:r>
            <a:r>
              <a:rPr lang="ar-SA" dirty="0" err="1"/>
              <a:t>ﻃﺒﻴﻌﺔ</a:t>
            </a:r>
            <a:r>
              <a:rPr lang="ar-SA" dirty="0"/>
              <a:t> </a:t>
            </a:r>
            <a:r>
              <a:rPr lang="ar-SA" dirty="0" err="1"/>
              <a:t>ﺍﻟﻘﻴﻢ</a:t>
            </a:r>
            <a:r>
              <a:rPr lang="ar-SA" dirty="0"/>
              <a:t> </a:t>
            </a:r>
            <a:r>
              <a:rPr lang="ar-SA" dirty="0" err="1"/>
              <a:t>ﻭﺍﻟﻤﻌﺘﻘﺪﺍﺕ</a:t>
            </a:r>
            <a:r>
              <a:rPr lang="ar-SA" dirty="0"/>
              <a:t> </a:t>
            </a:r>
            <a:r>
              <a:rPr lang="ar-SA" dirty="0" err="1"/>
              <a:t>ﻭﺍﻻﻓﺘﺮﺍﺿﺎﺕ</a:t>
            </a:r>
            <a:r>
              <a:rPr lang="ar-SA" dirty="0"/>
              <a:t> </a:t>
            </a:r>
            <a:r>
              <a:rPr lang="ar-SA" dirty="0" err="1"/>
              <a:t>ﺍﻟﻤﺸﺘﺮﻛﺔ</a:t>
            </a:r>
            <a:r>
              <a:rPr lang="ar-SA" dirty="0"/>
              <a:t> </a:t>
            </a:r>
            <a:r>
              <a:rPr lang="ar-SA" dirty="0" err="1"/>
              <a:t>ﺑﻴﻦ</a:t>
            </a:r>
            <a:r>
              <a:rPr lang="ar-SA" dirty="0"/>
              <a:t> </a:t>
            </a:r>
            <a:r>
              <a:rPr lang="ar-SA" dirty="0" err="1"/>
              <a:t>ﺃﻋﻀﺎﺀ</a:t>
            </a:r>
            <a:r>
              <a:rPr lang="ar-SA" dirty="0"/>
              <a:t> </a:t>
            </a:r>
            <a:r>
              <a:rPr lang="ar-SA" dirty="0" err="1"/>
              <a:t>ﻣﻨﻈﻤﺔ</a:t>
            </a:r>
            <a:r>
              <a:rPr lang="ar-SA" dirty="0"/>
              <a:t> </a:t>
            </a:r>
            <a:r>
              <a:rPr lang="ar-SA" dirty="0" err="1"/>
              <a:t>ﻣﺎ</a:t>
            </a:r>
            <a:r>
              <a:rPr lang="ar-SA" dirty="0"/>
              <a:t> : -</a:t>
            </a:r>
            <a:r>
              <a:rPr lang="ar-SA" dirty="0" err="1">
                <a:solidFill>
                  <a:schemeClr val="tx1"/>
                </a:solidFill>
              </a:rPr>
              <a:t>ﺻﻮﺍﺏ</a:t>
            </a:r>
            <a:r>
              <a:rPr lang="ar-SA" dirty="0"/>
              <a:t> - </a:t>
            </a:r>
            <a:r>
              <a:rPr lang="ar-SA" dirty="0" err="1">
                <a:solidFill>
                  <a:srgbClr val="FF0000"/>
                </a:solidFill>
              </a:rPr>
              <a:t>ﺧﻄﺄ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ar-SA" dirty="0"/>
              <a:t>4( </a:t>
            </a:r>
            <a:r>
              <a:rPr lang="ar-SA" dirty="0" err="1"/>
              <a:t>ﺇﺩﺍﺭﺓ</a:t>
            </a:r>
            <a:r>
              <a:rPr lang="ar-SA" dirty="0"/>
              <a:t> </a:t>
            </a:r>
            <a:r>
              <a:rPr lang="ar-SA" dirty="0" err="1"/>
              <a:t>ﺍﻷﻋﻤﺎﻝ</a:t>
            </a:r>
            <a:r>
              <a:rPr lang="ar-SA" dirty="0"/>
              <a:t> </a:t>
            </a:r>
            <a:r>
              <a:rPr lang="ar-SA" dirty="0" err="1"/>
              <a:t>ﻣﺘﺨﺼﺼﺔ</a:t>
            </a:r>
            <a:r>
              <a:rPr lang="ar-SA" dirty="0"/>
              <a:t> </a:t>
            </a:r>
            <a:r>
              <a:rPr lang="ar-SA" dirty="0" err="1"/>
              <a:t>ﻓﻲ</a:t>
            </a:r>
            <a:r>
              <a:rPr lang="ar-SA" dirty="0"/>
              <a:t> </a:t>
            </a:r>
            <a:r>
              <a:rPr lang="ar-SA" dirty="0" err="1"/>
              <a:t>ﺍﻹﺩﺍﺭﺓ</a:t>
            </a:r>
            <a:r>
              <a:rPr lang="ar-SA" dirty="0"/>
              <a:t> </a:t>
            </a:r>
            <a:r>
              <a:rPr lang="ar-SA" dirty="0" err="1"/>
              <a:t>ﺍﻟﺤﻜﻮﻣﻴﺔ</a:t>
            </a:r>
            <a:r>
              <a:rPr lang="ar-SA" dirty="0"/>
              <a:t> </a:t>
            </a:r>
            <a:r>
              <a:rPr lang="ar-SA" dirty="0" err="1"/>
              <a:t>ﻭﻣﺠﺎﻟﻬﺎ</a:t>
            </a:r>
            <a:r>
              <a:rPr lang="ar-SA" dirty="0"/>
              <a:t> </a:t>
            </a:r>
            <a:r>
              <a:rPr lang="ar-SA" dirty="0" err="1"/>
              <a:t>ﻫﻮ</a:t>
            </a:r>
            <a:r>
              <a:rPr lang="ar-SA" dirty="0"/>
              <a:t> </a:t>
            </a:r>
            <a:r>
              <a:rPr lang="ar-SA" dirty="0" err="1"/>
              <a:t>ﺍﻟﻘﻄﺎﻉ</a:t>
            </a:r>
            <a:r>
              <a:rPr lang="ar-SA" dirty="0"/>
              <a:t> </a:t>
            </a:r>
            <a:r>
              <a:rPr lang="ar-SA" dirty="0" err="1"/>
              <a:t>ﺍﻟﻌﺎﻡ</a:t>
            </a:r>
            <a:r>
              <a:rPr lang="ar-SA" dirty="0"/>
              <a:t> : - </a:t>
            </a:r>
            <a:r>
              <a:rPr lang="ar-SA" dirty="0" err="1"/>
              <a:t>ﺻﻮﺍﺏ</a:t>
            </a:r>
            <a:r>
              <a:rPr lang="ar-SA" dirty="0"/>
              <a:t> -</a:t>
            </a:r>
            <a:r>
              <a:rPr lang="ar-SA" dirty="0" err="1" smtClean="0">
                <a:solidFill>
                  <a:srgbClr val="FF0000"/>
                </a:solidFill>
              </a:rPr>
              <a:t>ﺧﻄﺄ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7384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-381000"/>
            <a:ext cx="12192000" cy="7239000"/>
          </a:xfrm>
        </p:spPr>
        <p:txBody>
          <a:bodyPr/>
          <a:lstStyle/>
          <a:p>
            <a:r>
              <a:rPr lang="ar-SA" dirty="0" smtClean="0"/>
              <a:t>5</a:t>
            </a:r>
            <a:br>
              <a:rPr lang="ar-SA" dirty="0" smtClean="0"/>
            </a:br>
            <a:r>
              <a:rPr lang="ar-SA" dirty="0" smtClean="0"/>
              <a:t>5(</a:t>
            </a:r>
            <a:r>
              <a:rPr lang="ar-SA" dirty="0" err="1" smtClean="0"/>
              <a:t>ﺃﺑﺮﺯ</a:t>
            </a:r>
            <a:r>
              <a:rPr lang="ar-SA" dirty="0" smtClean="0"/>
              <a:t> </a:t>
            </a:r>
            <a:r>
              <a:rPr lang="ar-SA" dirty="0" err="1"/>
              <a:t>ﺍﻻﻧﺘﻘﺎﺩﺍﺕ</a:t>
            </a:r>
            <a:r>
              <a:rPr lang="ar-SA" dirty="0"/>
              <a:t> </a:t>
            </a:r>
            <a:r>
              <a:rPr lang="ar-SA" dirty="0" err="1"/>
              <a:t>ﺍﻟﻤﻮﺟﻬﺔ</a:t>
            </a:r>
            <a:r>
              <a:rPr lang="ar-SA" dirty="0"/>
              <a:t> </a:t>
            </a:r>
            <a:r>
              <a:rPr lang="ar-SA" dirty="0" err="1" smtClean="0"/>
              <a:t>ﻟﻠﻨﻈﺮﻳه</a:t>
            </a:r>
            <a:r>
              <a:rPr lang="ar-SA" dirty="0" smtClean="0"/>
              <a:t> </a:t>
            </a:r>
            <a:r>
              <a:rPr lang="ar-SA" dirty="0" err="1"/>
              <a:t>ﺍﻟﺘﻘﻠﻴﺪﻳﺔ</a:t>
            </a:r>
            <a:r>
              <a:rPr lang="ar-SA" dirty="0"/>
              <a:t> </a:t>
            </a:r>
            <a:r>
              <a:rPr lang="ar-SA" dirty="0" err="1"/>
              <a:t>ﺗﺠﺎﻫﻠﻬﺎ</a:t>
            </a:r>
            <a:r>
              <a:rPr lang="ar-SA" dirty="0"/>
              <a:t> </a:t>
            </a:r>
            <a:r>
              <a:rPr lang="ar-SA" dirty="0" err="1"/>
              <a:t>ﻟﻠﻨﻮﺍﺣﻲ</a:t>
            </a:r>
            <a:r>
              <a:rPr lang="ar-SA" dirty="0"/>
              <a:t> </a:t>
            </a:r>
            <a:r>
              <a:rPr lang="ar-SA" dirty="0" err="1"/>
              <a:t>ﺍﻻﺟﺘﻤﺎﻋﻴﺔ</a:t>
            </a:r>
            <a:r>
              <a:rPr lang="ar-SA" dirty="0"/>
              <a:t> </a:t>
            </a:r>
            <a:r>
              <a:rPr lang="ar-SA" dirty="0" err="1"/>
              <a:t>ﻭﺍﻟﺴﻴﻜﻮﻟﻮﺟﻴﺔ</a:t>
            </a:r>
            <a:r>
              <a:rPr lang="ar-SA" dirty="0"/>
              <a:t> </a:t>
            </a:r>
            <a:r>
              <a:rPr lang="ar-SA" dirty="0" err="1"/>
              <a:t>ﻟﺴﻠﻮﻙ</a:t>
            </a:r>
            <a:r>
              <a:rPr lang="ar-SA" dirty="0"/>
              <a:t> </a:t>
            </a:r>
            <a:r>
              <a:rPr lang="ar-SA" dirty="0" err="1"/>
              <a:t>ﺍﻻﻧﺴﺎﻥ</a:t>
            </a:r>
            <a:r>
              <a:rPr lang="ar-SA" dirty="0"/>
              <a:t> : -</a:t>
            </a:r>
            <a:r>
              <a:rPr lang="ar-SA" dirty="0" err="1">
                <a:solidFill>
                  <a:srgbClr val="FF0000"/>
                </a:solidFill>
              </a:rPr>
              <a:t>ﺻﻮﺍﺏ</a:t>
            </a:r>
            <a:r>
              <a:rPr lang="ar-SA" dirty="0"/>
              <a:t> - </a:t>
            </a:r>
            <a:r>
              <a:rPr lang="ar-SA" dirty="0" err="1" smtClean="0"/>
              <a:t>ﺧﻄا</a:t>
            </a:r>
            <a:r>
              <a:rPr lang="ar-SA" dirty="0" smtClean="0"/>
              <a:t> </a:t>
            </a: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6 ( </a:t>
            </a:r>
            <a:r>
              <a:rPr lang="ar-SA" dirty="0" err="1"/>
              <a:t>ﺍﻹﺩﺍﺭﺓ</a:t>
            </a:r>
            <a:r>
              <a:rPr lang="ar-SA" dirty="0"/>
              <a:t> </a:t>
            </a:r>
            <a:r>
              <a:rPr lang="ar-SA" dirty="0" err="1"/>
              <a:t>ﻋﻠﻢ</a:t>
            </a:r>
            <a:r>
              <a:rPr lang="ar-SA" dirty="0"/>
              <a:t> </a:t>
            </a:r>
            <a:r>
              <a:rPr lang="ar-SA" dirty="0" err="1"/>
              <a:t>ﺃﻛﺜﺮ</a:t>
            </a:r>
            <a:r>
              <a:rPr lang="ar-SA" dirty="0"/>
              <a:t> </a:t>
            </a:r>
            <a:r>
              <a:rPr lang="ar-SA" dirty="0" err="1"/>
              <a:t>ﻣﻦ</a:t>
            </a:r>
            <a:r>
              <a:rPr lang="ar-SA" dirty="0"/>
              <a:t> </a:t>
            </a:r>
            <a:r>
              <a:rPr lang="ar-SA" dirty="0" err="1"/>
              <a:t>ﻛﻮﻧﻬﺎ</a:t>
            </a:r>
            <a:r>
              <a:rPr lang="ar-SA" dirty="0"/>
              <a:t> </a:t>
            </a:r>
            <a:r>
              <a:rPr lang="ar-SA" dirty="0" err="1"/>
              <a:t>ﻓﻦ</a:t>
            </a:r>
            <a:r>
              <a:rPr lang="ar-SA" dirty="0"/>
              <a:t> : - </a:t>
            </a:r>
            <a:r>
              <a:rPr lang="ar-SA" dirty="0" err="1"/>
              <a:t>ﺻﻮﺍﺏ</a:t>
            </a:r>
            <a:r>
              <a:rPr lang="ar-SA" dirty="0"/>
              <a:t> -</a:t>
            </a:r>
            <a:r>
              <a:rPr lang="ar-SA" dirty="0" err="1" smtClean="0">
                <a:solidFill>
                  <a:srgbClr val="FF0000"/>
                </a:solidFill>
              </a:rPr>
              <a:t>ﺧﻄﺄ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   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96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4927600"/>
          </a:xfrm>
        </p:spPr>
        <p:txBody>
          <a:bodyPr/>
          <a:lstStyle/>
          <a:p>
            <a:r>
              <a:rPr lang="ar-SA" dirty="0"/>
              <a:t>7( </a:t>
            </a:r>
            <a:r>
              <a:rPr lang="ar-SA" dirty="0" err="1"/>
              <a:t>ﺍﻹﺩﺍﺭﺓ</a:t>
            </a:r>
            <a:r>
              <a:rPr lang="ar-SA" dirty="0"/>
              <a:t> </a:t>
            </a:r>
            <a:r>
              <a:rPr lang="ar-SA" dirty="0" err="1"/>
              <a:t>ﻋﻤﻠﻴﺔ</a:t>
            </a:r>
            <a:r>
              <a:rPr lang="ar-SA" dirty="0"/>
              <a:t> </a:t>
            </a:r>
            <a:r>
              <a:rPr lang="ar-SA" dirty="0" err="1"/>
              <a:t>ﺗﺨﻄﻴﻂ</a:t>
            </a:r>
            <a:r>
              <a:rPr lang="ar-SA" dirty="0"/>
              <a:t> ، </a:t>
            </a:r>
            <a:r>
              <a:rPr lang="ar-SA" dirty="0" err="1"/>
              <a:t>ﻭﺗﻨﻈﻴﻢ</a:t>
            </a:r>
            <a:r>
              <a:rPr lang="ar-SA" dirty="0"/>
              <a:t> ، </a:t>
            </a:r>
            <a:r>
              <a:rPr lang="ar-SA" dirty="0" err="1"/>
              <a:t>ﻭﺻﻨﻊ</a:t>
            </a:r>
            <a:r>
              <a:rPr lang="ar-SA" dirty="0"/>
              <a:t> </a:t>
            </a:r>
            <a:r>
              <a:rPr lang="ar-SA" dirty="0" err="1"/>
              <a:t>ﻗﺮﺍﺭ</a:t>
            </a:r>
            <a:r>
              <a:rPr lang="ar-SA" dirty="0"/>
              <a:t> ، </a:t>
            </a:r>
            <a:r>
              <a:rPr lang="ar-SA" dirty="0" err="1"/>
              <a:t>ﻭﻗﻴﺎﺩﺓ</a:t>
            </a:r>
            <a:r>
              <a:rPr lang="ar-SA" dirty="0"/>
              <a:t> ، </a:t>
            </a:r>
            <a:r>
              <a:rPr lang="ar-SA" dirty="0" err="1"/>
              <a:t>ﻭﺭﻗﺎﺑﺔ</a:t>
            </a:r>
            <a:r>
              <a:rPr lang="ar-SA" dirty="0"/>
              <a:t> </a:t>
            </a:r>
            <a:r>
              <a:rPr lang="ar-SA" dirty="0" err="1"/>
              <a:t>ﺃﻧﺸﻄﺔ</a:t>
            </a:r>
            <a:r>
              <a:rPr lang="ar-SA" dirty="0"/>
              <a:t> </a:t>
            </a:r>
            <a:r>
              <a:rPr lang="ar-SA" dirty="0" err="1"/>
              <a:t>ﺍﻷﻋﻀﺎﺀ</a:t>
            </a:r>
            <a:r>
              <a:rPr lang="ar-SA" dirty="0"/>
              <a:t> </a:t>
            </a:r>
            <a:r>
              <a:rPr lang="ar-SA" dirty="0" err="1"/>
              <a:t>ﻭﺍﺳﺘﺨﺪﺍﻡ</a:t>
            </a:r>
            <a:r>
              <a:rPr lang="ar-SA" dirty="0"/>
              <a:t> </a:t>
            </a:r>
            <a:r>
              <a:rPr lang="ar-SA" dirty="0" err="1"/>
              <a:t>ﻟﻜﻞ</a:t>
            </a:r>
            <a:r>
              <a:rPr lang="ar-SA" dirty="0"/>
              <a:t> </a:t>
            </a:r>
            <a:r>
              <a:rPr lang="ar-SA" dirty="0" err="1"/>
              <a:t>ﺍﻟﻤﻮﺍﺭﺩ</a:t>
            </a:r>
            <a:r>
              <a:rPr lang="ar-SA" dirty="0"/>
              <a:t> </a:t>
            </a:r>
            <a:r>
              <a:rPr lang="ar-SA" dirty="0" err="1"/>
              <a:t>ﺑﻐﺮﺽ</a:t>
            </a:r>
            <a:r>
              <a:rPr lang="ar-SA" dirty="0"/>
              <a:t> </a:t>
            </a:r>
            <a:r>
              <a:rPr lang="ar-SA" dirty="0" err="1"/>
              <a:t>ﺍﻧﺠﺎﺯ</a:t>
            </a:r>
            <a:r>
              <a:rPr lang="ar-SA" dirty="0"/>
              <a:t> </a:t>
            </a:r>
            <a:r>
              <a:rPr lang="ar-SA" dirty="0" err="1"/>
              <a:t>ﺃﻫﺪﺍﻑ</a:t>
            </a:r>
            <a:r>
              <a:rPr lang="ar-SA" dirty="0"/>
              <a:t> </a:t>
            </a:r>
            <a:r>
              <a:rPr lang="ar-SA" dirty="0" err="1"/>
              <a:t>ﺍﻟﻤﻨﻈﻤﺔ</a:t>
            </a:r>
            <a:r>
              <a:rPr lang="ar-SA" dirty="0"/>
              <a:t> </a:t>
            </a:r>
            <a:r>
              <a:rPr lang="ar-SA" dirty="0" err="1"/>
              <a:t>ﺑﻜﻔﺎءﺓ</a:t>
            </a:r>
            <a:r>
              <a:rPr lang="ar-SA" dirty="0"/>
              <a:t> ﻭ </a:t>
            </a:r>
            <a:r>
              <a:rPr lang="ar-SA" dirty="0" err="1"/>
              <a:t>ﻓﻌﺎﻟﻴﺔ</a:t>
            </a:r>
            <a:r>
              <a:rPr lang="ar-SA" dirty="0"/>
              <a:t> : -</a:t>
            </a:r>
            <a:r>
              <a:rPr lang="ar-SA" dirty="0" err="1">
                <a:solidFill>
                  <a:srgbClr val="FF0000"/>
                </a:solidFill>
              </a:rPr>
              <a:t>ﺻﻮﺍﺏ</a:t>
            </a:r>
            <a:r>
              <a:rPr lang="ar-SA" dirty="0"/>
              <a:t> - </a:t>
            </a:r>
            <a:r>
              <a:rPr lang="ar-SA" dirty="0" err="1"/>
              <a:t>ﺧﻄﺄ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4950648"/>
            <a:ext cx="12192000" cy="1907352"/>
          </a:xfrm>
        </p:spPr>
        <p:txBody>
          <a:bodyPr>
            <a:normAutofit lnSpcReduction="10000"/>
          </a:bodyPr>
          <a:lstStyle/>
          <a:p>
            <a:r>
              <a:rPr lang="ar-SA" sz="6000" dirty="0"/>
              <a:t>8( </a:t>
            </a:r>
            <a:r>
              <a:rPr lang="ar-SA" sz="6000" dirty="0" err="1"/>
              <a:t>ﻧﻈﺮﻳﺔ</a:t>
            </a:r>
            <a:r>
              <a:rPr lang="ar-SA" sz="6000" dirty="0"/>
              <a:t> </a:t>
            </a:r>
            <a:r>
              <a:rPr lang="en-US" sz="6000" dirty="0"/>
              <a:t>x </a:t>
            </a:r>
            <a:r>
              <a:rPr lang="ar-SA" sz="6000" dirty="0"/>
              <a:t>، </a:t>
            </a:r>
            <a:r>
              <a:rPr lang="en-US" sz="6000" dirty="0"/>
              <a:t>y </a:t>
            </a:r>
            <a:r>
              <a:rPr lang="ar-SA" sz="6000" dirty="0" err="1"/>
              <a:t>ﻟﻠﻌﺎﻟﻢ</a:t>
            </a:r>
            <a:r>
              <a:rPr lang="ar-SA" sz="6000" dirty="0"/>
              <a:t> : -</a:t>
            </a:r>
            <a:r>
              <a:rPr lang="ar-SA" sz="6000" dirty="0" err="1">
                <a:solidFill>
                  <a:srgbClr val="FF0000"/>
                </a:solidFill>
              </a:rPr>
              <a:t>ﻣﺎﻙ</a:t>
            </a:r>
            <a:r>
              <a:rPr lang="ar-SA" sz="6000" dirty="0">
                <a:solidFill>
                  <a:srgbClr val="FF0000"/>
                </a:solidFill>
              </a:rPr>
              <a:t> </a:t>
            </a:r>
            <a:r>
              <a:rPr lang="ar-SA" sz="6000" dirty="0" err="1">
                <a:solidFill>
                  <a:srgbClr val="FF0000"/>
                </a:solidFill>
              </a:rPr>
              <a:t>ﻛﺮﻳﺠﻮﺭ</a:t>
            </a:r>
            <a:r>
              <a:rPr lang="ar-SA" sz="6000" dirty="0">
                <a:solidFill>
                  <a:srgbClr val="FF0000"/>
                </a:solidFill>
              </a:rPr>
              <a:t> </a:t>
            </a:r>
            <a:r>
              <a:rPr lang="ar-SA" sz="6000" dirty="0"/>
              <a:t>- </a:t>
            </a:r>
            <a:r>
              <a:rPr lang="ar-SA" sz="6000" dirty="0" err="1"/>
              <a:t>ﻣﺎﺳﻠﻮ</a:t>
            </a:r>
            <a:r>
              <a:rPr lang="ar-SA" sz="6000" dirty="0"/>
              <a:t> - </a:t>
            </a:r>
            <a:r>
              <a:rPr lang="ar-SA" sz="6000" dirty="0" err="1"/>
              <a:t>ﺃﻭﺷﻲ</a:t>
            </a:r>
            <a:endParaRPr lang="en-US" sz="60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89116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4914900"/>
          </a:xfrm>
        </p:spPr>
        <p:txBody>
          <a:bodyPr/>
          <a:lstStyle/>
          <a:p>
            <a:r>
              <a:rPr lang="ar-SA" dirty="0"/>
              <a:t>9( </a:t>
            </a:r>
            <a:r>
              <a:rPr lang="ar-SA" dirty="0" err="1"/>
              <a:t>ﻧﻈﺮﻳﺔ</a:t>
            </a:r>
            <a:r>
              <a:rPr lang="ar-SA" dirty="0"/>
              <a:t> </a:t>
            </a:r>
            <a:r>
              <a:rPr lang="ar-SA" dirty="0" err="1"/>
              <a:t>ﺗﺪﺭﺝ</a:t>
            </a:r>
            <a:r>
              <a:rPr lang="ar-SA" dirty="0"/>
              <a:t> </a:t>
            </a:r>
            <a:r>
              <a:rPr lang="ar-SA" dirty="0" err="1"/>
              <a:t>ﺍﻟﺤﺎﺟﺎﺕ</a:t>
            </a:r>
            <a:r>
              <a:rPr lang="ar-SA" dirty="0"/>
              <a:t> </a:t>
            </a:r>
            <a:r>
              <a:rPr lang="ar-SA" dirty="0" err="1"/>
              <a:t>ﻟﻠﻌﺎﻟﻢ</a:t>
            </a:r>
            <a:r>
              <a:rPr lang="ar-SA" dirty="0"/>
              <a:t> : - </a:t>
            </a:r>
            <a:r>
              <a:rPr lang="ar-SA" dirty="0" err="1"/>
              <a:t>ﺃﻭﺷﻲ</a:t>
            </a:r>
            <a:r>
              <a:rPr lang="ar-SA" dirty="0"/>
              <a:t> - </a:t>
            </a:r>
            <a:r>
              <a:rPr lang="ar-SA" dirty="0" err="1"/>
              <a:t>ﻣﺎﻙ</a:t>
            </a:r>
            <a:r>
              <a:rPr lang="ar-SA" dirty="0"/>
              <a:t> </a:t>
            </a:r>
            <a:r>
              <a:rPr lang="ar-SA" dirty="0" err="1"/>
              <a:t>ﻛﺮﻳﺠﻮﺭ</a:t>
            </a:r>
            <a:r>
              <a:rPr lang="ar-SA" dirty="0"/>
              <a:t> -</a:t>
            </a:r>
            <a:r>
              <a:rPr lang="ar-SA" dirty="0" err="1">
                <a:solidFill>
                  <a:srgbClr val="FF0000"/>
                </a:solidFill>
              </a:rPr>
              <a:t>ﻣﺎﺳﻠﻮ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4914900"/>
            <a:ext cx="12192000" cy="1943100"/>
          </a:xfrm>
        </p:spPr>
        <p:txBody>
          <a:bodyPr>
            <a:normAutofit lnSpcReduction="10000"/>
          </a:bodyPr>
          <a:lstStyle/>
          <a:p>
            <a:r>
              <a:rPr lang="ar-SA" sz="6000" dirty="0"/>
              <a:t>10 ( </a:t>
            </a:r>
            <a:r>
              <a:rPr lang="ar-SA" sz="6000" dirty="0" err="1"/>
              <a:t>ﻧﻈﺮﻳﺔ</a:t>
            </a:r>
            <a:r>
              <a:rPr lang="ar-SA" sz="6000" dirty="0"/>
              <a:t> </a:t>
            </a:r>
            <a:r>
              <a:rPr lang="en-US" sz="6000" dirty="0"/>
              <a:t>z </a:t>
            </a:r>
            <a:r>
              <a:rPr lang="ar-SA" sz="6000" dirty="0" err="1"/>
              <a:t>ﻟﻠﻌﺎﻟﻢ</a:t>
            </a:r>
            <a:r>
              <a:rPr lang="ar-SA" sz="6000" dirty="0"/>
              <a:t> : -</a:t>
            </a:r>
            <a:r>
              <a:rPr lang="ar-SA" sz="6000" dirty="0" err="1">
                <a:solidFill>
                  <a:srgbClr val="FF0000"/>
                </a:solidFill>
              </a:rPr>
              <a:t>ﺃﻭﺷﻲ</a:t>
            </a:r>
            <a:r>
              <a:rPr lang="ar-SA" sz="6000" dirty="0"/>
              <a:t> - </a:t>
            </a:r>
            <a:r>
              <a:rPr lang="ar-SA" sz="6000" dirty="0" err="1"/>
              <a:t>ﻣﺎﻙ</a:t>
            </a:r>
            <a:r>
              <a:rPr lang="ar-SA" sz="6000" dirty="0"/>
              <a:t> </a:t>
            </a:r>
            <a:r>
              <a:rPr lang="ar-SA" sz="6000" dirty="0" err="1"/>
              <a:t>ﻛﺮﻳﺠﻮﺭ</a:t>
            </a:r>
            <a:r>
              <a:rPr lang="ar-SA" sz="6000" dirty="0"/>
              <a:t> - </a:t>
            </a:r>
            <a:r>
              <a:rPr lang="ar-SA" sz="6000" dirty="0" err="1"/>
              <a:t>ﻣﺎﺳﻠﻮ</a:t>
            </a:r>
            <a:endParaRPr lang="en-US" sz="60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5935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917700"/>
          </a:xfrm>
        </p:spPr>
        <p:txBody>
          <a:bodyPr/>
          <a:lstStyle/>
          <a:p>
            <a:r>
              <a:rPr lang="ar-SA" sz="4800" dirty="0"/>
              <a:t>12 ( </a:t>
            </a:r>
            <a:r>
              <a:rPr lang="ar-SA" sz="4800" dirty="0" err="1"/>
              <a:t>ﺍﻹﺩﺍﺭﺓ</a:t>
            </a:r>
            <a:r>
              <a:rPr lang="ar-SA" sz="4800" dirty="0"/>
              <a:t> </a:t>
            </a:r>
            <a:r>
              <a:rPr lang="ar-SA" sz="4800" dirty="0" err="1"/>
              <a:t>ﻋﻠﻢ</a:t>
            </a:r>
            <a:r>
              <a:rPr lang="ar-SA" sz="4800" dirty="0"/>
              <a:t> </a:t>
            </a:r>
            <a:r>
              <a:rPr lang="ar-SA" sz="4800" dirty="0" err="1"/>
              <a:t>ﻭﻟﻴﺴﺖ</a:t>
            </a:r>
            <a:r>
              <a:rPr lang="ar-SA" sz="4800" dirty="0"/>
              <a:t> </a:t>
            </a:r>
            <a:r>
              <a:rPr lang="ar-SA" sz="4800" dirty="0" err="1"/>
              <a:t>ﻓﻦ</a:t>
            </a:r>
            <a:r>
              <a:rPr lang="ar-SA" sz="4800" dirty="0"/>
              <a:t> : - </a:t>
            </a:r>
            <a:r>
              <a:rPr lang="ar-SA" sz="4800" dirty="0" err="1"/>
              <a:t>ﺻﻮﺍﺏ</a:t>
            </a:r>
            <a:r>
              <a:rPr lang="ar-SA" sz="4800" dirty="0"/>
              <a:t> -</a:t>
            </a:r>
            <a:r>
              <a:rPr lang="ar-SA" sz="4800" dirty="0" err="1" smtClean="0">
                <a:solidFill>
                  <a:srgbClr val="FF0000"/>
                </a:solidFill>
              </a:rPr>
              <a:t>ﺧﻄﺄ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17701"/>
            <a:ext cx="12192000" cy="4940300"/>
          </a:xfrm>
        </p:spPr>
        <p:txBody>
          <a:bodyPr/>
          <a:lstStyle/>
          <a:p>
            <a:r>
              <a:rPr lang="ar-SA" sz="6000" dirty="0"/>
              <a:t>11( </a:t>
            </a:r>
            <a:r>
              <a:rPr lang="ar-SA" sz="6000" dirty="0" err="1"/>
              <a:t>ﺍﻟﻔﻌﺎﻟﻴﺔ</a:t>
            </a:r>
            <a:r>
              <a:rPr lang="ar-SA" sz="6000" dirty="0"/>
              <a:t> </a:t>
            </a:r>
            <a:r>
              <a:rPr lang="ar-SA" sz="6000" dirty="0" err="1"/>
              <a:t>ﻫﻲ</a:t>
            </a:r>
            <a:r>
              <a:rPr lang="ar-SA" sz="6000" dirty="0"/>
              <a:t> </a:t>
            </a:r>
            <a:r>
              <a:rPr lang="ar-SA" sz="6000" dirty="0" err="1"/>
              <a:t>ﻋﻤﻞ</a:t>
            </a:r>
            <a:r>
              <a:rPr lang="ar-SA" sz="6000" dirty="0"/>
              <a:t> </a:t>
            </a:r>
            <a:r>
              <a:rPr lang="ar-SA" sz="6000" dirty="0" err="1"/>
              <a:t>ﺍﻟﺸﺊ</a:t>
            </a:r>
            <a:r>
              <a:rPr lang="ar-SA" sz="6000" dirty="0"/>
              <a:t> </a:t>
            </a:r>
            <a:r>
              <a:rPr lang="ar-SA" sz="6000" dirty="0" err="1"/>
              <a:t>ﺍﻟﺼﺤﻴﺢ</a:t>
            </a:r>
            <a:r>
              <a:rPr lang="ar-SA" sz="6000" dirty="0"/>
              <a:t> ، </a:t>
            </a:r>
            <a:r>
              <a:rPr lang="ar-SA" sz="6000" dirty="0" err="1"/>
              <a:t>ﺑﻴﻨﻤﺎ</a:t>
            </a:r>
            <a:r>
              <a:rPr lang="ar-SA" sz="6000" dirty="0"/>
              <a:t> </a:t>
            </a:r>
            <a:r>
              <a:rPr lang="ar-SA" sz="6000" dirty="0" err="1"/>
              <a:t>ﺍﻟﻜﻔﺎﻳﺔ</a:t>
            </a:r>
            <a:r>
              <a:rPr lang="ar-SA" sz="6000" dirty="0"/>
              <a:t> </a:t>
            </a:r>
            <a:r>
              <a:rPr lang="ar-SA" sz="6000" dirty="0" err="1"/>
              <a:t>ﻋﻤﻞ</a:t>
            </a:r>
            <a:r>
              <a:rPr lang="ar-SA" sz="6000" dirty="0"/>
              <a:t> </a:t>
            </a:r>
            <a:r>
              <a:rPr lang="ar-SA" sz="6000" dirty="0" err="1"/>
              <a:t>ﺍﻷﺷﻴﺎﺀ</a:t>
            </a:r>
            <a:r>
              <a:rPr lang="ar-SA" sz="6000" dirty="0"/>
              <a:t> </a:t>
            </a:r>
            <a:r>
              <a:rPr lang="ar-SA" sz="6000" dirty="0" err="1"/>
              <a:t>ﺑﻄﺮﻳﻘﺔ</a:t>
            </a:r>
            <a:r>
              <a:rPr lang="ar-SA" sz="6000" dirty="0"/>
              <a:t> </a:t>
            </a:r>
            <a:r>
              <a:rPr lang="ar-SA" sz="6000" dirty="0" err="1"/>
              <a:t>ﺻﺤﻴﺤﺔ</a:t>
            </a:r>
            <a:r>
              <a:rPr lang="ar-SA" sz="6000" dirty="0"/>
              <a:t> : -</a:t>
            </a:r>
            <a:r>
              <a:rPr lang="ar-SA" sz="6000" dirty="0" err="1">
                <a:solidFill>
                  <a:srgbClr val="FF0000"/>
                </a:solidFill>
              </a:rPr>
              <a:t>ﺻﻮﺍﺏ</a:t>
            </a:r>
            <a:r>
              <a:rPr lang="ar-SA" sz="6000" dirty="0"/>
              <a:t> - </a:t>
            </a:r>
            <a:r>
              <a:rPr lang="ar-SA" sz="6000" dirty="0" err="1"/>
              <a:t>ﺧﻄﺄ</a:t>
            </a:r>
            <a:endParaRPr lang="en-US" sz="60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3098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92300"/>
          </a:xfrm>
        </p:spPr>
        <p:txBody>
          <a:bodyPr/>
          <a:lstStyle/>
          <a:p>
            <a:r>
              <a:rPr lang="ar-SA" dirty="0"/>
              <a:t>13 ( </a:t>
            </a:r>
            <a:r>
              <a:rPr lang="ar-SA" dirty="0" err="1"/>
              <a:t>ﺇﺩﺍﺭﺓ</a:t>
            </a:r>
            <a:r>
              <a:rPr lang="ar-SA" dirty="0"/>
              <a:t> </a:t>
            </a:r>
            <a:r>
              <a:rPr lang="ar-SA" dirty="0" err="1"/>
              <a:t>ﺍﻷﻋﻤﺎﻝ</a:t>
            </a:r>
            <a:r>
              <a:rPr lang="ar-SA" dirty="0"/>
              <a:t> </a:t>
            </a:r>
            <a:r>
              <a:rPr lang="ar-SA" dirty="0" err="1"/>
              <a:t>ﻣﺘﺨﺼﺼﺔ</a:t>
            </a:r>
            <a:r>
              <a:rPr lang="ar-SA" dirty="0"/>
              <a:t> </a:t>
            </a:r>
            <a:r>
              <a:rPr lang="ar-SA" dirty="0" err="1"/>
              <a:t>ﻓﻲ</a:t>
            </a:r>
            <a:r>
              <a:rPr lang="ar-SA" dirty="0"/>
              <a:t> </a:t>
            </a:r>
            <a:r>
              <a:rPr lang="ar-SA" dirty="0" err="1"/>
              <a:t>ﺍﻹﺩﺍﺭﺓ</a:t>
            </a:r>
            <a:r>
              <a:rPr lang="ar-SA" dirty="0"/>
              <a:t> </a:t>
            </a:r>
            <a:r>
              <a:rPr lang="ar-SA" dirty="0" err="1"/>
              <a:t>ﺍﻟﺤﻜﻮﻣﻴﺔ</a:t>
            </a:r>
            <a:r>
              <a:rPr lang="ar-SA" dirty="0"/>
              <a:t> ، </a:t>
            </a:r>
            <a:r>
              <a:rPr lang="ar-SA" dirty="0" err="1"/>
              <a:t>ﻭﻣﺠﺎﻟﻬﺎ</a:t>
            </a:r>
            <a:r>
              <a:rPr lang="ar-SA" dirty="0"/>
              <a:t> </a:t>
            </a:r>
            <a:r>
              <a:rPr lang="ar-SA" dirty="0" err="1"/>
              <a:t>ﻫﻮ</a:t>
            </a:r>
            <a:r>
              <a:rPr lang="ar-SA" dirty="0"/>
              <a:t> </a:t>
            </a:r>
            <a:r>
              <a:rPr lang="ar-SA" dirty="0" err="1"/>
              <a:t>ﺍﻟﻘﻄﺎﻉ</a:t>
            </a:r>
            <a:r>
              <a:rPr lang="ar-SA" dirty="0"/>
              <a:t> </a:t>
            </a:r>
            <a:r>
              <a:rPr lang="ar-SA" dirty="0" err="1"/>
              <a:t>ﺍﻟﻌﺎﻡ</a:t>
            </a:r>
            <a:r>
              <a:rPr lang="ar-SA" dirty="0"/>
              <a:t> : - </a:t>
            </a:r>
            <a:r>
              <a:rPr lang="ar-SA" dirty="0" err="1"/>
              <a:t>ﺻﻮﺍﺏ</a:t>
            </a:r>
            <a:r>
              <a:rPr lang="ar-SA" dirty="0"/>
              <a:t> -</a:t>
            </a:r>
            <a:r>
              <a:rPr lang="ar-SA" dirty="0" err="1">
                <a:solidFill>
                  <a:srgbClr val="FF0000"/>
                </a:solidFill>
              </a:rPr>
              <a:t>ﺧﻄﺄ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92300"/>
            <a:ext cx="12192000" cy="4965699"/>
          </a:xfrm>
        </p:spPr>
        <p:txBody>
          <a:bodyPr/>
          <a:lstStyle/>
          <a:p>
            <a:r>
              <a:rPr lang="ar-SA" sz="6000" dirty="0"/>
              <a:t>14 ( </a:t>
            </a:r>
            <a:r>
              <a:rPr lang="ar-SA" sz="6000" dirty="0" err="1"/>
              <a:t>ﻫﻨﺮﻱ</a:t>
            </a:r>
            <a:r>
              <a:rPr lang="ar-SA" sz="6000" dirty="0"/>
              <a:t> </a:t>
            </a:r>
            <a:r>
              <a:rPr lang="ar-SA" sz="6000" dirty="0" err="1"/>
              <a:t>ﻓﺎﻳﻮﻝ</a:t>
            </a:r>
            <a:r>
              <a:rPr lang="ar-SA" sz="6000" dirty="0"/>
              <a:t> </a:t>
            </a:r>
            <a:r>
              <a:rPr lang="ar-SA" sz="6000" dirty="0" err="1"/>
              <a:t>ﻫﻮ</a:t>
            </a:r>
            <a:r>
              <a:rPr lang="ar-SA" sz="6000" dirty="0"/>
              <a:t> </a:t>
            </a:r>
            <a:r>
              <a:rPr lang="ar-SA" sz="6000" dirty="0" err="1"/>
              <a:t>ﺃﻭﻝ</a:t>
            </a:r>
            <a:r>
              <a:rPr lang="ar-SA" sz="6000" dirty="0"/>
              <a:t> </a:t>
            </a:r>
            <a:r>
              <a:rPr lang="ar-SA" sz="6000" dirty="0" err="1"/>
              <a:t>ﻣﻦ</a:t>
            </a:r>
            <a:r>
              <a:rPr lang="ar-SA" sz="6000" dirty="0"/>
              <a:t> </a:t>
            </a:r>
            <a:r>
              <a:rPr lang="ar-SA" sz="6000" dirty="0" err="1"/>
              <a:t>ﺣﺪﺩ</a:t>
            </a:r>
            <a:r>
              <a:rPr lang="ar-SA" sz="6000" dirty="0"/>
              <a:t> </a:t>
            </a:r>
            <a:r>
              <a:rPr lang="ar-SA" sz="6000" dirty="0" err="1"/>
              <a:t>ﻋﻨﺎﺻﺮ</a:t>
            </a:r>
            <a:r>
              <a:rPr lang="ar-SA" sz="6000" dirty="0"/>
              <a:t> </a:t>
            </a:r>
            <a:r>
              <a:rPr lang="ar-SA" sz="6000" dirty="0" err="1"/>
              <a:t>ﺍﻹﺩﺍﺭﺓ</a:t>
            </a:r>
            <a:r>
              <a:rPr lang="ar-SA" sz="6000" dirty="0"/>
              <a:t> </a:t>
            </a:r>
            <a:r>
              <a:rPr lang="ar-SA" sz="6000" dirty="0" err="1"/>
              <a:t>ﺑﺄﺭﺑﻊ</a:t>
            </a:r>
            <a:r>
              <a:rPr lang="ar-SA" sz="6000" dirty="0"/>
              <a:t> </a:t>
            </a:r>
            <a:r>
              <a:rPr lang="ar-SA" sz="6000" dirty="0" err="1"/>
              <a:t>ﻋﺸﺮﺓ</a:t>
            </a:r>
            <a:r>
              <a:rPr lang="ar-SA" sz="6000" dirty="0"/>
              <a:t> </a:t>
            </a:r>
            <a:r>
              <a:rPr lang="ar-SA" sz="6000" dirty="0" err="1"/>
              <a:t>ﻭﻇﻴﻔﺔ</a:t>
            </a:r>
            <a:r>
              <a:rPr lang="ar-SA" sz="6000" dirty="0"/>
              <a:t> : - </a:t>
            </a:r>
            <a:r>
              <a:rPr lang="ar-SA" sz="6000" dirty="0" err="1"/>
              <a:t>ﺻﻮﺍﺏ</a:t>
            </a:r>
            <a:r>
              <a:rPr lang="ar-SA" sz="6000" dirty="0"/>
              <a:t> -</a:t>
            </a:r>
            <a:r>
              <a:rPr lang="ar-SA" sz="6000" dirty="0" err="1">
                <a:solidFill>
                  <a:srgbClr val="FF0000"/>
                </a:solidFill>
              </a:rPr>
              <a:t>ﺧﻄﺄ</a:t>
            </a:r>
            <a:endParaRPr lang="en-US" sz="6000" dirty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9495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050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 (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ﺍﻟﻮﻇﺎﺋﻒ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ﺍﻹﺩﺍﺭﻳﺔ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ﺍﻟﺘﻲ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ﻳﻤﺎﺭﺳﻬﺎ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ﺍﻟﻤﺪﻳﺮ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ﻫﻲ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ﺍﻟﺘﺨﻄﻴﻂ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ﻭﺍﻟﺘﻮﺟﻴﻪ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ﻭﺍﻟﺮﻗﺎﺑﺔ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ﻭ ... :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ﺍﻹﺑﺪﺍﻉ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ﺍﻟﻤﺤﺎﺳﺒﺔ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ﺍﻟﺘﻨﻈﻴﻢ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ﺍﻻﺧﺘﺮﺍﻉ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05000"/>
            <a:ext cx="12192000" cy="4953000"/>
          </a:xfrm>
        </p:spPr>
        <p:txBody>
          <a:bodyPr/>
          <a:lstStyle/>
          <a:p>
            <a:r>
              <a:rPr lang="ar-SA" sz="6000" dirty="0"/>
              <a:t>15 ( </a:t>
            </a:r>
            <a:r>
              <a:rPr lang="ar-SA" sz="6000" dirty="0" err="1"/>
              <a:t>ﺇﺩﺍﺭﺓ</a:t>
            </a:r>
            <a:r>
              <a:rPr lang="ar-SA" sz="6000" dirty="0"/>
              <a:t> </a:t>
            </a:r>
            <a:r>
              <a:rPr lang="ar-SA" sz="6000" dirty="0" err="1"/>
              <a:t>ﺍﻟﻤﻨﻈﻤﺎﺕ</a:t>
            </a:r>
            <a:r>
              <a:rPr lang="ar-SA" sz="6000" dirty="0"/>
              <a:t> </a:t>
            </a:r>
            <a:r>
              <a:rPr lang="ar-SA" sz="6000" dirty="0" err="1"/>
              <a:t>ﺍﻟﺨﺎﺻﺔ</a:t>
            </a:r>
            <a:r>
              <a:rPr lang="ar-SA" sz="6000" dirty="0"/>
              <a:t> </a:t>
            </a:r>
            <a:r>
              <a:rPr lang="ar-SA" sz="6000" dirty="0" err="1"/>
              <a:t>ﺗﻌﻨﻲ</a:t>
            </a:r>
            <a:r>
              <a:rPr lang="ar-SA" sz="6000" dirty="0"/>
              <a:t> </a:t>
            </a:r>
            <a:r>
              <a:rPr lang="ar-SA" sz="6000" dirty="0" err="1"/>
              <a:t>ﺇﺩﺍﺭﺓ</a:t>
            </a:r>
            <a:r>
              <a:rPr lang="ar-SA" sz="6000" dirty="0"/>
              <a:t> </a:t>
            </a:r>
            <a:r>
              <a:rPr lang="ar-SA" sz="6000" dirty="0" err="1"/>
              <a:t>ﺃﻭﺟﻪ</a:t>
            </a:r>
            <a:r>
              <a:rPr lang="ar-SA" sz="6000" dirty="0"/>
              <a:t> </a:t>
            </a:r>
            <a:r>
              <a:rPr lang="ar-SA" sz="6000" dirty="0" err="1"/>
              <a:t>ﺍﻟﻨﺸﺎﻁ</a:t>
            </a:r>
            <a:r>
              <a:rPr lang="ar-SA" sz="6000" dirty="0"/>
              <a:t> </a:t>
            </a:r>
            <a:r>
              <a:rPr lang="ar-SA" sz="6000" dirty="0" err="1"/>
              <a:t>ﺍﻟﺬﻱ</a:t>
            </a:r>
            <a:r>
              <a:rPr lang="ar-SA" sz="6000" dirty="0"/>
              <a:t> </a:t>
            </a:r>
            <a:r>
              <a:rPr lang="ar-SA" sz="6000" dirty="0" err="1"/>
              <a:t>ﻳﺘﻮﺍﻓﺮ</a:t>
            </a:r>
            <a:r>
              <a:rPr lang="ar-SA" sz="6000" dirty="0"/>
              <a:t> </a:t>
            </a:r>
            <a:r>
              <a:rPr lang="ar-SA" sz="6000" dirty="0" err="1"/>
              <a:t>ﻓﻲ</a:t>
            </a:r>
            <a:r>
              <a:rPr lang="ar-SA" sz="6000" dirty="0"/>
              <a:t> </a:t>
            </a:r>
            <a:r>
              <a:rPr lang="ar-SA" sz="6000" dirty="0" err="1"/>
              <a:t>ﺑﻌﺾ</a:t>
            </a:r>
            <a:r>
              <a:rPr lang="ar-SA" sz="6000" dirty="0"/>
              <a:t> </a:t>
            </a:r>
            <a:r>
              <a:rPr lang="ar-SA" sz="6000" dirty="0" err="1"/>
              <a:t>ﺍﻟﻤﻨﻈﻤﺎﺕ</a:t>
            </a:r>
            <a:r>
              <a:rPr lang="ar-SA" sz="6000" dirty="0"/>
              <a:t> </a:t>
            </a:r>
            <a:r>
              <a:rPr lang="ar-SA" sz="6000" dirty="0" err="1"/>
              <a:t>ﺍﻟﺘﻲ</a:t>
            </a:r>
            <a:r>
              <a:rPr lang="ar-SA" sz="6000" dirty="0"/>
              <a:t> </a:t>
            </a:r>
            <a:r>
              <a:rPr lang="ar-SA" sz="6000" dirty="0" err="1"/>
              <a:t>ﺗﻘﺪﻡ</a:t>
            </a:r>
            <a:r>
              <a:rPr lang="ar-SA" sz="6000" dirty="0"/>
              <a:t> </a:t>
            </a:r>
            <a:r>
              <a:rPr lang="ar-SA" sz="6000" dirty="0" err="1"/>
              <a:t>ﺧﺪﻣﺎﺗﻬﺎ</a:t>
            </a:r>
            <a:r>
              <a:rPr lang="ar-SA" sz="6000" dirty="0"/>
              <a:t> </a:t>
            </a:r>
            <a:r>
              <a:rPr lang="ar-SA" sz="6000" dirty="0" err="1"/>
              <a:t>ﺇﻟﻰ</a:t>
            </a:r>
            <a:r>
              <a:rPr lang="ar-SA" sz="6000" dirty="0"/>
              <a:t> </a:t>
            </a:r>
            <a:r>
              <a:rPr lang="ar-SA" sz="6000" dirty="0" err="1"/>
              <a:t>ﺑﻌﺾ</a:t>
            </a:r>
            <a:r>
              <a:rPr lang="ar-SA" sz="6000" dirty="0"/>
              <a:t> </a:t>
            </a:r>
            <a:r>
              <a:rPr lang="ar-SA" sz="6000" dirty="0" err="1"/>
              <a:t>ﺍﻟﻔﺌﺎﺕ</a:t>
            </a:r>
            <a:r>
              <a:rPr lang="ar-SA" sz="6000" dirty="0"/>
              <a:t> </a:t>
            </a:r>
            <a:r>
              <a:rPr lang="ar-SA" sz="6000" dirty="0" err="1"/>
              <a:t>ﺍﻟﺨﺎﺻﺔ</a:t>
            </a:r>
            <a:r>
              <a:rPr lang="ar-SA" sz="6000" dirty="0"/>
              <a:t> ، </a:t>
            </a:r>
            <a:r>
              <a:rPr lang="ar-SA" sz="6000" dirty="0" err="1"/>
              <a:t>ﻭﻻ</a:t>
            </a:r>
            <a:r>
              <a:rPr lang="ar-SA" sz="6000" dirty="0"/>
              <a:t> </a:t>
            </a:r>
            <a:r>
              <a:rPr lang="ar-SA" sz="6000" dirty="0" err="1"/>
              <a:t>ﺗﻬﺪﻑ</a:t>
            </a:r>
            <a:r>
              <a:rPr lang="ar-SA" sz="6000" dirty="0"/>
              <a:t> </a:t>
            </a:r>
            <a:r>
              <a:rPr lang="ar-SA" sz="6000" dirty="0" err="1"/>
              <a:t>ﺇﻟﻰ</a:t>
            </a:r>
            <a:r>
              <a:rPr lang="ar-SA" sz="6000" dirty="0"/>
              <a:t> </a:t>
            </a:r>
            <a:r>
              <a:rPr lang="ar-SA" sz="6000" dirty="0" err="1"/>
              <a:t>ﺗﺤﻘﻴﻖ</a:t>
            </a:r>
            <a:r>
              <a:rPr lang="ar-SA" sz="6000" dirty="0"/>
              <a:t> </a:t>
            </a:r>
            <a:r>
              <a:rPr lang="ar-SA" sz="6000" dirty="0" err="1"/>
              <a:t>ﺍﻟﺮﺑﺢ</a:t>
            </a:r>
            <a:r>
              <a:rPr lang="ar-SA" sz="6000" dirty="0"/>
              <a:t> : - </a:t>
            </a:r>
            <a:r>
              <a:rPr lang="ar-SA" sz="6000" dirty="0" err="1">
                <a:solidFill>
                  <a:srgbClr val="FF0000"/>
                </a:solidFill>
              </a:rPr>
              <a:t>ﺻﻮﺍﺏ</a:t>
            </a:r>
            <a:r>
              <a:rPr lang="ar-SA" sz="6000" dirty="0"/>
              <a:t> -</a:t>
            </a:r>
            <a:r>
              <a:rPr lang="ar-SA" sz="6000" dirty="0" err="1"/>
              <a:t>ﺧﻄﺄ</a:t>
            </a:r>
            <a:endParaRPr lang="en-US" sz="60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7578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923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 (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ﻳﺤﺘﺎﺝ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ﺍﻟﻤﺪﺭﺍﺀ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ﻣﺴﺘﻮﻯ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ﺍﻹﺩﺍﺭﺓ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ﺍﻹﺷﺮﺍﻓﻴﺔ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ﺇﻟﻰ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ﺍﻟﻤﻬﺎﺭﺍﺕ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ﺍﻟﺘﺎﻟﻴﺔ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ﺃﻛﺜﺮ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ﻣﻦ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ﻏﻴﺮﻫﺎ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ﺍﻟﻔﻜﺮﻳﺔ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ﺍﻟﻔﻨﻴﺔ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ﺍﻹﻧﺴﺎﻧﻴﺔ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92300"/>
            <a:ext cx="12192000" cy="4965699"/>
          </a:xfrm>
        </p:spPr>
        <p:txBody>
          <a:bodyPr/>
          <a:lstStyle/>
          <a:p>
            <a:r>
              <a:rPr lang="ar-SA" sz="4800" dirty="0"/>
              <a:t>17 ( </a:t>
            </a:r>
            <a:r>
              <a:rPr lang="ar-SA" sz="4800" dirty="0" err="1"/>
              <a:t>ﻣﻦ</a:t>
            </a:r>
            <a:r>
              <a:rPr lang="ar-SA" sz="4800" dirty="0"/>
              <a:t> </a:t>
            </a:r>
            <a:r>
              <a:rPr lang="ar-SA" sz="4800" dirty="0" err="1"/>
              <a:t>ﻣﻨﻈﻮﺭ</a:t>
            </a:r>
            <a:r>
              <a:rPr lang="ar-SA" sz="4800" dirty="0"/>
              <a:t> </a:t>
            </a:r>
            <a:r>
              <a:rPr lang="ar-SA" sz="4800" dirty="0" err="1"/>
              <a:t>ﺍﻟﺘﺼﻨﻴﻒ</a:t>
            </a:r>
            <a:r>
              <a:rPr lang="ar-SA" sz="4800" dirty="0"/>
              <a:t> </a:t>
            </a:r>
            <a:r>
              <a:rPr lang="ar-SA" sz="4800" dirty="0" err="1"/>
              <a:t>ﺍﻟﻬﺮﻣﻲ</a:t>
            </a:r>
            <a:r>
              <a:rPr lang="ar-SA" sz="4800" dirty="0"/>
              <a:t> </a:t>
            </a:r>
            <a:r>
              <a:rPr lang="ar-SA" sz="4800" dirty="0" err="1"/>
              <a:t>ﻟﻤﺴﺘﻮﻳﺎﺕ</a:t>
            </a:r>
            <a:r>
              <a:rPr lang="ar-SA" sz="4800" dirty="0"/>
              <a:t> </a:t>
            </a:r>
            <a:r>
              <a:rPr lang="ar-SA" sz="4800" dirty="0" err="1"/>
              <a:t>ﺍﻟﻤﺪﻳﺮﻳﻦ</a:t>
            </a:r>
            <a:r>
              <a:rPr lang="ar-SA" sz="4800" dirty="0"/>
              <a:t> ، </a:t>
            </a:r>
            <a:r>
              <a:rPr lang="ar-SA" sz="4800" dirty="0" err="1"/>
              <a:t>ﻓﺈﻧﻪ</a:t>
            </a:r>
            <a:r>
              <a:rPr lang="ar-SA" sz="4800" dirty="0"/>
              <a:t> </a:t>
            </a:r>
            <a:r>
              <a:rPr lang="ar-SA" sz="4800" dirty="0" err="1"/>
              <a:t>ﻳﻤﻜﻦ</a:t>
            </a:r>
            <a:r>
              <a:rPr lang="ar-SA" sz="4800" dirty="0"/>
              <a:t> </a:t>
            </a:r>
            <a:r>
              <a:rPr lang="ar-SA" sz="4800" dirty="0" err="1"/>
              <a:t>ﺗﺼﻨﻴﻔﻬﻢ</a:t>
            </a:r>
            <a:r>
              <a:rPr lang="ar-SA" sz="4800" dirty="0"/>
              <a:t> </a:t>
            </a:r>
            <a:r>
              <a:rPr lang="ar-SA" sz="4800" dirty="0" err="1"/>
              <a:t>ﺇﻟﻰ</a:t>
            </a:r>
            <a:r>
              <a:rPr lang="ar-SA" sz="4800" dirty="0"/>
              <a:t> :</a:t>
            </a:r>
            <a:endParaRPr lang="en-US" sz="4800" dirty="0"/>
          </a:p>
          <a:p>
            <a:r>
              <a:rPr lang="ar-SA" sz="4800" dirty="0"/>
              <a:t>- </a:t>
            </a:r>
            <a:r>
              <a:rPr lang="ar-SA" sz="4800" dirty="0" err="1"/>
              <a:t>ﻣﺪﺭﺍﺀ</a:t>
            </a:r>
            <a:r>
              <a:rPr lang="ar-SA" sz="4800" dirty="0"/>
              <a:t> </a:t>
            </a:r>
            <a:r>
              <a:rPr lang="ar-SA" sz="4800" dirty="0" err="1"/>
              <a:t>ﺇﻧﺘﺎﺝ</a:t>
            </a:r>
            <a:r>
              <a:rPr lang="ar-SA" sz="4800" dirty="0"/>
              <a:t> ﻭ </a:t>
            </a:r>
            <a:r>
              <a:rPr lang="ar-SA" sz="4800" dirty="0" err="1"/>
              <a:t>ﻣﺪﺭﺍﺀ</a:t>
            </a:r>
            <a:r>
              <a:rPr lang="ar-SA" sz="4800" dirty="0"/>
              <a:t> </a:t>
            </a:r>
            <a:r>
              <a:rPr lang="ar-SA" sz="4800" dirty="0" err="1"/>
              <a:t>ﺗﺴﻮﻳﻖ</a:t>
            </a:r>
            <a:r>
              <a:rPr lang="ar-SA" sz="4800" dirty="0"/>
              <a:t> -</a:t>
            </a:r>
            <a:r>
              <a:rPr lang="ar-SA" sz="4800" dirty="0" err="1">
                <a:solidFill>
                  <a:srgbClr val="FF0000"/>
                </a:solidFill>
              </a:rPr>
              <a:t>ﻣﺴﺘﻮﻯ</a:t>
            </a:r>
            <a:r>
              <a:rPr lang="ar-SA" sz="4800" dirty="0">
                <a:solidFill>
                  <a:srgbClr val="FF0000"/>
                </a:solidFill>
              </a:rPr>
              <a:t> </a:t>
            </a:r>
            <a:r>
              <a:rPr lang="ar-SA" sz="4800" dirty="0" err="1">
                <a:solidFill>
                  <a:srgbClr val="FF0000"/>
                </a:solidFill>
              </a:rPr>
              <a:t>ﺇﺩﺍﺭﺓ</a:t>
            </a:r>
            <a:r>
              <a:rPr lang="ar-SA" sz="4800" dirty="0">
                <a:solidFill>
                  <a:srgbClr val="FF0000"/>
                </a:solidFill>
              </a:rPr>
              <a:t> </a:t>
            </a:r>
            <a:r>
              <a:rPr lang="ar-SA" sz="4800" dirty="0" err="1">
                <a:solidFill>
                  <a:srgbClr val="FF0000"/>
                </a:solidFill>
              </a:rPr>
              <a:t>ﻋﻠﻴﺎ</a:t>
            </a:r>
            <a:r>
              <a:rPr lang="ar-SA" sz="4800" dirty="0">
                <a:solidFill>
                  <a:srgbClr val="FF0000"/>
                </a:solidFill>
              </a:rPr>
              <a:t> ، </a:t>
            </a:r>
            <a:r>
              <a:rPr lang="ar-SA" sz="4800" dirty="0" err="1">
                <a:solidFill>
                  <a:srgbClr val="FF0000"/>
                </a:solidFill>
              </a:rPr>
              <a:t>ﻭﻣﺘﻮﺳﻄﺔ</a:t>
            </a:r>
            <a:r>
              <a:rPr lang="ar-SA" sz="4800" dirty="0">
                <a:solidFill>
                  <a:srgbClr val="FF0000"/>
                </a:solidFill>
              </a:rPr>
              <a:t> ، </a:t>
            </a:r>
            <a:r>
              <a:rPr lang="ar-SA" sz="4800" dirty="0" err="1">
                <a:solidFill>
                  <a:srgbClr val="FF0000"/>
                </a:solidFill>
              </a:rPr>
              <a:t>ﻭﺇﺷﺮﺍﻓﻴﺔ</a:t>
            </a:r>
            <a:r>
              <a:rPr lang="ar-SA" sz="4800" dirty="0"/>
              <a:t> - </a:t>
            </a:r>
            <a:r>
              <a:rPr lang="ar-SA" sz="4800" dirty="0" err="1"/>
              <a:t>ﺧﺒﺮﺍﺀ</a:t>
            </a:r>
            <a:r>
              <a:rPr lang="ar-SA" sz="4800" dirty="0"/>
              <a:t> </a:t>
            </a:r>
            <a:r>
              <a:rPr lang="ar-SA" sz="4800" dirty="0" err="1"/>
              <a:t>ﻭﻏﻴﺮ</a:t>
            </a:r>
            <a:r>
              <a:rPr lang="ar-SA" sz="4800" dirty="0"/>
              <a:t> </a:t>
            </a:r>
            <a:r>
              <a:rPr lang="ar-SA" sz="4800" dirty="0" err="1"/>
              <a:t>ﺧﺒﺮﺍﺀ</a:t>
            </a:r>
            <a:endParaRPr lang="en-US" sz="48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4585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9177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 (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ﻳﻜﺮﺱ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ﺍﻟﻤﺪﺭﺍﺀ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ﺍﻹﺩﺍﺭﺓ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ﺍﻟﻌﻠﻴﺎ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ﺃﻏﻠﺐ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ﻭﻗﺘﻬﻢ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ﻟﻮﻇﻴﻔﺔ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ﺍﻟﺮﻗﺎﺑﺔ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ﺍﻟﺘﻨﻈﻴﻢ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ar-SA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ﺍﻟﺘﺨﻄﻴﻂ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17701"/>
            <a:ext cx="12192000" cy="49403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 (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ﺇﻥ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ﺍﻟﺘﺄﺛﻴﺮ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ﺍﻵﺧﺮﻳﻦ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ﻭﺗﺤﻔﻴﺰﻫﻢ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ﻭﻣﺨﺎﻃﺒﺔ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ﻗﻮﺍﻫﻢ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ﺍﻟﻜﺎﻣﻨﺔ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ﻹﻧﺠﺎﺯ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ﺍﻷﻫﺪﺍﻑ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ﻫﻮ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</a:t>
            </a:r>
            <a:r>
              <a:rPr lang="ar-SA" sz="6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ﺍﻟﻘﻴﺎﺩﺓ</a:t>
            </a:r>
            <a:r>
              <a:rPr lang="ar-SA" sz="6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ﺍﻟﻤﻬﺎﺭﺍﺕ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ﺍﻹﻧﺴﺎﻧﻴﺔ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ﺍﻹﺩﺍﺭﺓ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ﺍﻟﻌﻠﻴﺎ</a:t>
            </a:r>
            <a:endParaRPr lang="en-US" sz="6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5309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796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21 (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ﺗﻌﻨﻲ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ﺍﻟﻔﻌﺎﻟﻴﺔ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ﺃﺩﺍﺀ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ﺍﻟﻨﺸﺎﻁ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ﺃﻭ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ﺍﻟﻌﻤﻞ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ﺍﻟﻤﻄﻠﻮﺏ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ﺑﺄﻓﻀﻞ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ﻃﺮﻳﻘﺔ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79600"/>
            <a:ext cx="12192000" cy="497839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22(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ﺍﻟﻌﻤﻠﻴﺔ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ﻫﻲ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ﻃﺮﻳﻘﺔ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ﻧﻈﺎﻣﻴﺔ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ﻷﺩﺍﺀ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ﺍﻟﻨﺸﺎﻁ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ﺃﻭ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ﺍﻟﻌﻤﻞ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</a:t>
            </a:r>
            <a:r>
              <a:rPr lang="ar-SA" sz="72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7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64328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288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 (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ﺍﻻﺩﺍﺭﺓ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ﻋﻠﻢ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ﺃﻛﺜﺮ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ﻣﻦ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ﻛﻮﻧﻬﺎ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ﻓﻦ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17700"/>
            <a:ext cx="12192000" cy="494029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 (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ﻳﻔﺘﺮﺽ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ﺍﻟﻤﺪﺧﻞ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ﺍﻟﺘﻘﻠﻴﺪﻱ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ﺍﻻﺩﺍﺭﺓ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ﻋﻘﻼﻧﻴﺔ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ﺍﻷﻓﺮﺍﺩ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ﻭﺍﻟﺮﺷﺪ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ﺗﺼﺮﻓﺎﺗﻬﻢ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72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30194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050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 (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ﺍﺗﺨﺎﺫ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ﺍﻟﻘﺮﺍﺭﺍﺕ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ﻫﻮ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ﻟﺐ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ﻋﻤﻞ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ﺍﻟﻤﺪﻳﺮ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ar-SA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05000"/>
            <a:ext cx="12192000" cy="495299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 (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ﺍﻟﻐﺎﻳﺔ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ﻫﻲ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ﻣﻮﻗﻒ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ﻧﻬﺎﺋﻲ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ﺗﺴﻌﻰ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ﺍﻟﻤﻨﻈﻤﺔ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ﺇﻟﻰ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ﺗﺤﻘﻴﻘﻪ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</a:t>
            </a:r>
            <a:r>
              <a:rPr lang="ar-SA" sz="72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7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723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79601"/>
            <a:ext cx="12192000" cy="49784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 ( ﻻ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ﺗﻮﺟﺪ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ﻓﺮﻭﻕ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ﺗﺬﻛﺮ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ﺑﻴﻦ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ﻏﺮﺽ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ﺍﻟﻤﻨﻈﻤﺔ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ﻭ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ﻏﺎﻳﺘﻬﺎ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ﻭ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ﻫﺪﻓﻬﺎ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4800" dirty="0" err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28 (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ﻫﻨﺎﻙ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ﺇﺩﺍﺭﺓ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ﺑﺎﻷﻫﺪﺍﻑ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ﻭﺇﺩﺍﺭﺓ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ﺑﺪﻭﻥ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ﺃﻫﺪﺍﻑ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6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ar-SA" sz="6000" dirty="0"/>
          </a:p>
        </p:txBody>
      </p:sp>
    </p:spTree>
    <p:extLst>
      <p:ext uri="{BB962C8B-B14F-4D97-AF65-F5344CB8AC3E}">
        <p14:creationId xmlns:p14="http://schemas.microsoft.com/office/powerpoint/2010/main" val="43089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05001"/>
            <a:ext cx="12192000" cy="49530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29 (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ﺍﻟﺘﻨﻈﻴﻢ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ﻟﻠﻤﻨﻈﻤﺔ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ﻛﺎﻟﻌﻤﻮﺩ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ﺍﻟﻔﻘﺮﻱ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ﻟﻺﻧﺴﺎﻥ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</a:t>
            </a:r>
            <a:r>
              <a:rPr lang="ar-SA" sz="6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6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03(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ﻳﻤﻜﻦ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ﺗﻔﻮﻳﺾ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ﺍﻟﺴﻠﻄﺔ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ﻭﺍﻟﻤﺴﺌﻮﻟﻴﺔ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6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ar-SA" sz="6000" dirty="0"/>
          </a:p>
        </p:txBody>
      </p:sp>
    </p:spTree>
    <p:extLst>
      <p:ext uri="{BB962C8B-B14F-4D97-AF65-F5344CB8AC3E}">
        <p14:creationId xmlns:p14="http://schemas.microsoft.com/office/powerpoint/2010/main" val="14269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79600"/>
            <a:ext cx="12192000" cy="497839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31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ﺗﺮﺗﺒﻂ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ﻋﻤﻠﻴﺔ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ﺍﺗﺨﺎﺫ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ﺍﻟﻘﺮﺍﺭﺍﺕ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ﺑﻮﻇﻴﻔﺔ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ﺍﻟﺘﺨﻄﻴﻂ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ﻓﻘﻂ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32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ﻳﻌﺪ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ﺑﻌﺾ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ﺍﻟﺒﺎﺣﺜﻴﻦ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ﺃﻥ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ﺍﻟﻤﻬﻤﺔ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ﺍﻟﺮﺋﻴﺴﺔ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ﻟﻠﻤﺪﻳﺮ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ﺍﺗﺨﺎﺫ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ﺍﻟﻘﺮﺍﺭ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33(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ﺗﺘﺨﺬ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ﻣﻌﻈﻢ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ﺍﻟﻘﺮﺍﺭﺍﺕ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ﺍﻟﺮﻭﺗﻴﻨﻴﺔ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ﻣﻦ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ﻗﺒﻞ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ﺍﻟﻤﺴﺘﻮﻯ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ﺍﻹﺷﺮﺍﻓﻲ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2610596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05000"/>
            <a:ext cx="12192000" cy="4952999"/>
          </a:xfrm>
        </p:spPr>
        <p:txBody>
          <a:bodyPr>
            <a:normAutofit fontScale="925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34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ﺗﺤﺘﺎﺝ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ﺍﻟﻘﺮﺍﺭﺕ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ﻏﻴﺮ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ﺍﻟﻤﺒﺮﻣﺠﺔ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ﺇﻟﻰ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ﻣﻬﺎﺭﺍﺕ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ﻣﺘﻄﻮﺭﺓ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35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ﻣﻦ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ﻣﺰﺍﻳﺎ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ﺍﻷﺳﻠﻮﺏ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ﺍﻟﺠﻤﺎﻋﻲ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ﺍﺗﺨﺎﺫ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ﺍﻟﻘﺮﺍﺭ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ﺍﻟﻮﺻﻮﻝ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ﺇﻟﻰ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ﻗﺮﺍﺭﺍﺕ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ﺃﻓﻀﻞ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ar-SA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خطا 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36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ﻟﻴﺲ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ﻫﻨﺎﻙ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ﻓﺮﻕ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ﺑﻴﻦ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ﺍﻟﺘﺨﻄﻴﻂ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ﺍﻟﻤﺴﺘﻮﻳﺎﺕ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ﺍﻹﺩﺍﺭﻳﺔ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ﺍﻟﻤﺨﺘﻠﻔﺔ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37 (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ﺇﺗﺎﺣﺔ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ﺍﻟﻤﺸﺎﺭﻛﺔ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ﺍﻟﺘﺨﻄﻴﻂ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ﺗﺴﻬﻞ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ﻋﻤﻠﻴﺔ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ﺍﻟﺘﻨﻔﻴﺬ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</a:t>
            </a:r>
            <a:r>
              <a:rPr lang="ar-SA" sz="4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40777293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17701"/>
            <a:ext cx="12192000" cy="49403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38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ﺇﻥ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ﺑﺴﺎﻃﺔ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ﺍﻟﺨﻄﺔ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ﺗﻀﻤﻦ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ﻧﺠﺎﺣﻬﺎ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ﺑﺼﺮﻑ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ﺍﻟﻨﻈﺮ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ﻋﻦ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ﺗﻜﻠﻔﺘﻬﺎ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39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ﺗﺘﻤﻴﺰ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ﺍﻟﻘﻮﺍﻋﺪ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ﺍﻟﻤﻨﻈﻤﺔ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ﺑﺄﻧﻬﺎ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ﺗﺤﺪﺩ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ﻣﺎ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ﻳﺠﺐ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ﻭﻣﺎ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ﻻ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ﻳﺠﺐ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ﻋﻤﻠﻪ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40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ﻳﻄﻠﻖ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ﻋﻠﻰ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ﺍﻟﺨﻄﻂ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ﻗﺼﻴﺮﺓ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ﺍﻟﻤﺪﻯ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ﺍﻟﺨﻄﻂ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ﺍﻟﺘﻜﺘﻴﻜﻴﺔ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2345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17700"/>
            <a:ext cx="12192000" cy="4940299"/>
          </a:xfrm>
        </p:spPr>
        <p:txBody>
          <a:bodyPr>
            <a:normAutofit/>
          </a:bodyPr>
          <a:lstStyle/>
          <a:p>
            <a:r>
              <a:rPr lang="ar-SA" sz="6000" dirty="0" smtClean="0"/>
              <a:t>أتمنى لكم النجاح والتوفيق وان يوفقنا لما فيه الخير والصلاح وبالتعاون تحلو الحياة دمتم بخير </a:t>
            </a:r>
            <a:r>
              <a:rPr lang="ar-SA" sz="6000" dirty="0" err="1" smtClean="0"/>
              <a:t>وسعاده</a:t>
            </a:r>
            <a:r>
              <a:rPr lang="ar-SA" sz="6000" dirty="0" smtClean="0"/>
              <a:t> </a:t>
            </a:r>
            <a:endParaRPr lang="ar-SA" sz="6000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2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vortex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قابل للاقتباس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TC103457503[[fn=قابل للاقتباس]]</Template>
  <TotalTime>74</TotalTime>
  <Words>536</Words>
  <Application>Microsoft Office PowerPoint</Application>
  <PresentationFormat>ملء الشاشة</PresentationFormat>
  <Paragraphs>50</Paragraphs>
  <Slides>21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Tahoma</vt:lpstr>
      <vt:lpstr>Wingdings 2</vt:lpstr>
      <vt:lpstr>قابل للاقتباس</vt:lpstr>
      <vt:lpstr>عرض تقديمي في PowerPoint</vt:lpstr>
      <vt:lpstr> ﺑﺴﻢ ﺍﷲ ﺍﻟﺮﺣﻤﻦ ﺍﻟﺮﺣﻴﻢ ﻭﺍﺟﺒﺎﺕ ﻣﺒﺎﺩﺉ ﺍﻹﺩﺍﺭﺓ  ﺃﺳﺌﻠﺔ ﻭﺍﺟﺒﺎﺕ - ﻣﺒﺎﺩﺉ ﺍﻹﺩﺍﺭﺓ - ﺃ.ﺩ. ﻋﺒﺪﺍﻟﻘﺎﺩﺭ ﻣﺒﺎﺭﻙ </vt:lpstr>
      <vt:lpstr>1( ﺍﺭﺗﺒﻂ ﻋﻠﻢ ﺍﻹﺩﺍﺭﺓ ﻭﻧﺸﺄ ﻓﻲ ﺍﻟﻌﺼﺮ ﺍﻟﺤﺪﻳﺚ : - ﺻﻮﺍﺏ -ﺧﻄﺄ   2( ﺗﻤﺜﻠﺖ ﺣﺮﻛﺔ ﺍﻹﺩﺍﺭﺓ ﺍﻟﻌﻠﻤﻴﺔ ﻓﻲ ﻛﺘﺎﺑﺎﺕ ﻫﻨﺮﻱ ﻓﺎﻳﻮﻝ ، ﻭﻓﺮﺩﺭﻳﻚ ﺗﺎﻳﻠﻮﺭ : -ﺻﻮﺍﺏ - ﺧﻄﺄ </vt:lpstr>
      <vt:lpstr>3( ﺗﺮﻯ ﻣﺪﺭﺳﺔ ﺍﻟﻨﻈﻢ ﺍﻻﺟﺘﻤﺎﻋﻴﺔ ﺃﻥ ﺟﻮﻫﺮ ﺍﻟﺜﻘﺎﻓﺔ ﻳﻜﻤﻦ ﻓﻲ ﻃﺒﻴﻌﺔ ﺍﻟﻘﻴﻢ ﻭﺍﻟﻤﻌﺘﻘﺪﺍﺕ ﻭﺍﻻﻓﺘﺮﺍﺿﺎﺕ ﺍﻟﻤﺸﺘﺮﻛﺔ ﺑﻴﻦ ﺃﻋﻀﺎﺀ ﻣﻨﻈﻤﺔ ﻣﺎ : -ﺻﻮﺍﺏ - ﺧﻄﺄ  4( ﺇﺩﺍﺭﺓ ﺍﻷﻋﻤﺎﻝ ﻣﺘﺨﺼﺼﺔ ﻓﻲ ﺍﻹﺩﺍﺭﺓ ﺍﻟﺤﻜﻮﻣﻴﺔ ﻭﻣﺠﺎﻟﻬﺎ ﻫﻮ ﺍﻟﻘﻄﺎﻉ ﺍﻟﻌﺎﻡ : - ﺻﻮﺍﺏ -ﺧﻄﺄ</vt:lpstr>
      <vt:lpstr>5 5(ﺃﺑﺮﺯ ﺍﻻﻧﺘﻘﺎﺩﺍﺕ ﺍﻟﻤﻮﺟﻬﺔ ﻟﻠﻨﻈﺮﻳه ﺍﻟﺘﻘﻠﻴﺪﻳﺔ ﺗﺠﺎﻫﻠﻬﺎ ﻟﻠﻨﻮﺍﺣﻲ ﺍﻻﺟﺘﻤﺎﻋﻴﺔ ﻭﺍﻟﺴﻴﻜﻮﻟﻮﺟﻴﺔ ﻟﺴﻠﻮﻙ ﺍﻻﻧﺴﺎﻥ : -ﺻﻮﺍﺏ - ﺧﻄا  6 ( ﺍﻹﺩﺍﺭﺓ ﻋﻠﻢ ﺃﻛﺜﺮ ﻣﻦ ﻛﻮﻧﻬﺎ ﻓﻦ : - ﺻﻮﺍﺏ -ﺧﻄﺄ      </vt:lpstr>
      <vt:lpstr>7( ﺍﻹﺩﺍﺭﺓ ﻋﻤﻠﻴﺔ ﺗﺨﻄﻴﻂ ، ﻭﺗﻨﻈﻴﻢ ، ﻭﺻﻨﻊ ﻗﺮﺍﺭ ، ﻭﻗﻴﺎﺩﺓ ، ﻭﺭﻗﺎﺑﺔ ﺃﻧﺸﻄﺔ ﺍﻷﻋﻀﺎﺀ ﻭﺍﺳﺘﺨﺪﺍﻡ ﻟﻜﻞ ﺍﻟﻤﻮﺍﺭﺩ ﺑﻐﺮﺽ ﺍﻧﺠﺎﺯ ﺃﻫﺪﺍﻑ ﺍﻟﻤﻨﻈﻤﺔ ﺑﻜﻔﺎءﺓ ﻭ ﻓﻌﺎﻟﻴﺔ : -ﺻﻮﺍﺏ - ﺧﻄﺄ </vt:lpstr>
      <vt:lpstr>9( ﻧﻈﺮﻳﺔ ﺗﺪﺭﺝ ﺍﻟﺤﺎﺟﺎﺕ ﻟﻠﻌﺎﻟﻢ : - ﺃﻭﺷﻲ - ﻣﺎﻙ ﻛﺮﻳﺠﻮﺭ -ﻣﺎﺳﻠﻮ   </vt:lpstr>
      <vt:lpstr>12 ( ﺍﻹﺩﺍﺭﺓ ﻋﻠﻢ ﻭﻟﻴﺴﺖ ﻓﻦ : - ﺻﻮﺍﺏ -ﺧﻄﺄ</vt:lpstr>
      <vt:lpstr>13 ( ﺇﺩﺍﺭﺓ ﺍﻷﻋﻤﺎﻝ ﻣﺘﺨﺼﺼﺔ ﻓﻲ ﺍﻹﺩﺍﺭﺓ ﺍﻟﺤﻜﻮﻣﻴﺔ ، ﻭﻣﺠﺎﻟﻬﺎ ﻫﻮ ﺍﻟﻘﻄﺎﻉ ﺍﻟﻌﺎﻡ : - ﺻﻮﺍﺏ -ﺧﻄﺄ </vt:lpstr>
      <vt:lpstr>16 ( ﺍﻟﻮﻇﺎﺋﻒ ﺍﻹﺩﺍﺭﻳﺔ ﺍﻟﺘﻲ ﻳﻤﺎﺭﺳﻬﺎ ﺍﻟﻤﺪﻳﺮ ﻫﻲ : ﺍﻟﺘﺨﻄﻴﻂ ، ﻭﺍﻟﺘﻮﺟﻴﻪ ، ﻭﺍﻟﺮﻗﺎﺑﺔ ، ﻭ ... : - ﺍﻹﺑﺪﺍﻉ - ﺍﻟﻤﺤﺎﺳﺒﺔ -ﺍﻟﺘﻨﻈﻴﻢ - ﺍﻻﺧﺘﺮﺍﻉ </vt:lpstr>
      <vt:lpstr>18 ( ﻳﺤﺘﺎﺝ ﺍﻟﻤﺪﺭﺍﺀ ﻓﻲ ﻣﺴﺘﻮﻯ ﺍﻹﺩﺍﺭﺓ ﺍﻹﺷﺮﺍﻓﻴﺔ ﺇﻟﻰ ﺍﻟﻤﻬﺎﺭﺍﺕ ﺍﻟﺘﺎﻟﻴﺔ ﺃﻛﺜﺮ ﻣﻦ ﻏﻴﺮﻫﺎ : - ﺍﻟﻔﻜﺮﻳﺔ -ﺍﻟﻔﻨﻴﺔ - ﺍﻹﻧﺴﺎﻧﻴﺔ </vt:lpstr>
      <vt:lpstr>20 ( ﻳﻜﺮﺱ ﺍﻟﻤﺪﺭﺍﺀ ﻓﻲ ﺍﻹﺩﺍﺭﺓ ﺍﻟﻌﻠﻴﺎ ﺃﻏﻠﺐ ﻭﻗﺘﻬﻢ ﻟﻮﻇﻴﻔﺔ : - ﺍﻟﺮﻗﺎﺑﺔ - ﺍﻟﺘﻨﻈﻴﻢ -ﺍﻟﺘﺨﻄﻴﻂ </vt:lpstr>
      <vt:lpstr>21 ( ﺗﻌﻨﻲ ﺍﻟﻔﻌﺎﻟﻴﺔ : ﺃﺩﺍﺀ ﺍﻟﻨﺸﺎﻁ ﺃﻭ ﺍﻟﻌﻤﻞ ﺍﻟﻤﻄﻠﻮﺏ ﺑﺄﻓﻀﻞ ﻃﺮﻳﻘﺔ . - ﺻﻮﺍﺏ -ﺧﻄﺄ </vt:lpstr>
      <vt:lpstr>23 ( ﺍﻻﺩﺍﺭﺓ ﻋﻠﻢ ﺃﻛﺜﺮ ﻣﻦ ﻛﻮﻧﻬﺎ ﻓﻦ . - ﺻﻮﺍﺏ -ﺧﻄﺄ </vt:lpstr>
      <vt:lpstr>25 ( ﺍﺗﺨﺎﺫ ﺍﻟﻘﺮﺍﺭﺍﺕ ﻫﻮ ﻟﺐ ﻋﻤﻞ ﺍﻟﻤﺪﻳﺮ . -ﺻﻮﺍﺏ - ﺧﻄﺄ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ﺑﺴﻢ ﺍﷲ ﺍﻟﺮﺣﻤﻦ ﺍﻟﺮﺣﻴﻢ ﻭﺍﺟﺒﺎﺕ ﻣﺒﺎﺩﺉ ﺍﻹﺩﺍﺭﺓ  ﺃﺳﺌﻠﺔ ﻭﺍﺟﺒﺎﺕ - ﻣﺒﺎﺩﺉ ﺍﻹﺩﺍﺭﺓ - ﺃ.ﺩ. ﻋﺒﺪﺍﻟﻘﺎﺩﺭ ﻣﺒﺎﺭﻙ</dc:title>
  <dc:creator>HP</dc:creator>
  <cp:lastModifiedBy>HP</cp:lastModifiedBy>
  <cp:revision>10</cp:revision>
  <dcterms:created xsi:type="dcterms:W3CDTF">2014-04-25T08:43:14Z</dcterms:created>
  <dcterms:modified xsi:type="dcterms:W3CDTF">2014-05-06T07:35:24Z</dcterms:modified>
</cp:coreProperties>
</file>