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0"/>
  </p:notesMasterIdLst>
  <p:sldIdLst>
    <p:sldId id="383" r:id="rId2"/>
    <p:sldId id="384" r:id="rId3"/>
    <p:sldId id="331" r:id="rId4"/>
    <p:sldId id="389" r:id="rId5"/>
    <p:sldId id="361" r:id="rId6"/>
    <p:sldId id="340" r:id="rId7"/>
    <p:sldId id="343" r:id="rId8"/>
    <p:sldId id="342" r:id="rId9"/>
    <p:sldId id="390" r:id="rId10"/>
    <p:sldId id="391" r:id="rId11"/>
    <p:sldId id="392" r:id="rId12"/>
    <p:sldId id="423" r:id="rId13"/>
    <p:sldId id="393" r:id="rId14"/>
    <p:sldId id="394" r:id="rId15"/>
    <p:sldId id="395" r:id="rId16"/>
    <p:sldId id="396" r:id="rId17"/>
    <p:sldId id="397" r:id="rId18"/>
    <p:sldId id="398" r:id="rId19"/>
    <p:sldId id="399" r:id="rId20"/>
    <p:sldId id="400" r:id="rId21"/>
    <p:sldId id="424" r:id="rId22"/>
    <p:sldId id="401" r:id="rId23"/>
    <p:sldId id="402" r:id="rId24"/>
    <p:sldId id="403" r:id="rId25"/>
    <p:sldId id="404" r:id="rId26"/>
    <p:sldId id="405" r:id="rId27"/>
    <p:sldId id="425" r:id="rId28"/>
    <p:sldId id="388"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9FF99"/>
    <a:srgbClr val="003300"/>
    <a:srgbClr val="006600"/>
    <a:srgbClr val="0B8EE7"/>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6" d="100"/>
          <a:sy n="66" d="100"/>
        </p:scale>
        <p:origin x="-150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688D12F-6605-41CD-9F7F-14F9777E1075}" type="datetimeFigureOut">
              <a:rPr lang="ar-SA" smtClean="0"/>
              <a:pPr/>
              <a:t>6/15/1438</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B0775F4-CF43-47A9-814F-635FD59B6E4A}" type="slidenum">
              <a:rPr lang="ar-SA" smtClean="0"/>
              <a:pPr/>
              <a:t>‹#›</a:t>
            </a:fld>
            <a:endParaRPr lang="ar-SA"/>
          </a:p>
        </p:txBody>
      </p:sp>
    </p:spTree>
    <p:extLst>
      <p:ext uri="{BB962C8B-B14F-4D97-AF65-F5344CB8AC3E}">
        <p14:creationId xmlns:p14="http://schemas.microsoft.com/office/powerpoint/2010/main" val="7378722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6F5221C-D3A4-4FE3-BB94-6E5333496C42}" type="datetimeFigureOut">
              <a:rPr lang="ar-SA" smtClean="0"/>
              <a:pPr/>
              <a:t>6/15/1438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6F5221C-D3A4-4FE3-BB94-6E5333496C42}" type="datetimeFigureOut">
              <a:rPr lang="ar-SA" smtClean="0"/>
              <a:pPr/>
              <a:t>6/15/1438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6F5221C-D3A4-4FE3-BB94-6E5333496C42}" type="datetimeFigureOut">
              <a:rPr lang="ar-SA" smtClean="0"/>
              <a:pPr/>
              <a:t>6/15/1438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6F5221C-D3A4-4FE3-BB94-6E5333496C42}" type="datetimeFigureOut">
              <a:rPr lang="ar-SA" smtClean="0"/>
              <a:pPr/>
              <a:t>6/15/1438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6F5221C-D3A4-4FE3-BB94-6E5333496C42}" type="datetimeFigureOut">
              <a:rPr lang="ar-SA" smtClean="0"/>
              <a:pPr/>
              <a:t>6/15/1438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6F5221C-D3A4-4FE3-BB94-6E5333496C42}" type="datetimeFigureOut">
              <a:rPr lang="ar-SA" smtClean="0"/>
              <a:pPr/>
              <a:t>6/15/1438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17A3264-5163-4534-8504-C3CDCAAFD98F}" type="slidenum">
              <a:rPr lang="ar-SA" smtClean="0"/>
              <a:pPr/>
              <a:t>‹#›</a:t>
            </a:fld>
            <a:endParaRPr lang="ar-SA"/>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F:\د فهد\شريحة الكتابة.jpg"/>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p:spPr>
      </p:pic>
      <p:sp>
        <p:nvSpPr>
          <p:cNvPr id="2" name="عنصر نائب للعنوان 1"/>
          <p:cNvSpPr>
            <a:spLocks noGrp="1"/>
          </p:cNvSpPr>
          <p:nvPr>
            <p:ph type="title"/>
          </p:nvPr>
        </p:nvSpPr>
        <p:spPr>
          <a:xfrm>
            <a:off x="2123728" y="-27384"/>
            <a:ext cx="7005464" cy="936104"/>
          </a:xfrm>
          <a:prstGeom prst="rect">
            <a:avLst/>
          </a:prstGeom>
        </p:spPr>
        <p:txBody>
          <a:bodyPr vert="horz" lIns="91440" tIns="45720" rIns="91440" bIns="45720" rtlCol="1" anchor="ctr">
            <a:normAutofit/>
          </a:bodyPr>
          <a:lstStyle/>
          <a:p>
            <a:r>
              <a:rPr lang="ar-SA" dirty="0" smtClean="0"/>
              <a:t>انقر لتحرير نمط العنوان الرئيسي</a:t>
            </a:r>
            <a:endParaRPr lang="ar-SA" dirty="0"/>
          </a:p>
        </p:txBody>
      </p:sp>
      <p:sp>
        <p:nvSpPr>
          <p:cNvPr id="3" name="عنصر نائب للنص 2"/>
          <p:cNvSpPr>
            <a:spLocks noGrp="1"/>
          </p:cNvSpPr>
          <p:nvPr>
            <p:ph type="body" idx="1"/>
          </p:nvPr>
        </p:nvSpPr>
        <p:spPr>
          <a:xfrm>
            <a:off x="457200" y="980728"/>
            <a:ext cx="8229600" cy="5145435"/>
          </a:xfrm>
          <a:prstGeom prst="rect">
            <a:avLst/>
          </a:prstGeom>
        </p:spPr>
        <p:txBody>
          <a:bodyPr vert="horz" lIns="91440" tIns="45720" rIns="91440" bIns="45720" rtlCol="1">
            <a:normAutofit/>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6F5221C-D3A4-4FE3-BB94-6E5333496C42}" type="datetimeFigureOut">
              <a:rPr lang="ar-SA" smtClean="0"/>
              <a:pPr/>
              <a:t>6/15/1438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17A3264-5163-4534-8504-C3CDCAAFD98F}" type="slidenum">
              <a:rPr lang="ar-SA" smtClean="0"/>
              <a:pPr/>
              <a:t>‹#›</a:t>
            </a:fld>
            <a:endParaRPr lang="ar-SA"/>
          </a:p>
        </p:txBody>
      </p:sp>
      <p:sp>
        <p:nvSpPr>
          <p:cNvPr id="8" name="مربع نص 7"/>
          <p:cNvSpPr txBox="1"/>
          <p:nvPr userDrawn="1"/>
        </p:nvSpPr>
        <p:spPr>
          <a:xfrm>
            <a:off x="5148064" y="6309320"/>
            <a:ext cx="2304256" cy="461665"/>
          </a:xfrm>
          <a:prstGeom prst="rect">
            <a:avLst/>
          </a:prstGeom>
          <a:noFill/>
        </p:spPr>
        <p:txBody>
          <a:bodyPr wrap="square" rtlCol="1">
            <a:spAutoFit/>
          </a:bodyPr>
          <a:lstStyle/>
          <a:p>
            <a:r>
              <a:rPr lang="ar-SA" sz="2400" dirty="0" smtClean="0">
                <a:solidFill>
                  <a:srgbClr val="006600"/>
                </a:solidFill>
                <a:cs typeface="AL-Mateen" pitchFamily="2" charset="-78"/>
              </a:rPr>
              <a:t>العقيدة والأخلاق</a:t>
            </a:r>
            <a:endParaRPr lang="ar-SA" sz="2400" dirty="0">
              <a:solidFill>
                <a:srgbClr val="006600"/>
              </a:solidFill>
              <a:cs typeface="AL-Mateen" pitchFamily="2" charset="-78"/>
            </a:endParaRPr>
          </a:p>
        </p:txBody>
      </p:sp>
      <p:sp>
        <p:nvSpPr>
          <p:cNvPr id="9" name="مربع نص 8"/>
          <p:cNvSpPr txBox="1"/>
          <p:nvPr userDrawn="1"/>
        </p:nvSpPr>
        <p:spPr>
          <a:xfrm>
            <a:off x="467544" y="6309320"/>
            <a:ext cx="2304256" cy="461665"/>
          </a:xfrm>
          <a:prstGeom prst="rect">
            <a:avLst/>
          </a:prstGeom>
          <a:noFill/>
        </p:spPr>
        <p:txBody>
          <a:bodyPr wrap="square" rtlCol="1">
            <a:spAutoFit/>
          </a:bodyPr>
          <a:lstStyle/>
          <a:p>
            <a:r>
              <a:rPr lang="ar-SA" sz="2400" dirty="0" smtClean="0">
                <a:solidFill>
                  <a:srgbClr val="006600"/>
                </a:solidFill>
                <a:cs typeface="AL-Mateen" pitchFamily="2" charset="-78"/>
              </a:rPr>
              <a:t>د/ فهد بن أحمد النمري</a:t>
            </a:r>
            <a:endParaRPr lang="ar-SA" sz="2400" dirty="0">
              <a:solidFill>
                <a:srgbClr val="006600"/>
              </a:solidFill>
              <a:cs typeface="AL-Mateen" pitchFamily="2" charset="-7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algn="ctr" defTabSz="914400" rtl="1" eaLnBrk="1" latinLnBrk="0" hangingPunct="1">
        <a:spcBef>
          <a:spcPct val="0"/>
        </a:spcBef>
        <a:buNone/>
        <a:defRPr sz="4400" kern="1200">
          <a:solidFill>
            <a:srgbClr val="003300"/>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rgbClr val="FFFF00"/>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rgbClr val="FFFF00"/>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rgbClr val="FFFF00"/>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rgbClr val="FFFF00"/>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rgbClr val="FFFF00"/>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2050" name="Picture 2" descr="D:\د فهد\شريحة فواصل وختام.jpg"/>
          <p:cNvPicPr>
            <a:picLocks noChangeAspect="1" noChangeArrowheads="1"/>
          </p:cNvPicPr>
          <p:nvPr/>
        </p:nvPicPr>
        <p:blipFill>
          <a:blip r:embed="rId2" cstate="print"/>
          <a:srcRect/>
          <a:stretch>
            <a:fillRect/>
          </a:stretch>
        </p:blipFill>
        <p:spPr bwMode="auto">
          <a:xfrm>
            <a:off x="0" y="27384"/>
            <a:ext cx="9144000" cy="6858000"/>
          </a:xfrm>
          <a:prstGeom prst="rect">
            <a:avLst/>
          </a:prstGeom>
          <a:noFill/>
        </p:spPr>
      </p:pic>
      <p:pic>
        <p:nvPicPr>
          <p:cNvPr id="9" name="صورة 8" descr="بسمله"/>
          <p:cNvPicPr/>
          <p:nvPr/>
        </p:nvPicPr>
        <p:blipFill>
          <a:blip r:embed="rId3" cstate="print">
            <a:duotone>
              <a:schemeClr val="accent6">
                <a:shade val="45000"/>
                <a:satMod val="135000"/>
              </a:schemeClr>
              <a:prstClr val="white"/>
            </a:duotone>
          </a:blip>
          <a:stretch>
            <a:fillRect/>
          </a:stretch>
        </p:blipFill>
        <p:spPr bwMode="auto">
          <a:xfrm>
            <a:off x="2843808" y="1052736"/>
            <a:ext cx="3355155" cy="5012039"/>
          </a:xfrm>
          <a:prstGeom prst="rect">
            <a:avLst/>
          </a:prstGeom>
          <a:noFill/>
          <a:ln>
            <a:noFill/>
          </a:ln>
          <a:effec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2050" name="Picture 2" descr="D:\د فهد\شريحة فواصل وختام.jpg"/>
          <p:cNvPicPr>
            <a:picLocks noChangeAspect="1" noChangeArrowheads="1"/>
          </p:cNvPicPr>
          <p:nvPr/>
        </p:nvPicPr>
        <p:blipFill>
          <a:blip r:embed="rId2" cstate="print"/>
          <a:srcRect/>
          <a:stretch>
            <a:fillRect/>
          </a:stretch>
        </p:blipFill>
        <p:spPr bwMode="auto">
          <a:xfrm>
            <a:off x="0" y="27384"/>
            <a:ext cx="9144000" cy="6858000"/>
          </a:xfrm>
          <a:prstGeom prst="rect">
            <a:avLst/>
          </a:prstGeom>
          <a:noFill/>
        </p:spPr>
      </p:pic>
      <p:sp>
        <p:nvSpPr>
          <p:cNvPr id="5" name="مستطيل 4"/>
          <p:cNvSpPr/>
          <p:nvPr/>
        </p:nvSpPr>
        <p:spPr>
          <a:xfrm>
            <a:off x="1717328" y="1196752"/>
            <a:ext cx="5723042" cy="923330"/>
          </a:xfrm>
          <a:prstGeom prst="rect">
            <a:avLst/>
          </a:prstGeom>
          <a:solidFill>
            <a:schemeClr val="accent6">
              <a:lumMod val="75000"/>
            </a:schemeClr>
          </a:solidFill>
          <a:ln w="19050">
            <a:solidFill>
              <a:srgbClr val="FFFF00"/>
            </a:solidFill>
          </a:ln>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dirty="0" smtClean="0">
                <a:ln w="11430"/>
                <a:solidFill>
                  <a:srgbClr val="FFFF00"/>
                </a:solidFill>
                <a:effectLst>
                  <a:outerShdw blurRad="80000" dist="40000" dir="5040000" algn="tl">
                    <a:srgbClr val="000000">
                      <a:alpha val="30000"/>
                    </a:srgbClr>
                  </a:outerShdw>
                </a:effectLst>
              </a:rPr>
              <a:t>الباب الثاني:   التوحيد   </a:t>
            </a:r>
            <a:endParaRPr lang="ar-SA" sz="5400" b="1" cap="none" spc="0" dirty="0">
              <a:ln w="11430"/>
              <a:solidFill>
                <a:srgbClr val="FFFF00"/>
              </a:solidFill>
              <a:effectLst>
                <a:outerShdw blurRad="80000" dist="40000" dir="5040000" algn="tl">
                  <a:srgbClr val="000000">
                    <a:alpha val="30000"/>
                  </a:srgbClr>
                </a:outerShdw>
              </a:effectLst>
            </a:endParaRPr>
          </a:p>
        </p:txBody>
      </p:sp>
      <p:sp>
        <p:nvSpPr>
          <p:cNvPr id="7" name="Rectangle 6"/>
          <p:cNvSpPr/>
          <p:nvPr/>
        </p:nvSpPr>
        <p:spPr>
          <a:xfrm>
            <a:off x="1706428" y="2204864"/>
            <a:ext cx="4896544" cy="648072"/>
          </a:xfrm>
          <a:prstGeom prst="rect">
            <a:avLst/>
          </a:prstGeom>
          <a:solidFill>
            <a:schemeClr val="accent6">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pPr>
            <a:r>
              <a:rPr lang="ar-SA" sz="3600" b="1" dirty="0" smtClean="0">
                <a:solidFill>
                  <a:srgbClr val="006600"/>
                </a:solidFill>
              </a:rPr>
              <a:t>الفصل الاول : </a:t>
            </a:r>
            <a:r>
              <a:rPr lang="ar-SA" sz="3200" b="1" dirty="0" smtClean="0">
                <a:solidFill>
                  <a:srgbClr val="006600"/>
                </a:solidFill>
              </a:rPr>
              <a:t>توحيد الربوبية </a:t>
            </a:r>
            <a:endParaRPr lang="ar-SA" sz="3200" b="1" dirty="0">
              <a:solidFill>
                <a:srgbClr val="006600"/>
              </a:solidFill>
            </a:endParaRPr>
          </a:p>
        </p:txBody>
      </p:sp>
      <p:sp>
        <p:nvSpPr>
          <p:cNvPr id="8" name="Rectangle 7"/>
          <p:cNvSpPr/>
          <p:nvPr/>
        </p:nvSpPr>
        <p:spPr>
          <a:xfrm>
            <a:off x="1706428" y="2924944"/>
            <a:ext cx="4896544" cy="648072"/>
          </a:xfrm>
          <a:prstGeom prst="rect">
            <a:avLst/>
          </a:prstGeom>
          <a:solidFill>
            <a:schemeClr val="accent6">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pPr>
            <a:r>
              <a:rPr lang="ar-SA" sz="3600" b="1" dirty="0" smtClean="0">
                <a:solidFill>
                  <a:srgbClr val="006600"/>
                </a:solidFill>
              </a:rPr>
              <a:t>الفصل الثاني: </a:t>
            </a:r>
            <a:r>
              <a:rPr lang="ar-SA" sz="3200" b="1" dirty="0" smtClean="0">
                <a:solidFill>
                  <a:srgbClr val="006600"/>
                </a:solidFill>
              </a:rPr>
              <a:t>توحيد الألوهية</a:t>
            </a:r>
            <a:endParaRPr lang="ar-SA" sz="3200" b="1" dirty="0">
              <a:solidFill>
                <a:srgbClr val="006600"/>
              </a:solidFill>
            </a:endParaRPr>
          </a:p>
        </p:txBody>
      </p:sp>
      <p:sp>
        <p:nvSpPr>
          <p:cNvPr id="12" name="Rectangle 6"/>
          <p:cNvSpPr/>
          <p:nvPr/>
        </p:nvSpPr>
        <p:spPr>
          <a:xfrm>
            <a:off x="6738604" y="2204864"/>
            <a:ext cx="728464" cy="648072"/>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buFont typeface="Wingdings" pitchFamily="2" charset="2"/>
              <a:buChar char="q"/>
            </a:pPr>
            <a:r>
              <a:rPr lang="ar-SA" sz="3600" b="1" dirty="0" smtClean="0">
                <a:solidFill>
                  <a:srgbClr val="006600"/>
                </a:solidFill>
              </a:rPr>
              <a:t> </a:t>
            </a:r>
            <a:endParaRPr lang="ar-SA" sz="3600" b="1" dirty="0">
              <a:solidFill>
                <a:srgbClr val="006600"/>
              </a:solidFill>
            </a:endParaRPr>
          </a:p>
        </p:txBody>
      </p:sp>
      <p:sp>
        <p:nvSpPr>
          <p:cNvPr id="13" name="Rectangle 6"/>
          <p:cNvSpPr/>
          <p:nvPr/>
        </p:nvSpPr>
        <p:spPr>
          <a:xfrm>
            <a:off x="6732474" y="2924944"/>
            <a:ext cx="719846" cy="705332"/>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buFont typeface="Wingdings" pitchFamily="2" charset="2"/>
              <a:buChar char="q"/>
            </a:pPr>
            <a:r>
              <a:rPr lang="ar-SA" sz="3600" b="1" dirty="0" smtClean="0">
                <a:solidFill>
                  <a:srgbClr val="006600"/>
                </a:solidFill>
              </a:rPr>
              <a:t> </a:t>
            </a:r>
            <a:endParaRPr lang="ar-SA" sz="3600" b="1" dirty="0">
              <a:solidFill>
                <a:srgbClr val="006600"/>
              </a:solidFill>
            </a:endParaRPr>
          </a:p>
        </p:txBody>
      </p:sp>
      <p:sp>
        <p:nvSpPr>
          <p:cNvPr id="11" name="Rectangle 10"/>
          <p:cNvSpPr/>
          <p:nvPr/>
        </p:nvSpPr>
        <p:spPr>
          <a:xfrm>
            <a:off x="1691680" y="3645024"/>
            <a:ext cx="4896544" cy="936104"/>
          </a:xfrm>
          <a:prstGeom prst="rect">
            <a:avLst/>
          </a:prstGeom>
          <a:solidFill>
            <a:schemeClr val="accent6">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pPr>
            <a:r>
              <a:rPr lang="ar-SA" sz="3600" b="1" dirty="0" smtClean="0">
                <a:solidFill>
                  <a:srgbClr val="006600"/>
                </a:solidFill>
              </a:rPr>
              <a:t>الفصل الثالث: </a:t>
            </a:r>
            <a:r>
              <a:rPr lang="ar-SA" sz="3200" b="1" dirty="0" smtClean="0">
                <a:solidFill>
                  <a:srgbClr val="006600"/>
                </a:solidFill>
              </a:rPr>
              <a:t>توحيد الأسماء   والصفات</a:t>
            </a:r>
            <a:endParaRPr lang="ar-SA" sz="3200" b="1" dirty="0">
              <a:solidFill>
                <a:srgbClr val="006600"/>
              </a:solidFill>
            </a:endParaRPr>
          </a:p>
        </p:txBody>
      </p:sp>
      <p:sp>
        <p:nvSpPr>
          <p:cNvPr id="15" name="Rectangle 6"/>
          <p:cNvSpPr/>
          <p:nvPr/>
        </p:nvSpPr>
        <p:spPr>
          <a:xfrm>
            <a:off x="6732240" y="3717032"/>
            <a:ext cx="719846" cy="864096"/>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Clr>
                <a:srgbClr val="003300"/>
              </a:buClr>
              <a:buFont typeface="Wingdings" pitchFamily="2" charset="2"/>
              <a:buChar char="q"/>
            </a:pPr>
            <a:r>
              <a:rPr lang="ar-SA" sz="3600" b="1" dirty="0" smtClean="0">
                <a:solidFill>
                  <a:srgbClr val="006600"/>
                </a:solidFill>
              </a:rPr>
              <a:t> </a:t>
            </a:r>
            <a:endParaRPr lang="ar-SA" sz="3600" b="1" dirty="0">
              <a:solidFill>
                <a:srgbClr val="006600"/>
              </a:solidFill>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الفصل الاول : توحيد الربوبية </a:t>
            </a:r>
            <a:endParaRPr lang="en-US" b="1" dirty="0"/>
          </a:p>
        </p:txBody>
      </p:sp>
      <p:sp>
        <p:nvSpPr>
          <p:cNvPr id="3" name="عنصر نائب للمحتوى 2"/>
          <p:cNvSpPr>
            <a:spLocks noGrp="1"/>
          </p:cNvSpPr>
          <p:nvPr>
            <p:ph idx="1"/>
          </p:nvPr>
        </p:nvSpPr>
        <p:spPr>
          <a:xfrm>
            <a:off x="576064" y="1340769"/>
            <a:ext cx="8172400" cy="4392487"/>
          </a:xfrm>
        </p:spPr>
        <p:txBody>
          <a:bodyPr>
            <a:normAutofit/>
          </a:bodyPr>
          <a:lstStyle/>
          <a:p>
            <a:pPr>
              <a:buClr>
                <a:schemeClr val="accent6"/>
              </a:buClr>
              <a:buFont typeface="Wingdings" pitchFamily="2" charset="2"/>
              <a:buChar char="§"/>
            </a:pPr>
            <a:r>
              <a:rPr lang="ar-YE" b="1" dirty="0" smtClean="0">
                <a:solidFill>
                  <a:schemeClr val="accent6"/>
                </a:solidFill>
              </a:rPr>
              <a:t>ت</a:t>
            </a:r>
            <a:r>
              <a:rPr lang="ar-SA" b="1" dirty="0" smtClean="0">
                <a:solidFill>
                  <a:schemeClr val="accent6"/>
                </a:solidFill>
              </a:rPr>
              <a:t>وحيد الربوبية : </a:t>
            </a:r>
            <a:r>
              <a:rPr lang="ar-SA" dirty="0" smtClean="0"/>
              <a:t>هو الإيمان بوجود الله ,وأنه الخالق الرازق المدبر لكل شيء وحده لا شريك له .</a:t>
            </a:r>
          </a:p>
          <a:p>
            <a:pPr>
              <a:buClr>
                <a:schemeClr val="accent6"/>
              </a:buClr>
              <a:buFont typeface="Wingdings" pitchFamily="2" charset="2"/>
              <a:buChar char="§"/>
            </a:pPr>
            <a:r>
              <a:rPr lang="ar-SA" b="1" dirty="0" smtClean="0">
                <a:solidFill>
                  <a:schemeClr val="accent6"/>
                </a:solidFill>
              </a:rPr>
              <a:t>وهو يشتمل على ما يلي : </a:t>
            </a:r>
          </a:p>
          <a:p>
            <a:pPr>
              <a:buClr>
                <a:schemeClr val="accent6"/>
              </a:buClr>
              <a:buNone/>
            </a:pPr>
            <a:r>
              <a:rPr lang="ar-SA" b="1" dirty="0" smtClean="0">
                <a:solidFill>
                  <a:schemeClr val="accent6"/>
                </a:solidFill>
              </a:rPr>
              <a:t>1- </a:t>
            </a:r>
            <a:r>
              <a:rPr lang="ar-SA" dirty="0" smtClean="0"/>
              <a:t>الإيمان بوجود الله تعالى </a:t>
            </a:r>
          </a:p>
          <a:p>
            <a:pPr>
              <a:buClr>
                <a:schemeClr val="accent6"/>
              </a:buClr>
              <a:buNone/>
            </a:pPr>
            <a:r>
              <a:rPr lang="ar-SA" b="1" dirty="0" smtClean="0">
                <a:solidFill>
                  <a:schemeClr val="accent6"/>
                </a:solidFill>
              </a:rPr>
              <a:t>2-</a:t>
            </a:r>
            <a:r>
              <a:rPr lang="ar-SA" dirty="0" smtClean="0"/>
              <a:t> الإقرار بأن الله تعالى خالق كل شيء ، ومالكه ورازقه ،وأنه المحيي المميت , النافع , الضار ,المتفرد بإجابة الدعاء , الذي له الأمر كله . </a:t>
            </a:r>
          </a:p>
          <a:p>
            <a:pPr>
              <a:buClr>
                <a:schemeClr val="accent6"/>
              </a:buClr>
              <a:buFont typeface="Wingdings" pitchFamily="2" charset="2"/>
              <a:buChar char="§"/>
            </a:pPr>
            <a:endParaRPr lang="en-US" b="1" dirty="0" smtClean="0">
              <a:solidFill>
                <a:schemeClr val="accent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توحيد الربوبية </a:t>
            </a:r>
            <a:endParaRPr lang="en-US" b="1" dirty="0"/>
          </a:p>
        </p:txBody>
      </p:sp>
      <p:sp>
        <p:nvSpPr>
          <p:cNvPr id="3" name="عنصر نائب للمحتوى 2"/>
          <p:cNvSpPr>
            <a:spLocks noGrp="1"/>
          </p:cNvSpPr>
          <p:nvPr>
            <p:ph idx="1"/>
          </p:nvPr>
        </p:nvSpPr>
        <p:spPr>
          <a:xfrm>
            <a:off x="467544" y="1844824"/>
            <a:ext cx="8172400" cy="3816424"/>
          </a:xfrm>
        </p:spPr>
        <p:txBody>
          <a:bodyPr>
            <a:normAutofit/>
          </a:bodyPr>
          <a:lstStyle/>
          <a:p>
            <a:pPr>
              <a:buFont typeface="Wingdings" pitchFamily="2" charset="2"/>
              <a:buChar char="§"/>
            </a:pPr>
            <a:r>
              <a:rPr lang="ar-SA" sz="3600" b="1" dirty="0" smtClean="0">
                <a:solidFill>
                  <a:schemeClr val="accent6"/>
                </a:solidFill>
              </a:rPr>
              <a:t>الأدلة من القرآن والسنة في إثبات الربوبية لله تعالى </a:t>
            </a:r>
          </a:p>
          <a:p>
            <a:pPr>
              <a:buFont typeface="Wingdings" pitchFamily="2" charset="2"/>
              <a:buChar char="§"/>
            </a:pPr>
            <a:r>
              <a:rPr lang="ar-SA" dirty="0" smtClean="0"/>
              <a:t>كل نص ورد فيه اسم </a:t>
            </a:r>
            <a:r>
              <a:rPr lang="ar-SA" dirty="0" smtClean="0">
                <a:solidFill>
                  <a:schemeClr val="accent6"/>
                </a:solidFill>
              </a:rPr>
              <a:t>(الرب ) </a:t>
            </a:r>
            <a:r>
              <a:rPr lang="ar-SA" dirty="0" smtClean="0"/>
              <a:t>أو ذكر فيه خصيصة من خصائص الربوبية ،كالخلق ,والرزق ,والملك,والتقدير , والتدبير وغيرها فهو من أدلة الربوبية , كقوله تعالى : </a:t>
            </a:r>
          </a:p>
          <a:p>
            <a:pPr>
              <a:buNone/>
            </a:pPr>
            <a:r>
              <a:rPr lang="ar-SA" dirty="0" smtClean="0"/>
              <a:t>   </a:t>
            </a:r>
            <a:r>
              <a:rPr lang="ar-SA" dirty="0" smtClean="0">
                <a:solidFill>
                  <a:srgbClr val="00FF00"/>
                </a:solidFill>
              </a:rPr>
              <a:t>{ الْحَمْدُ للّهِ رَبِّ الْعَالَمِينَ } </a:t>
            </a:r>
            <a:r>
              <a:rPr lang="ar-SA" dirty="0" smtClean="0"/>
              <a:t>وكقوله سبحانه : </a:t>
            </a:r>
            <a:r>
              <a:rPr lang="ar-SA" dirty="0" smtClean="0">
                <a:solidFill>
                  <a:srgbClr val="00FF00"/>
                </a:solidFill>
              </a:rPr>
              <a:t>{أَلاَ لَهُ الْخَلْقُ وَالأَمْرُ} </a:t>
            </a:r>
            <a:r>
              <a:rPr lang="ar-SA" sz="2000" dirty="0" smtClean="0">
                <a:solidFill>
                  <a:srgbClr val="00FF00"/>
                </a:solidFill>
                <a:latin typeface="Cambria Math"/>
                <a:ea typeface="Cambria Math"/>
              </a:rPr>
              <a:t>[ الأعراف:54]</a:t>
            </a:r>
            <a:endParaRPr lang="en-US" sz="2000" dirty="0" smtClean="0">
              <a:solidFill>
                <a:srgbClr val="00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توحيد الألوهية </a:t>
            </a:r>
            <a:endParaRPr lang="en-US" b="1" dirty="0"/>
          </a:p>
        </p:txBody>
      </p:sp>
      <p:sp>
        <p:nvSpPr>
          <p:cNvPr id="8" name="Rectangle 7"/>
          <p:cNvSpPr/>
          <p:nvPr/>
        </p:nvSpPr>
        <p:spPr>
          <a:xfrm>
            <a:off x="3347864" y="980728"/>
            <a:ext cx="5292081" cy="584775"/>
          </a:xfrm>
          <a:prstGeom prst="rect">
            <a:avLst/>
          </a:prstGeom>
        </p:spPr>
        <p:txBody>
          <a:bodyPr wrap="square">
            <a:spAutoFit/>
          </a:bodyPr>
          <a:lstStyle/>
          <a:p>
            <a:r>
              <a:rPr lang="ar-SA" sz="3200" b="1" dirty="0" smtClean="0">
                <a:solidFill>
                  <a:schemeClr val="accent6"/>
                </a:solidFill>
              </a:rPr>
              <a:t>توحيد الألوهية : </a:t>
            </a:r>
            <a:r>
              <a:rPr lang="ar-SA" sz="3200" dirty="0" smtClean="0">
                <a:solidFill>
                  <a:srgbClr val="FFFF00"/>
                </a:solidFill>
              </a:rPr>
              <a:t>هو إفراد الله بالعبادة .</a:t>
            </a:r>
            <a:endParaRPr lang="ar-SA" sz="3200" b="1" dirty="0">
              <a:solidFill>
                <a:schemeClr val="accent6"/>
              </a:solidFill>
            </a:endParaRPr>
          </a:p>
        </p:txBody>
      </p:sp>
      <p:sp>
        <p:nvSpPr>
          <p:cNvPr id="5" name="Rectangle 4"/>
          <p:cNvSpPr/>
          <p:nvPr/>
        </p:nvSpPr>
        <p:spPr>
          <a:xfrm>
            <a:off x="611560" y="1556792"/>
            <a:ext cx="8136904" cy="2062103"/>
          </a:xfrm>
          <a:prstGeom prst="rect">
            <a:avLst/>
          </a:prstGeom>
        </p:spPr>
        <p:txBody>
          <a:bodyPr wrap="square">
            <a:spAutoFit/>
          </a:bodyPr>
          <a:lstStyle/>
          <a:p>
            <a:pPr algn="justLow"/>
            <a:r>
              <a:rPr lang="ar-SA" sz="3200" dirty="0" smtClean="0">
                <a:solidFill>
                  <a:srgbClr val="FFFF00"/>
                </a:solidFill>
              </a:rPr>
              <a:t>ويسمى باعتبار إضافته إلى الله تعالى بــ </a:t>
            </a:r>
            <a:r>
              <a:rPr lang="ar-SA" sz="3200" dirty="0" smtClean="0">
                <a:solidFill>
                  <a:schemeClr val="accent6"/>
                </a:solidFill>
              </a:rPr>
              <a:t>( توحيد الألوهية )</a:t>
            </a:r>
            <a:r>
              <a:rPr lang="ar-SA" sz="3200" dirty="0" smtClean="0">
                <a:solidFill>
                  <a:srgbClr val="FFFF00"/>
                </a:solidFill>
              </a:rPr>
              <a:t>,</a:t>
            </a:r>
            <a:r>
              <a:rPr lang="ar-SA" sz="3200" dirty="0" smtClean="0">
                <a:solidFill>
                  <a:schemeClr val="accent6"/>
                </a:solidFill>
              </a:rPr>
              <a:t> </a:t>
            </a:r>
            <a:r>
              <a:rPr lang="ar-SA" sz="3200" dirty="0" smtClean="0">
                <a:solidFill>
                  <a:srgbClr val="FFFF00"/>
                </a:solidFill>
              </a:rPr>
              <a:t>ويسمى باعتبار إضافته إلي الخلق بــ </a:t>
            </a:r>
            <a:r>
              <a:rPr lang="ar-SA" sz="3200" dirty="0" smtClean="0">
                <a:solidFill>
                  <a:schemeClr val="accent6"/>
                </a:solidFill>
              </a:rPr>
              <a:t>( توحيد العبادة  ) </a:t>
            </a:r>
            <a:r>
              <a:rPr lang="ar-SA" sz="3200" dirty="0" smtClean="0">
                <a:solidFill>
                  <a:srgbClr val="FFFF00"/>
                </a:solidFill>
              </a:rPr>
              <a:t>,</a:t>
            </a:r>
            <a:r>
              <a:rPr lang="ar-SA" sz="3200" dirty="0" smtClean="0">
                <a:solidFill>
                  <a:schemeClr val="accent6"/>
                </a:solidFill>
              </a:rPr>
              <a:t>و(توحيدالعبودية )</a:t>
            </a:r>
            <a:r>
              <a:rPr lang="ar-SA" sz="3200" dirty="0" smtClean="0">
                <a:solidFill>
                  <a:srgbClr val="FFFF00"/>
                </a:solidFill>
              </a:rPr>
              <a:t> ,و</a:t>
            </a:r>
            <a:r>
              <a:rPr lang="ar-SA" sz="3200" dirty="0" smtClean="0">
                <a:solidFill>
                  <a:schemeClr val="accent6"/>
                </a:solidFill>
              </a:rPr>
              <a:t>( توحيد العمل ) </a:t>
            </a:r>
            <a:r>
              <a:rPr lang="ar-SA" sz="3200" dirty="0" smtClean="0">
                <a:solidFill>
                  <a:srgbClr val="FFFF00"/>
                </a:solidFill>
              </a:rPr>
              <a:t>, لأنه مبني على إخلاص القصد في جميع العبادات , بإرادة وجه الله تعالى .  </a:t>
            </a:r>
            <a:endParaRPr lang="ar-SA" sz="3200" dirty="0">
              <a:solidFill>
                <a:srgbClr val="FFFF00"/>
              </a:solidFill>
            </a:endParaRPr>
          </a:p>
        </p:txBody>
      </p:sp>
      <p:sp>
        <p:nvSpPr>
          <p:cNvPr id="7" name="Rectangle 6"/>
          <p:cNvSpPr/>
          <p:nvPr/>
        </p:nvSpPr>
        <p:spPr>
          <a:xfrm>
            <a:off x="539552" y="3645024"/>
            <a:ext cx="8136904" cy="2554545"/>
          </a:xfrm>
          <a:prstGeom prst="rect">
            <a:avLst/>
          </a:prstGeom>
        </p:spPr>
        <p:txBody>
          <a:bodyPr wrap="square">
            <a:spAutoFit/>
          </a:bodyPr>
          <a:lstStyle/>
          <a:p>
            <a:pPr algn="justLow"/>
            <a:r>
              <a:rPr lang="ar-SA" sz="3200" dirty="0" smtClean="0">
                <a:solidFill>
                  <a:srgbClr val="FFFF00"/>
                </a:solidFill>
              </a:rPr>
              <a:t>وهذا التوحيد من أجله خلق الله الجن والإنس , كما قال تعالي</a:t>
            </a:r>
          </a:p>
          <a:p>
            <a:pPr algn="justLow"/>
            <a:r>
              <a:rPr lang="ar-SA" sz="3200" dirty="0" smtClean="0">
                <a:solidFill>
                  <a:srgbClr val="FFFF00"/>
                </a:solidFill>
              </a:rPr>
              <a:t> </a:t>
            </a:r>
            <a:r>
              <a:rPr lang="ar-SA" sz="3200" dirty="0" smtClean="0">
                <a:solidFill>
                  <a:srgbClr val="00FF00"/>
                </a:solidFill>
              </a:rPr>
              <a:t>{ وَمَا خَلَقْت الْجِنّ وَالْإِنْس إِلَّا لِيَعْبُدُونِ } </a:t>
            </a:r>
            <a:r>
              <a:rPr lang="ar-SA" sz="2000" dirty="0" smtClean="0">
                <a:solidFill>
                  <a:srgbClr val="00FF00"/>
                </a:solidFill>
                <a:latin typeface="Cambria Math"/>
                <a:ea typeface="Cambria Math"/>
              </a:rPr>
              <a:t>[</a:t>
            </a:r>
            <a:r>
              <a:rPr lang="ar-SA" sz="2000" dirty="0" smtClean="0">
                <a:solidFill>
                  <a:srgbClr val="00FF00"/>
                </a:solidFill>
              </a:rPr>
              <a:t>الذاريات : 56</a:t>
            </a:r>
            <a:r>
              <a:rPr lang="ar-SA" sz="2000" dirty="0" smtClean="0">
                <a:solidFill>
                  <a:srgbClr val="00FF00"/>
                </a:solidFill>
                <a:latin typeface="Cambria Math"/>
                <a:ea typeface="Cambria Math"/>
              </a:rPr>
              <a:t>]</a:t>
            </a:r>
            <a:r>
              <a:rPr lang="ar-SA" sz="2000" dirty="0" smtClean="0">
                <a:solidFill>
                  <a:srgbClr val="FFFF00"/>
                </a:solidFill>
              </a:rPr>
              <a:t> </a:t>
            </a:r>
          </a:p>
          <a:p>
            <a:pPr algn="justLow"/>
            <a:r>
              <a:rPr lang="ar-SA" sz="3200" dirty="0" smtClean="0">
                <a:solidFill>
                  <a:srgbClr val="FFFF00"/>
                </a:solidFill>
              </a:rPr>
              <a:t>ومن أجله ارسل الرسل وأنزل الكتب  كما قال تعالى </a:t>
            </a:r>
            <a:r>
              <a:rPr lang="ar-SA" sz="3200" dirty="0" smtClean="0">
                <a:solidFill>
                  <a:srgbClr val="00FF00"/>
                </a:solidFill>
              </a:rPr>
              <a:t>:{ وَمَا أَرْسَلْنَا مِنْ قَبْلك مِنْ رَسُول إِلَّا نُوحِي إِلَيْهِ أَنَّهُ لَا إِلَه إِلَّا أَنَا فَاعْبُدُونِ }</a:t>
            </a:r>
            <a:r>
              <a:rPr lang="ar-SA" sz="3200" dirty="0" smtClean="0">
                <a:solidFill>
                  <a:srgbClr val="00FF00"/>
                </a:solidFill>
                <a:latin typeface="Cambria Math"/>
                <a:ea typeface="Cambria Math"/>
              </a:rPr>
              <a:t> </a:t>
            </a:r>
            <a:r>
              <a:rPr lang="ar-SA" sz="2000" dirty="0" smtClean="0">
                <a:solidFill>
                  <a:srgbClr val="00FF00"/>
                </a:solidFill>
              </a:rPr>
              <a:t>[الأنبياء : 25 ]</a:t>
            </a:r>
            <a:r>
              <a:rPr lang="ar-SA" sz="3200" dirty="0" smtClean="0">
                <a:solidFill>
                  <a:srgbClr val="FFFF00"/>
                </a:solidFill>
              </a:rPr>
              <a:t> </a:t>
            </a:r>
            <a:endParaRPr lang="ar-SA" sz="3200" dirty="0" smtClean="0">
              <a:solidFill>
                <a:srgbClr val="00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to="" calcmode="lin" valueType="num">
                                      <p:cBhvr>
                                        <p:cTn id="22"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توحيد الألوهية </a:t>
            </a:r>
            <a:endParaRPr lang="en-US" b="1" dirty="0"/>
          </a:p>
        </p:txBody>
      </p:sp>
      <p:sp>
        <p:nvSpPr>
          <p:cNvPr id="3" name="عنصر نائب للمحتوى 2"/>
          <p:cNvSpPr>
            <a:spLocks noGrp="1"/>
          </p:cNvSpPr>
          <p:nvPr>
            <p:ph idx="1"/>
          </p:nvPr>
        </p:nvSpPr>
        <p:spPr>
          <a:xfrm>
            <a:off x="467544" y="1052736"/>
            <a:ext cx="8172400" cy="3672408"/>
          </a:xfrm>
        </p:spPr>
        <p:txBody>
          <a:bodyPr>
            <a:normAutofit/>
          </a:bodyPr>
          <a:lstStyle/>
          <a:p>
            <a:pPr>
              <a:buFont typeface="Wingdings" pitchFamily="2" charset="2"/>
              <a:buChar char="§"/>
            </a:pPr>
            <a:r>
              <a:rPr lang="ar-SA" sz="3400" b="1" dirty="0" smtClean="0">
                <a:solidFill>
                  <a:schemeClr val="accent6"/>
                </a:solidFill>
              </a:rPr>
              <a:t>توحيد الألوهية متضمن لتوحيد الربوبية ولتوحيد الأسماء والصفات </a:t>
            </a:r>
          </a:p>
          <a:p>
            <a:pPr>
              <a:buFont typeface="Wingdings" pitchFamily="2" charset="2"/>
              <a:buChar char="§"/>
            </a:pPr>
            <a:r>
              <a:rPr lang="ar-SA" sz="3000" dirty="0" smtClean="0"/>
              <a:t>من عبد الله تعالى وحده , وآمن بأنه المستحق وحده للعبادة ,دل ذلك علي أنه مؤمن بربوبيته وأسمائه وصفاته ,</a:t>
            </a:r>
          </a:p>
          <a:p>
            <a:pPr>
              <a:buFont typeface="Wingdings" pitchFamily="2" charset="2"/>
              <a:buChar char="§"/>
            </a:pPr>
            <a:r>
              <a:rPr lang="ar-SA" sz="3000" dirty="0" smtClean="0"/>
              <a:t>ومع أهمية هذا التوحيد فقد جحده أكثر الخلق ,فأنكروا أن يكون الله تعالى هو المستحق للعبادة وحده لا شريك له ,وعبدو غيره معه </a:t>
            </a:r>
          </a:p>
          <a:p>
            <a:pPr>
              <a:buFont typeface="Wingdings" pitchFamily="2" charset="2"/>
              <a:buChar char="§"/>
            </a:pPr>
            <a:endParaRPr lang="en-US" sz="3000" dirty="0" smtClean="0"/>
          </a:p>
        </p:txBody>
      </p:sp>
      <p:sp>
        <p:nvSpPr>
          <p:cNvPr id="4" name="عنصر نائب للمحتوى 2"/>
          <p:cNvSpPr txBox="1">
            <a:spLocks/>
          </p:cNvSpPr>
          <p:nvPr/>
        </p:nvSpPr>
        <p:spPr>
          <a:xfrm>
            <a:off x="395536" y="4797152"/>
            <a:ext cx="8136904" cy="1224136"/>
          </a:xfrm>
          <a:prstGeom prst="rect">
            <a:avLst/>
          </a:prstGeom>
        </p:spPr>
        <p:txBody>
          <a:bodyPr vert="horz" lIns="91440" tIns="45720" rIns="91440" bIns="45720" rtlCol="1">
            <a:normAutofit/>
          </a:bodyPr>
          <a:lstStyle/>
          <a:p>
            <a:pPr>
              <a:buClr>
                <a:srgbClr val="FFFF00"/>
              </a:buClr>
            </a:pPr>
            <a:r>
              <a:rPr lang="ar-SA" sz="3000" dirty="0" smtClean="0">
                <a:solidFill>
                  <a:srgbClr val="FFFF00"/>
                </a:solidFill>
              </a:rPr>
              <a:t>وهذا التوحيد توحيد الألوهية تشمله وتدل عليه كلمة التوحيد :</a:t>
            </a:r>
          </a:p>
          <a:p>
            <a:pPr>
              <a:buClr>
                <a:srgbClr val="FFFF00"/>
              </a:buClr>
            </a:pPr>
            <a:r>
              <a:rPr lang="ar-SA" sz="3000" b="1" dirty="0" smtClean="0">
                <a:solidFill>
                  <a:schemeClr val="accent6"/>
                </a:solidFill>
              </a:rPr>
              <a:t>( لا إله إلا الله)</a:t>
            </a:r>
            <a:endParaRPr lang="en-US" sz="3200" b="1" dirty="0" smtClean="0">
              <a:solidFill>
                <a:schemeClr val="accent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to="" calcmode="lin" valueType="num">
                                      <p:cBhvr>
                                        <p:cTn id="2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توحيد الألوهية</a:t>
            </a:r>
            <a:endParaRPr lang="en-US" b="1" dirty="0"/>
          </a:p>
        </p:txBody>
      </p:sp>
      <p:sp>
        <p:nvSpPr>
          <p:cNvPr id="3" name="عنصر نائب للمحتوى 2"/>
          <p:cNvSpPr>
            <a:spLocks noGrp="1"/>
          </p:cNvSpPr>
          <p:nvPr>
            <p:ph idx="1"/>
          </p:nvPr>
        </p:nvSpPr>
        <p:spPr>
          <a:xfrm>
            <a:off x="504056" y="1628801"/>
            <a:ext cx="8172400" cy="3888431"/>
          </a:xfrm>
        </p:spPr>
        <p:txBody>
          <a:bodyPr>
            <a:normAutofit/>
          </a:bodyPr>
          <a:lstStyle/>
          <a:p>
            <a:pPr>
              <a:buFont typeface="Wingdings" pitchFamily="2" charset="2"/>
              <a:buChar char="§"/>
            </a:pPr>
            <a:r>
              <a:rPr lang="ar-SA" sz="3400" b="1" dirty="0" smtClean="0">
                <a:solidFill>
                  <a:schemeClr val="accent6"/>
                </a:solidFill>
              </a:rPr>
              <a:t>وسأتكلم علي هذا النوع من أنواع التوحيد في مبحثين </a:t>
            </a:r>
          </a:p>
          <a:p>
            <a:pPr>
              <a:buFont typeface="Wingdings" pitchFamily="2" charset="2"/>
              <a:buChar char="§"/>
            </a:pPr>
            <a:r>
              <a:rPr lang="ar-SA" b="1" dirty="0" smtClean="0">
                <a:solidFill>
                  <a:schemeClr val="accent6"/>
                </a:solidFill>
              </a:rPr>
              <a:t>المبحث الأول : </a:t>
            </a:r>
            <a:r>
              <a:rPr lang="ar-SA" dirty="0" smtClean="0"/>
              <a:t>شهادة </a:t>
            </a:r>
            <a:r>
              <a:rPr lang="ar-SA" dirty="0" smtClean="0">
                <a:solidFill>
                  <a:schemeClr val="accent6"/>
                </a:solidFill>
              </a:rPr>
              <a:t>(لا إله إلا الله ):</a:t>
            </a:r>
            <a:r>
              <a:rPr lang="ar-SA" dirty="0" smtClean="0"/>
              <a:t>معناها - شروطها -أركانها – نواقضها.</a:t>
            </a:r>
          </a:p>
          <a:p>
            <a:pPr>
              <a:buFont typeface="Wingdings" pitchFamily="2" charset="2"/>
              <a:buChar char="§"/>
            </a:pPr>
            <a:r>
              <a:rPr lang="ar-SA" b="1" dirty="0" smtClean="0">
                <a:solidFill>
                  <a:schemeClr val="accent6"/>
                </a:solidFill>
              </a:rPr>
              <a:t>المبحث الثاني : </a:t>
            </a:r>
            <a:r>
              <a:rPr lang="ar-SA" dirty="0" smtClean="0"/>
              <a:t>العبادة : تعريفها – أنواعها – شروطها - أركانها </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23728" y="-27384"/>
            <a:ext cx="7005464" cy="936104"/>
          </a:xfrm>
        </p:spPr>
        <p:txBody>
          <a:bodyPr>
            <a:normAutofit fontScale="90000"/>
          </a:bodyPr>
          <a:lstStyle/>
          <a:p>
            <a:r>
              <a:rPr lang="ar-SA" b="1" dirty="0" smtClean="0"/>
              <a:t>  </a:t>
            </a:r>
            <a:r>
              <a:rPr lang="ar-SA" sz="3800" b="1" dirty="0" smtClean="0"/>
              <a:t>توحيد الألوهية المبحث الأول </a:t>
            </a:r>
            <a:br>
              <a:rPr lang="ar-SA" sz="3800" b="1" dirty="0" smtClean="0"/>
            </a:br>
            <a:r>
              <a:rPr lang="ar-SA" sz="3800" b="1" dirty="0" smtClean="0"/>
              <a:t>شهادة (لا إله إلا الله)</a:t>
            </a:r>
            <a:endParaRPr lang="en-US" sz="3800" b="1" dirty="0"/>
          </a:p>
        </p:txBody>
      </p:sp>
      <p:sp>
        <p:nvSpPr>
          <p:cNvPr id="3" name="عنصر نائب للمحتوى 2"/>
          <p:cNvSpPr>
            <a:spLocks noGrp="1"/>
          </p:cNvSpPr>
          <p:nvPr>
            <p:ph idx="1"/>
          </p:nvPr>
        </p:nvSpPr>
        <p:spPr>
          <a:xfrm>
            <a:off x="504056" y="1052736"/>
            <a:ext cx="8172400" cy="2376264"/>
          </a:xfrm>
        </p:spPr>
        <p:txBody>
          <a:bodyPr>
            <a:normAutofit/>
          </a:bodyPr>
          <a:lstStyle/>
          <a:p>
            <a:pPr algn="justLow">
              <a:buFont typeface="Wingdings" pitchFamily="2" charset="2"/>
              <a:buChar char="§"/>
            </a:pPr>
            <a:r>
              <a:rPr lang="ar-SA" sz="2800" b="1" dirty="0" smtClean="0">
                <a:solidFill>
                  <a:schemeClr val="accent6"/>
                </a:solidFill>
              </a:rPr>
              <a:t>وفيه مطلبان </a:t>
            </a:r>
          </a:p>
          <a:p>
            <a:pPr algn="justLow">
              <a:buFont typeface="Wingdings" pitchFamily="2" charset="2"/>
              <a:buChar char="§"/>
            </a:pPr>
            <a:r>
              <a:rPr lang="ar-SA" sz="2800" b="1" dirty="0" smtClean="0">
                <a:solidFill>
                  <a:schemeClr val="accent6"/>
                </a:solidFill>
              </a:rPr>
              <a:t>المطلب الأول معناها ,وفضلها </a:t>
            </a:r>
          </a:p>
          <a:p>
            <a:pPr algn="justLow">
              <a:buFont typeface="Wingdings" pitchFamily="2" charset="2"/>
              <a:buChar char="§"/>
            </a:pPr>
            <a:r>
              <a:rPr lang="ar-SA" sz="2800" b="1" dirty="0" smtClean="0"/>
              <a:t>معنى شهادة </a:t>
            </a:r>
            <a:r>
              <a:rPr lang="ar-SA" sz="2800" b="1" dirty="0" smtClean="0">
                <a:solidFill>
                  <a:schemeClr val="accent6"/>
                </a:solidFill>
              </a:rPr>
              <a:t>(لا إله إلا الله ) </a:t>
            </a:r>
            <a:r>
              <a:rPr lang="ar-SA" sz="2800" b="1" dirty="0" smtClean="0"/>
              <a:t>إجمالاً : لا معبود بحق إلا الله تعالى .</a:t>
            </a:r>
          </a:p>
          <a:p>
            <a:pPr algn="justLow">
              <a:buFont typeface="Wingdings" pitchFamily="2" charset="2"/>
              <a:buChar char="§"/>
            </a:pPr>
            <a:r>
              <a:rPr lang="ar-SA" sz="2800" b="1" dirty="0" smtClean="0"/>
              <a:t>أي أنه لا أحد يستحق أن يعبد إلا الله تعالى </a:t>
            </a:r>
            <a:endParaRPr lang="en-US" sz="2800" b="1" dirty="0" smtClean="0"/>
          </a:p>
        </p:txBody>
      </p:sp>
      <p:sp>
        <p:nvSpPr>
          <p:cNvPr id="4" name="عنصر نائب للمحتوى 2"/>
          <p:cNvSpPr txBox="1">
            <a:spLocks/>
          </p:cNvSpPr>
          <p:nvPr/>
        </p:nvSpPr>
        <p:spPr>
          <a:xfrm>
            <a:off x="467544" y="3501008"/>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r>
              <a:rPr lang="ar-SA" sz="2600" b="1" dirty="0" smtClean="0">
                <a:solidFill>
                  <a:schemeClr val="accent6"/>
                </a:solidFill>
              </a:rPr>
              <a:t>وهذه الكلمة العظيمة تشتمل على ركنين أساسين :</a:t>
            </a:r>
          </a:p>
          <a:p>
            <a:pPr marL="365125" indent="-365125" algn="justLow">
              <a:lnSpc>
                <a:spcPct val="120000"/>
              </a:lnSpc>
              <a:buClr>
                <a:schemeClr val="accent6"/>
              </a:buClr>
              <a:buFont typeface="Wingdings" pitchFamily="2" charset="2"/>
              <a:buChar char="§"/>
            </a:pPr>
            <a:r>
              <a:rPr lang="ar-SA" sz="2600" b="1" dirty="0" smtClean="0">
                <a:solidFill>
                  <a:schemeClr val="accent6"/>
                </a:solidFill>
              </a:rPr>
              <a:t>الأول : </a:t>
            </a:r>
            <a:r>
              <a:rPr lang="ar-SA" sz="2600" b="1" dirty="0" smtClean="0">
                <a:solidFill>
                  <a:srgbClr val="FFFF00"/>
                </a:solidFill>
              </a:rPr>
              <a:t>(النفي ) وهو نفي الإلهية عن كل ما سوى الله تعالى ويدل عليها كلمة (لا إله )</a:t>
            </a:r>
          </a:p>
          <a:p>
            <a:pPr marL="365125" indent="-365125" algn="justLow">
              <a:lnSpc>
                <a:spcPct val="120000"/>
              </a:lnSpc>
              <a:buClr>
                <a:schemeClr val="accent6"/>
              </a:buClr>
              <a:buFont typeface="Wingdings" pitchFamily="2" charset="2"/>
              <a:buChar char="§"/>
            </a:pPr>
            <a:r>
              <a:rPr lang="ar-SA" sz="2600" b="1" dirty="0" smtClean="0">
                <a:solidFill>
                  <a:schemeClr val="accent6"/>
                </a:solidFill>
              </a:rPr>
              <a:t>الثاني</a:t>
            </a:r>
            <a:r>
              <a:rPr lang="ar-SA" sz="2600" b="1" dirty="0" smtClean="0">
                <a:solidFill>
                  <a:srgbClr val="FFFF00"/>
                </a:solidFill>
              </a:rPr>
              <a:t> </a:t>
            </a:r>
            <a:r>
              <a:rPr lang="ar-SA" sz="2600" b="1" dirty="0" smtClean="0">
                <a:solidFill>
                  <a:schemeClr val="accent6"/>
                </a:solidFill>
              </a:rPr>
              <a:t>:</a:t>
            </a:r>
            <a:r>
              <a:rPr lang="ar-SA" sz="2600" b="1" dirty="0" smtClean="0">
                <a:solidFill>
                  <a:srgbClr val="FFFF00"/>
                </a:solidFill>
              </a:rPr>
              <a:t> (الإثبات ) وهو إثبات الإلهية لله تعالى ويدل عليها كلمة           ( إلا الله )</a:t>
            </a: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 to="" calcmode="lin" valueType="num">
                                      <p:cBhvr>
                                        <p:cTn id="32" dur="1" fill="hold"/>
                                        <p:tgtEl>
                                          <p:spTgt spid="4">
                                            <p:txEl>
                                              <p:pRg st="0" end="0"/>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to="" calcmode="lin" valueType="num">
                                      <p:cBhvr>
                                        <p:cTn id="37" dur="1" fill="hold"/>
                                        <p:tgtEl>
                                          <p:spTgt spid="4">
                                            <p:txEl>
                                              <p:pRg st="1" end="1"/>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 to="" calcmode="lin" valueType="num">
                                      <p:cBhvr>
                                        <p:cTn id="42" dur="1" fill="hold"/>
                                        <p:tgtEl>
                                          <p:spTgt spid="4">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 </a:t>
            </a:r>
            <a:r>
              <a:rPr lang="ar-SA" sz="3800" b="1" dirty="0" smtClean="0"/>
              <a:t>توحيد الألوهية المبحث الأول </a:t>
            </a:r>
            <a:br>
              <a:rPr lang="ar-SA" sz="3800" b="1" dirty="0" smtClean="0"/>
            </a:br>
            <a:r>
              <a:rPr lang="ar-SA" sz="3800" b="1" dirty="0" smtClean="0"/>
              <a:t>شهادة (لا إله إلا الله)</a:t>
            </a:r>
            <a:endParaRPr lang="en-US" sz="3800" b="1" dirty="0"/>
          </a:p>
        </p:txBody>
      </p:sp>
      <p:sp>
        <p:nvSpPr>
          <p:cNvPr id="3" name="عنصر نائب للمحتوى 2"/>
          <p:cNvSpPr>
            <a:spLocks noGrp="1"/>
          </p:cNvSpPr>
          <p:nvPr>
            <p:ph idx="1"/>
          </p:nvPr>
        </p:nvSpPr>
        <p:spPr>
          <a:xfrm>
            <a:off x="504056" y="1268760"/>
            <a:ext cx="8172400" cy="5184576"/>
          </a:xfrm>
        </p:spPr>
        <p:txBody>
          <a:bodyPr>
            <a:normAutofit/>
          </a:bodyPr>
          <a:lstStyle/>
          <a:p>
            <a:pPr algn="justLow">
              <a:buFont typeface="Wingdings" pitchFamily="2" charset="2"/>
              <a:buChar char="§"/>
            </a:pPr>
            <a:r>
              <a:rPr lang="ar-SA" sz="2800" b="1" dirty="0" smtClean="0">
                <a:solidFill>
                  <a:schemeClr val="accent6"/>
                </a:solidFill>
              </a:rPr>
              <a:t> المطلب الثاني : شروطها ونواقضها : </a:t>
            </a:r>
          </a:p>
          <a:p>
            <a:pPr algn="justLow">
              <a:buFont typeface="Wingdings" pitchFamily="2" charset="2"/>
              <a:buChar char="§"/>
            </a:pPr>
            <a:r>
              <a:rPr lang="ar-SA" sz="2800" dirty="0" smtClean="0"/>
              <a:t>دلت النصوص الشرعية الكثيرة على أن الفوئد والفضائل العظيمة لكلمة </a:t>
            </a:r>
            <a:r>
              <a:rPr lang="ar-SA" sz="2800" dirty="0" smtClean="0">
                <a:solidFill>
                  <a:schemeClr val="accent6"/>
                </a:solidFill>
              </a:rPr>
              <a:t>(لا إله إلا الله ) </a:t>
            </a:r>
            <a:r>
              <a:rPr lang="ar-SA" sz="2800" dirty="0" smtClean="0"/>
              <a:t>,والتي من أهمها : الحكم بإسلام صاحبها , وعصمة دمه وماله وعرضه , ودخوله الجنة , وعدم الخلود في النار , أنها لا تحصل لكل من نطق بهذه الكلمة بل لابد من توافر جميع شروطها ,وانتفاء جميع نواقضها .</a:t>
            </a:r>
          </a:p>
          <a:p>
            <a:pPr algn="justLow">
              <a:buFont typeface="Wingdings" pitchFamily="2" charset="2"/>
              <a:buChar char="§"/>
            </a:pPr>
            <a:r>
              <a:rPr lang="ar-SA" sz="2800" dirty="0" smtClean="0"/>
              <a:t>ولذلك لما قيل لوهب بن منبه : أليس مفتاح الجنة : </a:t>
            </a:r>
            <a:r>
              <a:rPr lang="ar-SA" sz="2800" dirty="0" smtClean="0">
                <a:solidFill>
                  <a:schemeClr val="accent6"/>
                </a:solidFill>
              </a:rPr>
              <a:t>لا إله إلا الله ؟</a:t>
            </a:r>
            <a:r>
              <a:rPr lang="ar-SA" sz="2800" dirty="0" smtClean="0"/>
              <a:t> قال : بلى , ولكن ليس مفتاح إلا له أسنان ، فإن جئت بمفتاح له أسنان فتح لك , وإلا لم يفتح لك .                        </a:t>
            </a: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  </a:t>
            </a:r>
            <a:r>
              <a:rPr lang="ar-SA" sz="3800" b="1" dirty="0" smtClean="0"/>
              <a:t>توحيد الألوهية :  المبحث الأول </a:t>
            </a:r>
            <a:br>
              <a:rPr lang="ar-SA" sz="3800" b="1" dirty="0" smtClean="0"/>
            </a:br>
            <a:r>
              <a:rPr lang="ar-SA" sz="3800" b="1" dirty="0" smtClean="0"/>
              <a:t>    شهادة (لا إله إلا الله)</a:t>
            </a:r>
            <a:endParaRPr lang="en-US" sz="3800" b="1" dirty="0"/>
          </a:p>
        </p:txBody>
      </p:sp>
      <p:sp>
        <p:nvSpPr>
          <p:cNvPr id="3" name="عنصر نائب للمحتوى 2"/>
          <p:cNvSpPr>
            <a:spLocks noGrp="1"/>
          </p:cNvSpPr>
          <p:nvPr>
            <p:ph idx="1"/>
          </p:nvPr>
        </p:nvSpPr>
        <p:spPr>
          <a:xfrm rot="21600000">
            <a:off x="504056" y="980728"/>
            <a:ext cx="8172400" cy="4896544"/>
          </a:xfrm>
        </p:spPr>
        <p:txBody>
          <a:bodyPr>
            <a:normAutofit/>
          </a:bodyPr>
          <a:lstStyle/>
          <a:p>
            <a:pPr algn="justLow">
              <a:buFont typeface="Wingdings" pitchFamily="2" charset="2"/>
              <a:buChar char="§"/>
            </a:pPr>
            <a:r>
              <a:rPr lang="ar-SA" sz="3000" b="1" dirty="0" smtClean="0">
                <a:solidFill>
                  <a:schemeClr val="accent6"/>
                </a:solidFill>
              </a:rPr>
              <a:t>وقد دلت النصوص الشرعية على أن لهذه الكلمة العظيمة سبعة شروط , هي </a:t>
            </a:r>
          </a:p>
          <a:p>
            <a:pPr algn="justLow">
              <a:buFont typeface="Wingdings" pitchFamily="2" charset="2"/>
              <a:buChar char="§"/>
            </a:pPr>
            <a:r>
              <a:rPr lang="ar-SA" sz="3000" b="1" dirty="0" smtClean="0">
                <a:solidFill>
                  <a:schemeClr val="accent6"/>
                </a:solidFill>
              </a:rPr>
              <a:t>الشرط الأول : </a:t>
            </a:r>
            <a:r>
              <a:rPr lang="ar-SA" sz="3000" dirty="0" smtClean="0"/>
              <a:t>العلم بمعناها الذي تدل عليه , فيعلم أنه لا أحد يستحق العبادة إلا الله تعالى . قال تعالى </a:t>
            </a:r>
            <a:r>
              <a:rPr lang="ar-SA" sz="2800" dirty="0" smtClean="0">
                <a:solidFill>
                  <a:srgbClr val="00FF00"/>
                </a:solidFill>
              </a:rPr>
              <a:t>{ فَاعْلَمْ أَنَّهُ لا إِلَهَ إِلا اللَّهُ } </a:t>
            </a:r>
            <a:r>
              <a:rPr lang="ar-SA" sz="2000" dirty="0" smtClean="0">
                <a:solidFill>
                  <a:srgbClr val="00FF00"/>
                </a:solidFill>
                <a:latin typeface="Cambria Math"/>
                <a:ea typeface="Cambria Math"/>
              </a:rPr>
              <a:t>[ </a:t>
            </a:r>
            <a:r>
              <a:rPr lang="ar-SA" sz="2000" dirty="0" smtClean="0">
                <a:solidFill>
                  <a:srgbClr val="00FF00"/>
                </a:solidFill>
              </a:rPr>
              <a:t>محمد :19</a:t>
            </a:r>
            <a:r>
              <a:rPr lang="ar-SA" sz="2000" dirty="0" smtClean="0">
                <a:solidFill>
                  <a:srgbClr val="00FF00"/>
                </a:solidFill>
                <a:latin typeface="Cambria Math"/>
                <a:ea typeface="Cambria Math"/>
              </a:rPr>
              <a:t>]</a:t>
            </a:r>
          </a:p>
          <a:p>
            <a:pPr algn="justLow">
              <a:buFont typeface="Wingdings" pitchFamily="2" charset="2"/>
              <a:buChar char="§"/>
            </a:pPr>
            <a:endParaRPr lang="ar-SA" sz="2000" dirty="0" smtClean="0"/>
          </a:p>
          <a:p>
            <a:pPr algn="justLow">
              <a:buFont typeface="Wingdings" pitchFamily="2" charset="2"/>
              <a:buChar char="§"/>
            </a:pPr>
            <a:r>
              <a:rPr lang="ar-SA" sz="3000" b="1" dirty="0" smtClean="0">
                <a:solidFill>
                  <a:schemeClr val="accent6"/>
                </a:solidFill>
              </a:rPr>
              <a:t>الشرط الثاني : </a:t>
            </a:r>
            <a:r>
              <a:rPr lang="ar-SA" sz="3000" dirty="0" smtClean="0"/>
              <a:t>اليقين المنافي للشك , فلابد أن يؤمن إيماناً جازماً بما تدل عليه هذه الكلمة قال تعالى </a:t>
            </a:r>
            <a:r>
              <a:rPr lang="ar-SA" sz="2800" dirty="0" smtClean="0">
                <a:solidFill>
                  <a:srgbClr val="00FF00"/>
                </a:solidFill>
              </a:rPr>
              <a:t>{ إِنَّمَا الْمُؤْمِنُونَ الَّذِينَ آمَنُوا بِاللَّهِ وَرَسُولِهِ ثُمَّ لَمْ يَرْتَابُوا وَجَاهَدُوا بِأَمْوَالِهِمْ وَأَنفُسِهِمْ فِي سَبِيلِ اللَّهِ أُوْلَئِكَ هُمُ الصَّادِقُونَ } </a:t>
            </a:r>
            <a:r>
              <a:rPr lang="ar-SA" sz="2000" dirty="0" smtClean="0">
                <a:solidFill>
                  <a:srgbClr val="00FF00"/>
                </a:solidFill>
              </a:rPr>
              <a:t>[الحجرات:15]. </a:t>
            </a: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  </a:t>
            </a:r>
            <a:r>
              <a:rPr lang="ar-SA" sz="3800" b="1" dirty="0" smtClean="0"/>
              <a:t>توحيد الألوهية :  المبحث الأول </a:t>
            </a:r>
            <a:br>
              <a:rPr lang="ar-SA" sz="3800" b="1" dirty="0" smtClean="0"/>
            </a:br>
            <a:r>
              <a:rPr lang="ar-SA" sz="3800" b="1" dirty="0" smtClean="0"/>
              <a:t>    شهادة (لا إله إلا الله)</a:t>
            </a:r>
            <a:endParaRPr lang="en-US" sz="38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solidFill>
                  <a:schemeClr val="accent6"/>
                </a:solidFill>
              </a:rPr>
              <a:t>الشرط الثالث :</a:t>
            </a:r>
            <a:r>
              <a:rPr lang="ar-SA" sz="2800" b="1" dirty="0" smtClean="0">
                <a:solidFill>
                  <a:schemeClr val="accent6"/>
                </a:solidFill>
              </a:rPr>
              <a:t> </a:t>
            </a:r>
            <a:r>
              <a:rPr lang="ar-SA" sz="3000" dirty="0" smtClean="0"/>
              <a:t>القبول المنافي للرد , فيقبل بقلبه ولسانه جميع ما دلت عليه هذه الكلمة . قال تعالى عن المشركين </a:t>
            </a:r>
            <a:r>
              <a:rPr lang="ar-SA" sz="3000" dirty="0" smtClean="0">
                <a:solidFill>
                  <a:srgbClr val="00FF00"/>
                </a:solidFill>
              </a:rPr>
              <a:t>{ ِنَّهُمْ كَانُوا إِذَا قِيلَ لَهُمْ لَا إِلَهَ إِلَّا اللَّهُ يَسْتَكْبِرُونَ (35) وَيَقُولُونَ أَئِنَّا لَتَارِكُو آلِهَتِنَا لِشَاعِرٍ مَجْنُونٍ (36) } </a:t>
            </a:r>
            <a:r>
              <a:rPr lang="ar-SA" sz="2000" dirty="0" smtClean="0">
                <a:solidFill>
                  <a:srgbClr val="00FF00"/>
                </a:solidFill>
                <a:latin typeface="Cambria Math"/>
                <a:ea typeface="Cambria Math"/>
              </a:rPr>
              <a:t>[</a:t>
            </a:r>
            <a:r>
              <a:rPr lang="ar-SA" sz="2000" dirty="0" smtClean="0">
                <a:solidFill>
                  <a:srgbClr val="00FF00"/>
                </a:solidFill>
              </a:rPr>
              <a:t> الصافات : 35 ، 36 </a:t>
            </a:r>
            <a:r>
              <a:rPr lang="ar-SA" sz="2000" dirty="0" smtClean="0">
                <a:solidFill>
                  <a:srgbClr val="00FF00"/>
                </a:solidFill>
                <a:latin typeface="Cambria Math"/>
                <a:ea typeface="Cambria Math"/>
              </a:rPr>
              <a:t>]</a:t>
            </a:r>
            <a:endParaRPr lang="ar-SA" sz="2000" dirty="0" smtClean="0">
              <a:solidFill>
                <a:srgbClr val="00FF00"/>
              </a:solidFill>
            </a:endParaRPr>
          </a:p>
          <a:p>
            <a:pPr algn="justLow">
              <a:buFont typeface="Wingdings" pitchFamily="2" charset="2"/>
              <a:buChar char="§"/>
            </a:pPr>
            <a:endParaRPr lang="ar-SA" sz="3000" dirty="0" smtClean="0"/>
          </a:p>
          <a:p>
            <a:pPr algn="justLow">
              <a:buFont typeface="Wingdings" pitchFamily="2" charset="2"/>
              <a:buChar char="§"/>
            </a:pPr>
            <a:r>
              <a:rPr lang="ar-SA" sz="3000" b="1" dirty="0" smtClean="0">
                <a:solidFill>
                  <a:schemeClr val="accent6"/>
                </a:solidFill>
              </a:rPr>
              <a:t>الشرط الربع : </a:t>
            </a:r>
            <a:r>
              <a:rPr lang="ar-SA" sz="3000" dirty="0" smtClean="0"/>
              <a:t>الانقياد المنافي للترك ، فينقاد بجوارحه , بفعل ما دلت عليه هذه الكلمة من عبادة الله وحده . قال تعالى </a:t>
            </a:r>
            <a:r>
              <a:rPr lang="ar-SA" sz="3000" dirty="0" smtClean="0">
                <a:solidFill>
                  <a:srgbClr val="00FF00"/>
                </a:solidFill>
              </a:rPr>
              <a:t>{ وَمَنْ يُسْلِم وَجْهَهُ إِلَى اللَّه وَهُوَ مُحْسِن فَقَدِ اسْتَمْسَكَ بِالْعُرْوَةِ الْوُثْقَى } </a:t>
            </a:r>
            <a:r>
              <a:rPr lang="ar-SA" sz="2000" dirty="0" smtClean="0">
                <a:solidFill>
                  <a:srgbClr val="00FF00"/>
                </a:solidFill>
              </a:rPr>
              <a:t>[لقمان :22]</a:t>
            </a: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  </a:t>
            </a:r>
            <a:r>
              <a:rPr lang="ar-SA" sz="3800" b="1" dirty="0" smtClean="0"/>
              <a:t>توحيد الألوهية :  </a:t>
            </a:r>
            <a:r>
              <a:rPr lang="ar-SA" sz="3600" b="1" dirty="0" smtClean="0"/>
              <a:t>المبحث الأول </a:t>
            </a:r>
            <a:br>
              <a:rPr lang="ar-SA" sz="3600" b="1" dirty="0" smtClean="0"/>
            </a:br>
            <a:r>
              <a:rPr lang="ar-SA" sz="3600" b="1" dirty="0" smtClean="0"/>
              <a:t>    شهادة (لا إله إلا الله)</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solidFill>
                  <a:schemeClr val="accent6"/>
                </a:solidFill>
              </a:rPr>
              <a:t>الشرط الخامس : </a:t>
            </a:r>
            <a:r>
              <a:rPr lang="ar-SA" sz="3000" dirty="0" smtClean="0"/>
              <a:t>الصدق المنافي للكذب ، وهو أن يقول هذه الكلمة صدقاً من قلبه , يوافق قلبه لسانه . قال تعالى </a:t>
            </a:r>
            <a:r>
              <a:rPr lang="ar-SA" sz="3000" dirty="0" smtClean="0">
                <a:solidFill>
                  <a:srgbClr val="00FF00"/>
                </a:solidFill>
              </a:rPr>
              <a:t>: { الم (1) أَحَسِبَ النَّاسُ أَن يُتْرَكُوا أَن يَقُولُوا آمَنَّا وَهُمْ لَا يُفْتَنُونَ (2) وَلَقَدْ فَتَنَّا الَّذِينَ مِن قَبْلِهِمْ فَلَيَعْلَمَنَّ اللَّهُ الَّذِينَ صَدَقُوا وَلَيَعْلَمَنَّ الْكَاذِبِينَ (3) } </a:t>
            </a:r>
            <a:r>
              <a:rPr lang="ar-SA" sz="2000" dirty="0" smtClean="0">
                <a:solidFill>
                  <a:srgbClr val="00FF00"/>
                </a:solidFill>
              </a:rPr>
              <a:t>(العنكبوت :1-3)</a:t>
            </a:r>
          </a:p>
          <a:p>
            <a:pPr algn="justLow">
              <a:buFont typeface="Wingdings" pitchFamily="2" charset="2"/>
              <a:buChar char="§"/>
            </a:pPr>
            <a:endParaRPr lang="ar-SA" sz="2400" dirty="0" smtClean="0"/>
          </a:p>
          <a:p>
            <a:pPr algn="justLow">
              <a:buFont typeface="Wingdings" pitchFamily="2" charset="2"/>
              <a:buChar char="§"/>
            </a:pPr>
            <a:r>
              <a:rPr lang="ar-SA" sz="3000" b="1" dirty="0" smtClean="0">
                <a:solidFill>
                  <a:schemeClr val="accent6"/>
                </a:solidFill>
              </a:rPr>
              <a:t>الشرط السادس : </a:t>
            </a:r>
            <a:r>
              <a:rPr lang="ar-SA" sz="3000" dirty="0" smtClean="0"/>
              <a:t>الإخلاص المنافي للشرك . فلابد من تصفية العمل بصالح النية عن جميع شوائب الشرك . قال تعالى</a:t>
            </a:r>
            <a:r>
              <a:rPr lang="ar-SA" sz="2400" dirty="0" smtClean="0"/>
              <a:t> </a:t>
            </a:r>
            <a:r>
              <a:rPr lang="ar-SA" sz="3000" dirty="0" smtClean="0"/>
              <a:t>:       </a:t>
            </a:r>
            <a:r>
              <a:rPr lang="ar-SA" sz="2400" dirty="0" smtClean="0"/>
              <a:t> </a:t>
            </a:r>
            <a:r>
              <a:rPr lang="ar-SA" sz="3000" dirty="0" smtClean="0">
                <a:solidFill>
                  <a:srgbClr val="00FF00"/>
                </a:solidFill>
              </a:rPr>
              <a:t>{ فَاعْبُدِ اللَّهَ مُخْلِصاً لَّهُ الدِّينَ } </a:t>
            </a:r>
            <a:r>
              <a:rPr lang="ar-SA" sz="2000" dirty="0" smtClean="0">
                <a:solidFill>
                  <a:srgbClr val="00FF00"/>
                </a:solidFill>
              </a:rPr>
              <a:t>(الزمر : 2 )</a:t>
            </a:r>
          </a:p>
          <a:p>
            <a:pPr algn="justLow">
              <a:buFont typeface="Wingdings" pitchFamily="2" charset="2"/>
              <a:buChar char="§"/>
            </a:pPr>
            <a:endParaRPr lang="ar-SA" sz="24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  </a:t>
            </a:r>
            <a:r>
              <a:rPr lang="ar-SA" sz="3800" b="1" dirty="0" smtClean="0"/>
              <a:t>توحيد الألوهية :  المبحث الأول </a:t>
            </a:r>
            <a:br>
              <a:rPr lang="ar-SA" sz="3800" b="1" dirty="0" smtClean="0"/>
            </a:br>
            <a:r>
              <a:rPr lang="ar-SA" sz="3800" b="1" dirty="0" smtClean="0"/>
              <a:t>    شهادة (لا إله إلا الله)</a:t>
            </a:r>
            <a:endParaRPr lang="en-US" sz="3800" b="1" dirty="0"/>
          </a:p>
        </p:txBody>
      </p:sp>
      <p:sp>
        <p:nvSpPr>
          <p:cNvPr id="3" name="عنصر نائب للمحتوى 2"/>
          <p:cNvSpPr>
            <a:spLocks noGrp="1"/>
          </p:cNvSpPr>
          <p:nvPr>
            <p:ph idx="1"/>
          </p:nvPr>
        </p:nvSpPr>
        <p:spPr>
          <a:xfrm rot="21600000">
            <a:off x="504056" y="980728"/>
            <a:ext cx="8172400" cy="5112567"/>
          </a:xfrm>
        </p:spPr>
        <p:txBody>
          <a:bodyPr>
            <a:normAutofit/>
          </a:bodyPr>
          <a:lstStyle/>
          <a:p>
            <a:pPr algn="justLow">
              <a:buFont typeface="Wingdings" pitchFamily="2" charset="2"/>
              <a:buChar char="§"/>
            </a:pPr>
            <a:r>
              <a:rPr lang="ar-SA" sz="3000" b="1" dirty="0" smtClean="0">
                <a:solidFill>
                  <a:schemeClr val="accent6"/>
                </a:solidFill>
              </a:rPr>
              <a:t>الشرط السابع  : </a:t>
            </a:r>
            <a:r>
              <a:rPr lang="ar-SA" sz="3000" dirty="0" smtClean="0"/>
              <a:t>المحبة . فلابد أن يحب المسلم هذه الكلمة ويحب ما دلت عليه . قال تعالى : </a:t>
            </a:r>
            <a:r>
              <a:rPr lang="ar-SA" sz="3000" dirty="0" smtClean="0">
                <a:solidFill>
                  <a:srgbClr val="00FF00"/>
                </a:solidFill>
              </a:rPr>
              <a:t>{وَمِنَ النَّاسِ مَن يَتَّخِذُ مِن دُونِ اللّهِ أَندَاداً يُحِبُّونَهُمْ كَحُبِّ اللّهِ وَالَّذِينَ آمَنُواْ أَشَدُّ حُبّاً لِّلّهِ وَلَوْ يَرَى الَّذِينَ ظَلَمُواْ إِذْ يَرَوْنَ الْعَذَابَ أَنَّ الْقُوَّةَ لِلّهِ جَمِيعاً وَأَنَّ اللّهَ شَدِيدُ الْعَذَابِ (165) } </a:t>
            </a:r>
            <a:r>
              <a:rPr lang="ar-SA" sz="2000" dirty="0" smtClean="0">
                <a:solidFill>
                  <a:srgbClr val="00FF00"/>
                </a:solidFill>
                <a:latin typeface="Cambria Math"/>
                <a:ea typeface="Cambria Math"/>
              </a:rPr>
              <a:t>[ </a:t>
            </a:r>
            <a:r>
              <a:rPr lang="ar-SA" sz="2000" dirty="0" smtClean="0">
                <a:solidFill>
                  <a:srgbClr val="00FF00"/>
                </a:solidFill>
              </a:rPr>
              <a:t>البقرة :165 </a:t>
            </a:r>
            <a:r>
              <a:rPr lang="ar-SA" sz="2000" dirty="0" smtClean="0">
                <a:solidFill>
                  <a:srgbClr val="00FF00"/>
                </a:solidFill>
                <a:latin typeface="Cambria Math"/>
                <a:ea typeface="Cambria Math"/>
              </a:rPr>
              <a:t>]</a:t>
            </a:r>
            <a:endParaRPr lang="ar-SA" sz="2000" dirty="0" smtClean="0">
              <a:solidFill>
                <a:srgbClr val="00FF00"/>
              </a:solidFill>
            </a:endParaRPr>
          </a:p>
          <a:p>
            <a:pPr algn="justLow">
              <a:buNone/>
            </a:pPr>
            <a:endParaRPr lang="ar-SA" sz="2200" dirty="0" smtClean="0"/>
          </a:p>
          <a:p>
            <a:pPr algn="justLow">
              <a:buFont typeface="Wingdings" pitchFamily="2" charset="2"/>
              <a:buChar char="§"/>
            </a:pPr>
            <a:r>
              <a:rPr lang="ar-SA" sz="3000" b="1" dirty="0" smtClean="0">
                <a:solidFill>
                  <a:schemeClr val="accent6"/>
                </a:solidFill>
              </a:rPr>
              <a:t>أما نواقض  ( لا إله إلا الله ) : </a:t>
            </a:r>
            <a:r>
              <a:rPr lang="ar-SA" sz="3000" dirty="0" smtClean="0"/>
              <a:t>وهي الخصال التي تحصل بها الردة ان دين الاسلام وقد ذكر بعض أهل العلم أنها تصل إلى أربعمائة ناقض وهذه النواقض تجتمع في ثلاث نواقد رئيسية , هي الشرك الأكبر , والكفر الأكبر, والنفاق الأكبر ( الاعتقادي)</a:t>
            </a:r>
          </a:p>
          <a:p>
            <a:pPr algn="justLow">
              <a:buFont typeface="Wingdings" pitchFamily="2" charset="2"/>
              <a:buChar char="§"/>
            </a:pPr>
            <a:endParaRPr lang="ar-SA" sz="2800" b="1" dirty="0" smtClean="0">
              <a:solidFill>
                <a:schemeClr val="accent6"/>
              </a:solidFill>
            </a:endParaRP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solidFill>
                  <a:schemeClr val="accent6"/>
                </a:solidFill>
              </a:rPr>
              <a:t>وفيه مطلبان : </a:t>
            </a:r>
          </a:p>
          <a:p>
            <a:pPr algn="justLow">
              <a:buFont typeface="Wingdings" pitchFamily="2" charset="2"/>
              <a:buChar char="§"/>
            </a:pPr>
            <a:r>
              <a:rPr lang="ar-SA" sz="3000" b="1" dirty="0" smtClean="0">
                <a:solidFill>
                  <a:schemeClr val="accent6"/>
                </a:solidFill>
              </a:rPr>
              <a:t>المطلب الأول : </a:t>
            </a:r>
            <a:r>
              <a:rPr lang="ar-SA" sz="3000" dirty="0" smtClean="0"/>
              <a:t>تعريف العبادة وبيان شمولها </a:t>
            </a:r>
            <a:r>
              <a:rPr lang="ar-SA" sz="3000" b="1" dirty="0" smtClean="0"/>
              <a:t>:</a:t>
            </a:r>
          </a:p>
          <a:p>
            <a:pPr algn="justLow">
              <a:buFont typeface="Wingdings" pitchFamily="2" charset="2"/>
              <a:buChar char="§"/>
            </a:pPr>
            <a:r>
              <a:rPr lang="ar-SA" sz="3000" dirty="0" smtClean="0"/>
              <a:t>عرف شيخ الإسلام ابن تيمية العبادة بقوله : هي اسم جامع لكل ما يحبه الله ويرضاه من الأقوال والأفعال الظاهرة والباطنة .</a:t>
            </a:r>
          </a:p>
          <a:p>
            <a:pPr algn="justLow">
              <a:buFont typeface="Wingdings" pitchFamily="2" charset="2"/>
              <a:buChar char="§"/>
            </a:pPr>
            <a:r>
              <a:rPr lang="ar-SA" sz="3000" b="1" dirty="0" smtClean="0">
                <a:solidFill>
                  <a:schemeClr val="accent6"/>
                </a:solidFill>
              </a:rPr>
              <a:t>وهذا يدل على شمول العبادة ، فهي تشمل </a:t>
            </a:r>
          </a:p>
          <a:p>
            <a:pPr algn="justLow">
              <a:buFont typeface="Wingdings" pitchFamily="2" charset="2"/>
              <a:buChar char="§"/>
            </a:pPr>
            <a:r>
              <a:rPr lang="ar-SA" sz="3000" b="1" dirty="0" smtClean="0">
                <a:solidFill>
                  <a:schemeClr val="accent6"/>
                </a:solidFill>
              </a:rPr>
              <a:t>اولاً : العبادات المحضة : </a:t>
            </a:r>
            <a:r>
              <a:rPr lang="ar-SA" sz="3000" dirty="0" smtClean="0"/>
              <a:t>وهى الأعمال والأقوال التي هي عبادات من أصل مشروعيتها , والتي دل الدليل من النصوص أو غيرها على تحريم صرفها لغير الله تعالى </a:t>
            </a: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t>ويدخل في العبادات المحضة ما يلي : </a:t>
            </a:r>
          </a:p>
          <a:p>
            <a:pPr algn="justLow">
              <a:buNone/>
            </a:pPr>
            <a:r>
              <a:rPr lang="ar-SA" sz="3000" b="1" dirty="0" smtClean="0">
                <a:solidFill>
                  <a:schemeClr val="accent6"/>
                </a:solidFill>
              </a:rPr>
              <a:t>1- العبادات القلبية . وهي تنقسم إلى قسمين :</a:t>
            </a:r>
          </a:p>
          <a:p>
            <a:pPr algn="justLow">
              <a:buNone/>
            </a:pPr>
            <a:r>
              <a:rPr lang="ar-SA" sz="2800" dirty="0" smtClean="0"/>
              <a:t> أ - </a:t>
            </a:r>
            <a:r>
              <a:rPr lang="ar-SA" sz="2800" dirty="0" smtClean="0">
                <a:latin typeface="Cambria Math"/>
                <a:ea typeface="Cambria Math"/>
              </a:rPr>
              <a:t>” </a:t>
            </a:r>
            <a:r>
              <a:rPr lang="ar-SA" sz="3000" b="1" dirty="0" smtClean="0">
                <a:solidFill>
                  <a:schemeClr val="accent6"/>
                </a:solidFill>
              </a:rPr>
              <a:t>قول القلب </a:t>
            </a:r>
            <a:r>
              <a:rPr lang="ar-SA" sz="2800" dirty="0" smtClean="0">
                <a:latin typeface="Cambria Math"/>
                <a:ea typeface="Cambria Math"/>
              </a:rPr>
              <a:t>"</a:t>
            </a:r>
            <a:r>
              <a:rPr lang="ar-SA" sz="2800" dirty="0" smtClean="0"/>
              <a:t>, </a:t>
            </a:r>
            <a:r>
              <a:rPr lang="ar-SA" sz="3000" dirty="0" smtClean="0">
                <a:latin typeface="Cambria Math"/>
                <a:ea typeface="Cambria Math"/>
              </a:rPr>
              <a:t>وتسمى</a:t>
            </a:r>
            <a:r>
              <a:rPr lang="ar-SA" sz="2800" dirty="0" smtClean="0">
                <a:latin typeface="Cambria Math"/>
                <a:ea typeface="Cambria Math"/>
              </a:rPr>
              <a:t> "</a:t>
            </a:r>
            <a:r>
              <a:rPr lang="ar-SA" sz="2800" dirty="0" smtClean="0"/>
              <a:t> </a:t>
            </a:r>
            <a:r>
              <a:rPr lang="ar-SA" sz="3000" b="1" dirty="0" smtClean="0">
                <a:solidFill>
                  <a:schemeClr val="accent6"/>
                </a:solidFill>
              </a:rPr>
              <a:t>اعتقادية</a:t>
            </a:r>
            <a:r>
              <a:rPr lang="ar-SA" sz="2800" dirty="0" smtClean="0">
                <a:solidFill>
                  <a:schemeClr val="accent6"/>
                </a:solidFill>
              </a:rPr>
              <a:t> </a:t>
            </a:r>
            <a:r>
              <a:rPr lang="ar-SA" sz="2800" dirty="0" smtClean="0">
                <a:latin typeface="Cambria Math"/>
                <a:ea typeface="Cambria Math"/>
              </a:rPr>
              <a:t>" </a:t>
            </a:r>
            <a:r>
              <a:rPr lang="ar-SA" sz="3000" dirty="0" smtClean="0">
                <a:latin typeface="Cambria Math"/>
                <a:ea typeface="Cambria Math"/>
              </a:rPr>
              <a:t>وهي اعتقاد أنه لا رب إلا الله ، وأنه لا أحد يستحق أن يعبد سواه , والإيمان بجميع أسمائه وصفاته ،والإيمان بملائكته ، وكتبه ، ورسله ، وباليوم الآخر، وبالقدر خيره وشره ، وغير ذلك .</a:t>
            </a:r>
          </a:p>
          <a:p>
            <a:pPr algn="justLow">
              <a:buNone/>
            </a:pPr>
            <a:r>
              <a:rPr lang="ar-SA" sz="2800" dirty="0" smtClean="0">
                <a:latin typeface="Cambria Math"/>
                <a:ea typeface="Cambria Math"/>
              </a:rPr>
              <a:t>ب - " </a:t>
            </a:r>
            <a:r>
              <a:rPr lang="ar-SA" sz="3000" b="1" dirty="0" smtClean="0">
                <a:solidFill>
                  <a:schemeClr val="accent6"/>
                </a:solidFill>
              </a:rPr>
              <a:t>عمل القلب </a:t>
            </a:r>
            <a:r>
              <a:rPr lang="ar-SA" sz="2800" dirty="0" smtClean="0">
                <a:latin typeface="Cambria Math"/>
                <a:ea typeface="Cambria Math"/>
              </a:rPr>
              <a:t>" </a:t>
            </a:r>
            <a:r>
              <a:rPr lang="ar-SA" sz="3000" dirty="0" smtClean="0">
                <a:latin typeface="Cambria Math"/>
                <a:ea typeface="Cambria Math"/>
              </a:rPr>
              <a:t>ومنها : الإخلاص ,ومحبة الله تعالى ، والرجاء لثوابه ، والخوف من عقابه , والتوكل عليه ، والصبر علي فعل أوامره وعلى اجتناب نواهيه ,وغيرها .</a:t>
            </a:r>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lnSpcReduction="10000"/>
          </a:bodyPr>
          <a:lstStyle/>
          <a:p>
            <a:pPr algn="justLow">
              <a:buFont typeface="Wingdings" pitchFamily="2" charset="2"/>
              <a:buChar char="§"/>
            </a:pPr>
            <a:r>
              <a:rPr lang="ar-SA" sz="3000" b="1" dirty="0" smtClean="0"/>
              <a:t>ويدخل في العبادات المحضة ما يلي : </a:t>
            </a:r>
          </a:p>
          <a:p>
            <a:pPr algn="justLow">
              <a:buNone/>
            </a:pPr>
            <a:r>
              <a:rPr lang="ar-SA" sz="3000" b="1" dirty="0" smtClean="0">
                <a:solidFill>
                  <a:schemeClr val="accent6"/>
                </a:solidFill>
              </a:rPr>
              <a:t>2 - العبادات القولية :</a:t>
            </a:r>
          </a:p>
          <a:p>
            <a:pPr algn="justLow">
              <a:buNone/>
            </a:pPr>
            <a:r>
              <a:rPr lang="ar-SA" sz="3000" dirty="0" smtClean="0"/>
              <a:t>ومنها النطق بكلمة التوحيد , وقراءة القرآن , وذكر الله تعالى بالتسبيح والتحميد وغيرها. </a:t>
            </a:r>
          </a:p>
          <a:p>
            <a:pPr algn="justLow">
              <a:buNone/>
            </a:pPr>
            <a:r>
              <a:rPr lang="ar-SA" sz="3000" b="1" dirty="0" smtClean="0">
                <a:solidFill>
                  <a:schemeClr val="accent6"/>
                </a:solidFill>
              </a:rPr>
              <a:t>3 – العبادات البدنية :</a:t>
            </a:r>
          </a:p>
          <a:p>
            <a:pPr algn="justLow">
              <a:buNone/>
            </a:pPr>
            <a:r>
              <a:rPr lang="ar-SA" sz="3000" dirty="0" smtClean="0"/>
              <a:t>ومنها الصلاة والسجود والصوم , والحج , والطواف ، والجهاد , وطلب العلم الشرعي , وغير ذلك .</a:t>
            </a:r>
          </a:p>
          <a:p>
            <a:pPr algn="justLow">
              <a:buNone/>
            </a:pPr>
            <a:r>
              <a:rPr lang="ar-SA" sz="3000" b="1" dirty="0" smtClean="0">
                <a:solidFill>
                  <a:schemeClr val="accent6"/>
                </a:solidFill>
              </a:rPr>
              <a:t>4- العبادات المالية : </a:t>
            </a:r>
          </a:p>
          <a:p>
            <a:pPr algn="justLow">
              <a:buNone/>
            </a:pPr>
            <a:r>
              <a:rPr lang="ar-SA" sz="3000" dirty="0" smtClean="0"/>
              <a:t>ومنها الزكاة , والصدقة ,والذبح , والنذر بأخراج شئ من المال , وغيرها </a:t>
            </a: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to="" calcmode="lin" valueType="num">
                                      <p:cBhvr>
                                        <p:cTn id="42" dur="1" fill="hold"/>
                                        <p:tgtEl>
                                          <p:spTgt spid="3">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solidFill>
                  <a:schemeClr val="accent6"/>
                </a:solidFill>
              </a:rPr>
              <a:t>ثانياً : العبادات غير المحضة </a:t>
            </a:r>
            <a:r>
              <a:rPr lang="ar-SA" sz="2800" dirty="0" smtClean="0"/>
              <a:t>. </a:t>
            </a:r>
            <a:r>
              <a:rPr lang="ar-SA" sz="3000" dirty="0" smtClean="0"/>
              <a:t>وهى الأعمال والأقوال التي ليست عبادات من أصل مشروعيتها , ولكنها  تتحول بالنية الصالحة إلى عبادات .</a:t>
            </a:r>
          </a:p>
          <a:p>
            <a:pPr algn="justLow">
              <a:buNone/>
            </a:pPr>
            <a:endParaRPr lang="ar-SA" sz="2800" dirty="0" smtClean="0"/>
          </a:p>
          <a:p>
            <a:pPr algn="justLow">
              <a:buFont typeface="Wingdings" pitchFamily="2" charset="2"/>
              <a:buChar char="§"/>
            </a:pPr>
            <a:r>
              <a:rPr lang="ar-SA" sz="3000" b="1" dirty="0" smtClean="0"/>
              <a:t>ويدخل في العبادات غير المحضة ما يلي : </a:t>
            </a:r>
            <a:endParaRPr lang="ar-SA" sz="3000" b="1" dirty="0" smtClean="0">
              <a:solidFill>
                <a:schemeClr val="accent6"/>
              </a:solidFill>
            </a:endParaRPr>
          </a:p>
          <a:p>
            <a:pPr algn="justLow">
              <a:buNone/>
            </a:pPr>
            <a:r>
              <a:rPr lang="ar-SA" sz="2800" b="1" dirty="0" smtClean="0">
                <a:solidFill>
                  <a:schemeClr val="accent6"/>
                </a:solidFill>
              </a:rPr>
              <a:t> 1</a:t>
            </a:r>
            <a:r>
              <a:rPr lang="ar-SA" sz="3000" dirty="0" smtClean="0">
                <a:solidFill>
                  <a:schemeClr val="accent6"/>
                </a:solidFill>
              </a:rPr>
              <a:t>- فعل الواجبات والمندوبات التي ليست في الأصل من العبادات : </a:t>
            </a:r>
          </a:p>
          <a:p>
            <a:pPr algn="justLow">
              <a:buNone/>
            </a:pPr>
            <a:r>
              <a:rPr lang="ar-SA" sz="3000" dirty="0" smtClean="0"/>
              <a:t>ومن ذلك : النفقة على النفس أو على الزوجة والأولاد , قضاء الدين ,والزواج الواجب أو المندوب إليه ,والقرض والهدية , وبر الوالدين ,واكرام الضيف , وغيرها . </a:t>
            </a: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lnSpcReduction="10000"/>
          </a:bodyPr>
          <a:lstStyle/>
          <a:p>
            <a:pPr algn="justLow">
              <a:buFont typeface="Wingdings" pitchFamily="2" charset="2"/>
              <a:buChar char="§"/>
            </a:pPr>
            <a:r>
              <a:rPr lang="ar-SA" sz="3000" b="1" dirty="0" smtClean="0"/>
              <a:t>ويدخل في العبادات غير المحضة ما يلي : </a:t>
            </a:r>
          </a:p>
          <a:p>
            <a:pPr algn="justLow">
              <a:buNone/>
            </a:pPr>
            <a:r>
              <a:rPr lang="ar-SA" sz="3000" b="1" dirty="0" smtClean="0">
                <a:solidFill>
                  <a:schemeClr val="accent6"/>
                </a:solidFill>
              </a:rPr>
              <a:t>2</a:t>
            </a:r>
            <a:r>
              <a:rPr lang="ar-SA" sz="2800" dirty="0" smtClean="0">
                <a:solidFill>
                  <a:schemeClr val="accent6"/>
                </a:solidFill>
              </a:rPr>
              <a:t> - </a:t>
            </a:r>
            <a:r>
              <a:rPr lang="ar-SA" sz="3000" b="1" dirty="0" smtClean="0">
                <a:solidFill>
                  <a:schemeClr val="accent6"/>
                </a:solidFill>
              </a:rPr>
              <a:t>ترك المحرمات ابتغاء وجه الله تعالى : </a:t>
            </a:r>
            <a:r>
              <a:rPr lang="ar-SA" sz="3000" dirty="0" smtClean="0"/>
              <a:t>ومن ذلك ترك الربا ، وترك السرقة وترك الغش وغيرها فإذا تركها المسلم طلباً لثواب الله وخوفاً من عقابه وامتثالاً لنهيه كان ذلك عبادة يثاب عليها بلانزاع </a:t>
            </a:r>
          </a:p>
          <a:p>
            <a:pPr algn="justLow">
              <a:buNone/>
            </a:pPr>
            <a:r>
              <a:rPr lang="ar-SA" sz="3000" b="1" dirty="0" smtClean="0">
                <a:solidFill>
                  <a:schemeClr val="accent6"/>
                </a:solidFill>
              </a:rPr>
              <a:t>3</a:t>
            </a:r>
            <a:r>
              <a:rPr lang="ar-SA" sz="2800" dirty="0" smtClean="0">
                <a:solidFill>
                  <a:schemeClr val="accent6"/>
                </a:solidFill>
              </a:rPr>
              <a:t> - </a:t>
            </a:r>
            <a:r>
              <a:rPr lang="ar-SA" sz="3000" b="1" dirty="0" smtClean="0">
                <a:solidFill>
                  <a:schemeClr val="accent6"/>
                </a:solidFill>
              </a:rPr>
              <a:t>فعل المباحات ابتغاء وجه الله تعالى :</a:t>
            </a:r>
            <a:r>
              <a:rPr lang="ar-SA" sz="2800" dirty="0" smtClean="0">
                <a:solidFill>
                  <a:schemeClr val="accent6"/>
                </a:solidFill>
              </a:rPr>
              <a:t> </a:t>
            </a:r>
            <a:r>
              <a:rPr lang="ar-SA" sz="3000" dirty="0" smtClean="0"/>
              <a:t>ومن ذلك النوم ، والأكل, والبيع والشراء , وغيرها من أنواع التكسب .</a:t>
            </a:r>
          </a:p>
          <a:p>
            <a:pPr algn="justLow">
              <a:buFont typeface="Wingdings" pitchFamily="2" charset="2"/>
              <a:buChar char="§"/>
            </a:pPr>
            <a:r>
              <a:rPr lang="ar-SA" sz="3000" dirty="0" smtClean="0"/>
              <a:t>وهذا يدل على أن العبادة تشمل حياة الإنسان كلها ، وتشمل الدين كله , ويدل كذلك على أهمية العبادة , ولهذا كانت هى الغاية التي خلق الله الجن والانس من إجلها , كما قال سبحانه  </a:t>
            </a:r>
            <a:r>
              <a:rPr lang="ar-SA" sz="3000" dirty="0" smtClean="0">
                <a:solidFill>
                  <a:srgbClr val="00FF00"/>
                </a:solidFill>
              </a:rPr>
              <a:t>{وَمَا خَلَقْتُ الْجِنَّ وَالْإِنسَ إِلَّا لِيَعْبُدُونِ } </a:t>
            </a:r>
            <a:r>
              <a:rPr lang="ar-SA" sz="2000" dirty="0" smtClean="0">
                <a:solidFill>
                  <a:srgbClr val="00FF00"/>
                </a:solidFill>
              </a:rPr>
              <a:t>(الذاريات : 56)</a:t>
            </a:r>
          </a:p>
          <a:p>
            <a:pPr algn="justLow">
              <a:buFont typeface="Wingdings" pitchFamily="2" charset="2"/>
              <a:buChar char="§"/>
            </a:pPr>
            <a:endParaRPr lang="ar-SA" sz="2800" dirty="0" smtClean="0"/>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b="1" dirty="0" smtClean="0">
                <a:solidFill>
                  <a:schemeClr val="accent6"/>
                </a:solidFill>
              </a:rPr>
              <a:t>المطلب الثاني :</a:t>
            </a:r>
            <a:r>
              <a:rPr lang="ar-SA" b="1" dirty="0" smtClean="0"/>
              <a:t> أصول العبادة :</a:t>
            </a:r>
          </a:p>
          <a:p>
            <a:pPr algn="justLow">
              <a:buFont typeface="Wingdings" pitchFamily="2" charset="2"/>
              <a:buChar char="§"/>
            </a:pPr>
            <a:r>
              <a:rPr lang="ar-SA" sz="3000" dirty="0" smtClean="0"/>
              <a:t>عبادة الله تبارك وتعالى يجب أن ترتكز على أصول ثلاثة ,وهي المحبة ,والخوف ,والرجاء ، فيعبد المسلم ربه محبة له ,وخوفاً من عقابه , ورجاء ثوابه .</a:t>
            </a:r>
          </a:p>
          <a:p>
            <a:pPr algn="justLow">
              <a:buNone/>
            </a:pPr>
            <a:r>
              <a:rPr lang="ar-SA" sz="3000" dirty="0" smtClean="0"/>
              <a:t>   وقد أسمى بعض العلماء هذه الأصول </a:t>
            </a:r>
            <a:r>
              <a:rPr lang="ar-SA" sz="3000" dirty="0" smtClean="0">
                <a:latin typeface="Cambria Math"/>
                <a:ea typeface="Cambria Math"/>
              </a:rPr>
              <a:t>" </a:t>
            </a:r>
            <a:r>
              <a:rPr lang="ar-SA" sz="3000" dirty="0" smtClean="0">
                <a:solidFill>
                  <a:schemeClr val="accent6"/>
                </a:solidFill>
                <a:latin typeface="Cambria Math"/>
                <a:ea typeface="Cambria Math"/>
              </a:rPr>
              <a:t>أركاناً </a:t>
            </a:r>
            <a:r>
              <a:rPr lang="ar-SA" sz="3000" dirty="0" smtClean="0">
                <a:latin typeface="Cambria Math"/>
                <a:ea typeface="Cambria Math"/>
              </a:rPr>
              <a:t>" , وسأتكلم عليها بشئ من الاختصار فيما يلي : </a:t>
            </a:r>
          </a:p>
          <a:p>
            <a:pPr algn="justLow">
              <a:buNone/>
            </a:pPr>
            <a:endParaRPr lang="ar-SA" sz="2800" dirty="0" smtClean="0">
              <a:solidFill>
                <a:schemeClr val="accent6"/>
              </a:solidFill>
              <a:latin typeface="Cambria Math"/>
              <a:ea typeface="Cambria Math"/>
            </a:endParaRPr>
          </a:p>
          <a:p>
            <a:pPr algn="justLow">
              <a:buNone/>
            </a:pPr>
            <a:endParaRPr lang="ar-SA" sz="2800" b="1" dirty="0" smtClean="0">
              <a:solidFill>
                <a:schemeClr val="accent6"/>
              </a:solidFill>
            </a:endParaRP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576064" y="1196751"/>
            <a:ext cx="8172400" cy="4896544"/>
          </a:xfrm>
        </p:spPr>
        <p:txBody>
          <a:bodyPr>
            <a:normAutofit/>
          </a:bodyPr>
          <a:lstStyle/>
          <a:p>
            <a:pPr algn="justLow">
              <a:buFont typeface="Wingdings" pitchFamily="2" charset="2"/>
              <a:buChar char="§"/>
            </a:pPr>
            <a:r>
              <a:rPr lang="ar-SA" b="1" dirty="0" smtClean="0">
                <a:solidFill>
                  <a:schemeClr val="accent6"/>
                </a:solidFill>
                <a:latin typeface="Cambria Math"/>
                <a:ea typeface="Cambria Math"/>
              </a:rPr>
              <a:t>الأصل الأول : المحبة لله تعالى .</a:t>
            </a:r>
          </a:p>
          <a:p>
            <a:pPr algn="justLow">
              <a:buNone/>
            </a:pPr>
            <a:r>
              <a:rPr lang="ar-SA" sz="2800" dirty="0" smtClean="0">
                <a:latin typeface="Cambria Math"/>
                <a:ea typeface="Cambria Math"/>
              </a:rPr>
              <a:t>   </a:t>
            </a:r>
            <a:r>
              <a:rPr lang="ar-SA" sz="3000" dirty="0" smtClean="0">
                <a:latin typeface="Cambria Math"/>
                <a:ea typeface="Cambria Math"/>
              </a:rPr>
              <a:t>هذا الأصل هو أهم أصول العبادة , فالمحبة هى أصل العبادة , يجب على العبد أن يحب الله تعالى , وأن يحب جميع ما يحبه تعالى من الطاعات , وأن يكره جميع ما يكرهه من المعاصي ويحب أوليائه المؤمنين , وفي مقدمتهم  رسله عليهم السلام , وأن يبغض جميع أعدائه من الكفار والمنافقين . وكل هذا واجب علي المسلم لا خيار له  فيه . </a:t>
            </a:r>
          </a:p>
          <a:p>
            <a:pPr algn="justLow">
              <a:buNone/>
            </a:pPr>
            <a:r>
              <a:rPr lang="ar-SA" sz="2800" dirty="0" smtClean="0">
                <a:latin typeface="Cambria Math"/>
                <a:ea typeface="Cambria Math"/>
              </a:rPr>
              <a:t>     </a:t>
            </a:r>
            <a:endParaRPr lang="ar-SA" sz="2800" b="1" dirty="0" smtClean="0">
              <a:solidFill>
                <a:schemeClr val="accent6"/>
              </a:solidFill>
            </a:endParaRP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dirty="0" smtClean="0">
                <a:latin typeface="Cambria Math"/>
                <a:ea typeface="Cambria Math"/>
              </a:rPr>
              <a:t>كما أنه يجب علي المسلم أن يحب الله تعالى وأن يحب رسوله محمد </a:t>
            </a:r>
            <a:r>
              <a:rPr lang="ar-SA" sz="1200" dirty="0" smtClean="0">
                <a:latin typeface="Cambria Math"/>
                <a:ea typeface="Cambria Math"/>
              </a:rPr>
              <a:t>صلي الله عليه وسلم </a:t>
            </a:r>
            <a:r>
              <a:rPr lang="ar-SA" sz="3000" dirty="0" smtClean="0">
                <a:latin typeface="Cambria Math"/>
                <a:ea typeface="Cambria Math"/>
              </a:rPr>
              <a:t>اكثر مما يحب نفسه وأولاده وماله وكل شئ .</a:t>
            </a:r>
          </a:p>
          <a:p>
            <a:pPr algn="justLow">
              <a:buNone/>
            </a:pPr>
            <a:r>
              <a:rPr lang="ar-SA" sz="3000" dirty="0" smtClean="0">
                <a:latin typeface="Cambria Math"/>
                <a:ea typeface="Cambria Math"/>
              </a:rPr>
              <a:t>    قال تعالى :</a:t>
            </a:r>
            <a:r>
              <a:rPr lang="ar-SA" sz="3000" dirty="0" smtClean="0"/>
              <a:t> </a:t>
            </a:r>
            <a:r>
              <a:rPr lang="ar-SA" sz="3000" dirty="0" smtClean="0">
                <a:solidFill>
                  <a:srgbClr val="00FF00"/>
                </a:solidFill>
                <a:latin typeface="Cambria Math"/>
                <a:ea typeface="Cambria Math"/>
              </a:rPr>
              <a:t>{ </a:t>
            </a:r>
            <a:r>
              <a:rPr lang="ar-SA" sz="3000" dirty="0" smtClean="0">
                <a:solidFill>
                  <a:srgbClr val="00FF00"/>
                </a:solidFill>
              </a:rPr>
              <a:t>قُلْ إِن كَانَ آبَاؤُكُمْ وَأَبْنَاؤُكُمْ وَإِخْوَانُكُمْ وَأَزْوَاجُكُمْ وَعَشِيرَتُكُمْ وَأَمْوَالٌ اقْتَرَفْتُمُوهَا وَتِجَارَةٌ تَخْشَوْنَ كَسَادَهَا وَمَسَاكِنُ تَرْضَوْنَهَا أَحَبَّ إِلَيْكُم مِّنَ اللَّهِ وَرَسُولِهِ وَجِهَادٍ فِي سَبِيلِهِ فَتَرَبَّصُواْ حَتَّى يَأْتِيَ اللَّهُ بِأَمْرِهِ وَاللَّهُ لاَ يَهْدِي الْقَوْمَ الْفَاسِقِينَ } </a:t>
            </a:r>
            <a:r>
              <a:rPr lang="ar-SA" sz="2000" dirty="0" smtClean="0">
                <a:solidFill>
                  <a:srgbClr val="00FF00"/>
                </a:solidFill>
              </a:rPr>
              <a:t>(التوبة : 24)</a:t>
            </a:r>
            <a:endParaRPr lang="ar-SA" sz="2000" dirty="0" smtClean="0">
              <a:solidFill>
                <a:srgbClr val="00FF00"/>
              </a:solidFill>
              <a:latin typeface="Cambria Math"/>
              <a:ea typeface="Cambria Math"/>
            </a:endParaRPr>
          </a:p>
          <a:p>
            <a:pPr algn="justLow">
              <a:buNone/>
            </a:pPr>
            <a:endParaRPr lang="ar-SA" sz="2000" b="1" dirty="0" smtClean="0">
              <a:solidFill>
                <a:schemeClr val="accent6"/>
              </a:solidFill>
            </a:endParaRP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504056" y="1412774"/>
            <a:ext cx="8172400" cy="4176465"/>
          </a:xfrm>
        </p:spPr>
        <p:txBody>
          <a:bodyPr>
            <a:normAutofit/>
          </a:bodyPr>
          <a:lstStyle/>
          <a:p>
            <a:pPr algn="justLow">
              <a:buFont typeface="Wingdings" pitchFamily="2" charset="2"/>
              <a:buChar char="§"/>
            </a:pPr>
            <a:r>
              <a:rPr lang="ar-SA" b="1" dirty="0" smtClean="0">
                <a:solidFill>
                  <a:schemeClr val="accent6"/>
                </a:solidFill>
              </a:rPr>
              <a:t>الأمور التي تجلب وتقوي محبة الله في قلب العبد :</a:t>
            </a:r>
          </a:p>
          <a:p>
            <a:pPr algn="justLow">
              <a:buNone/>
            </a:pPr>
            <a:r>
              <a:rPr lang="ar-SA" sz="2800" b="1" dirty="0" smtClean="0">
                <a:solidFill>
                  <a:schemeClr val="accent6"/>
                </a:solidFill>
              </a:rPr>
              <a:t>1- </a:t>
            </a:r>
            <a:r>
              <a:rPr lang="ar-SA" sz="3000" dirty="0" smtClean="0"/>
              <a:t>أداء الواجب , والبعد عن المحرمات </a:t>
            </a:r>
            <a:r>
              <a:rPr lang="ar-SA" sz="2800" dirty="0" smtClean="0"/>
              <a:t>.</a:t>
            </a:r>
          </a:p>
          <a:p>
            <a:pPr algn="justLow">
              <a:buNone/>
            </a:pPr>
            <a:r>
              <a:rPr lang="ar-SA" sz="2800" b="1" dirty="0" smtClean="0">
                <a:solidFill>
                  <a:schemeClr val="accent6"/>
                </a:solidFill>
              </a:rPr>
              <a:t>2- </a:t>
            </a:r>
            <a:r>
              <a:rPr lang="ar-SA" sz="3000" dirty="0" smtClean="0"/>
              <a:t>الإكثار من نوافل العبادات , ومن أهمها : سماع أو قراءة كلام الله تعالى بتدبر , و الإكثار من ذكره ، ومن صلاة النافلة ، وبالأخص صلاة الليل ، والإكثار من دعائه ومناجاته .</a:t>
            </a:r>
          </a:p>
          <a:p>
            <a:pPr algn="justLow">
              <a:buNone/>
            </a:pPr>
            <a:r>
              <a:rPr lang="ar-SA" sz="2800" b="1" dirty="0" smtClean="0">
                <a:solidFill>
                  <a:schemeClr val="accent6"/>
                </a:solidFill>
              </a:rPr>
              <a:t>3- </a:t>
            </a:r>
            <a:r>
              <a:rPr lang="ar-SA" sz="3000" dirty="0" smtClean="0"/>
              <a:t>معرفة أسماء الله تعالى وصفاته.</a:t>
            </a:r>
          </a:p>
          <a:p>
            <a:pPr algn="justLow">
              <a:buNone/>
            </a:pPr>
            <a:r>
              <a:rPr lang="ar-SA" sz="2800" b="1" dirty="0" smtClean="0">
                <a:solidFill>
                  <a:schemeClr val="accent6"/>
                </a:solidFill>
              </a:rPr>
              <a:t>4-</a:t>
            </a:r>
            <a:r>
              <a:rPr lang="ar-SA" sz="2800" dirty="0" smtClean="0"/>
              <a:t> </a:t>
            </a:r>
            <a:r>
              <a:rPr lang="ar-SA" sz="3000" dirty="0" smtClean="0"/>
              <a:t>التفكر في نعم الله الكثيرة عليه . </a:t>
            </a: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nodePh="1">
                                  <p:stCondLst>
                                    <p:cond delay="0"/>
                                  </p:stCondLst>
                                  <p:endCondLst>
                                    <p:cond evt="begin" delay="0">
                                      <p:tn val="10"/>
                                    </p:cond>
                                  </p:endCondLst>
                                  <p:childTnLst>
                                    <p:set>
                                      <p:cBhvr>
                                        <p:cTn id="11" dur="1" fill="hold">
                                          <p:stCondLst>
                                            <p:cond delay="0"/>
                                          </p:stCondLst>
                                        </p:cTn>
                                        <p:tgtEl>
                                          <p:spTgt spid="4">
                                            <p:txEl>
                                              <p:pRg st="0" end="0"/>
                                            </p:txEl>
                                          </p:spTgt>
                                        </p:tgtEl>
                                        <p:attrNameLst>
                                          <p:attrName>style.visibility</p:attrName>
                                        </p:attrNameLst>
                                      </p:cBhvr>
                                      <p:to>
                                        <p:strVal val="visible"/>
                                      </p:to>
                                    </p:set>
                                    <p:anim to="" calcmode="lin" valueType="num">
                                      <p:cBhvr>
                                        <p:cTn id="12" dur="1" fill="hold"/>
                                        <p:tgtEl>
                                          <p:spTgt spid="4">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b="1" dirty="0" smtClean="0">
                <a:solidFill>
                  <a:schemeClr val="accent6"/>
                </a:solidFill>
                <a:latin typeface="Cambria Math"/>
                <a:ea typeface="Cambria Math"/>
              </a:rPr>
              <a:t>الأصل الثاني : </a:t>
            </a:r>
            <a:r>
              <a:rPr lang="ar-SA" dirty="0" smtClean="0">
                <a:solidFill>
                  <a:schemeClr val="accent6"/>
                </a:solidFill>
                <a:latin typeface="Cambria Math"/>
                <a:ea typeface="Cambria Math"/>
              </a:rPr>
              <a:t>الخوف من الله تعالى .</a:t>
            </a:r>
          </a:p>
          <a:p>
            <a:pPr algn="justLow">
              <a:buNone/>
            </a:pPr>
            <a:r>
              <a:rPr lang="ar-SA" b="1" dirty="0" smtClean="0">
                <a:solidFill>
                  <a:schemeClr val="accent6"/>
                </a:solidFill>
              </a:rPr>
              <a:t>الخوف هو : </a:t>
            </a:r>
            <a:r>
              <a:rPr lang="ar-SA" sz="3000" dirty="0" smtClean="0"/>
              <a:t>تألم القلب بسبب توقع مكروه .</a:t>
            </a:r>
          </a:p>
          <a:p>
            <a:pPr algn="justLow">
              <a:buNone/>
            </a:pPr>
            <a:r>
              <a:rPr lang="ar-SA" sz="3000" dirty="0" smtClean="0"/>
              <a:t>فيجب على المسلم أن يعبد الله تعالى خوفاً من عقوبته .</a:t>
            </a:r>
          </a:p>
          <a:p>
            <a:pPr algn="justLow">
              <a:buNone/>
            </a:pPr>
            <a:r>
              <a:rPr lang="ar-SA" b="1" dirty="0" smtClean="0">
                <a:solidFill>
                  <a:schemeClr val="accent6"/>
                </a:solidFill>
              </a:rPr>
              <a:t>قال تعالى : </a:t>
            </a:r>
            <a:r>
              <a:rPr lang="ar-SA" sz="3000" dirty="0" smtClean="0">
                <a:solidFill>
                  <a:srgbClr val="00FF00"/>
                </a:solidFill>
              </a:rPr>
              <a:t>{‏‏ فَلاَ تَخَافُوهُمْ وَخَافُونِ إِن كُنتُم مُّؤْمِنِينَ‏} ‏</a:t>
            </a:r>
            <a:r>
              <a:rPr lang="ar-SA" sz="2000" dirty="0" smtClean="0">
                <a:solidFill>
                  <a:srgbClr val="00FF00"/>
                </a:solidFill>
              </a:rPr>
              <a:t>[‏آل عمران‏: 175</a:t>
            </a:r>
            <a:r>
              <a:rPr lang="ar-SA" sz="2000" dirty="0" smtClean="0">
                <a:solidFill>
                  <a:srgbClr val="00FF00"/>
                </a:solidFill>
                <a:latin typeface="Cambria Math"/>
                <a:ea typeface="Cambria Math"/>
              </a:rPr>
              <a:t>]</a:t>
            </a:r>
            <a:endParaRPr lang="ar-SA" sz="2000" dirty="0" smtClean="0">
              <a:solidFill>
                <a:srgbClr val="00FF00"/>
              </a:solidFill>
            </a:endParaRPr>
          </a:p>
          <a:p>
            <a:pPr algn="justLow">
              <a:buNone/>
            </a:pPr>
            <a:r>
              <a:rPr lang="ar-SA" b="1" dirty="0" smtClean="0">
                <a:solidFill>
                  <a:schemeClr val="accent6"/>
                </a:solidFill>
              </a:rPr>
              <a:t>وقال سبحانه : </a:t>
            </a:r>
            <a:r>
              <a:rPr lang="ar-SA" sz="3000" dirty="0" smtClean="0">
                <a:solidFill>
                  <a:srgbClr val="00FF00"/>
                </a:solidFill>
              </a:rPr>
              <a:t>{ فَلا تَخْشَوُا النَّاسَ وَاخْشَوْنِ }</a:t>
            </a:r>
            <a:r>
              <a:rPr lang="ar-SA" sz="2800" dirty="0" smtClean="0"/>
              <a:t> </a:t>
            </a:r>
            <a:r>
              <a:rPr lang="ar-SA" sz="2000" dirty="0" smtClean="0">
                <a:solidFill>
                  <a:srgbClr val="00FF00"/>
                </a:solidFill>
              </a:rPr>
              <a:t>[ المائدة :44]</a:t>
            </a:r>
          </a:p>
          <a:p>
            <a:pPr algn="justLow">
              <a:buNone/>
            </a:pPr>
            <a:r>
              <a:rPr lang="ar-SA" b="1" dirty="0" smtClean="0">
                <a:solidFill>
                  <a:schemeClr val="accent6"/>
                </a:solidFill>
              </a:rPr>
              <a:t>وقال : </a:t>
            </a:r>
            <a:r>
              <a:rPr lang="ar-SA" sz="3000" dirty="0" smtClean="0">
                <a:solidFill>
                  <a:srgbClr val="00FF00"/>
                </a:solidFill>
              </a:rPr>
              <a:t>{ وَإِيَّايَ فَارْهَبُونِ }</a:t>
            </a:r>
            <a:r>
              <a:rPr lang="ar-SA" sz="2800" dirty="0" smtClean="0"/>
              <a:t> </a:t>
            </a:r>
            <a:r>
              <a:rPr lang="ar-SA" sz="2000" dirty="0" smtClean="0">
                <a:solidFill>
                  <a:srgbClr val="00FF00"/>
                </a:solidFill>
              </a:rPr>
              <a:t>[ البقرة : 40]</a:t>
            </a:r>
          </a:p>
          <a:p>
            <a:pPr algn="justLow">
              <a:buNone/>
            </a:pPr>
            <a:endParaRPr lang="ar-SA" sz="30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lnSpcReduction="10000"/>
          </a:bodyPr>
          <a:lstStyle/>
          <a:p>
            <a:pPr algn="justLow">
              <a:buFont typeface="Wingdings" pitchFamily="2" charset="2"/>
              <a:buChar char="§"/>
            </a:pPr>
            <a:r>
              <a:rPr lang="ar-SA" sz="3000" b="1" dirty="0" smtClean="0">
                <a:solidFill>
                  <a:schemeClr val="accent6"/>
                </a:solidFill>
                <a:latin typeface="Cambria Math"/>
                <a:ea typeface="Cambria Math"/>
              </a:rPr>
              <a:t>الخوف من الله تعالى ينشأ ويعظم عند العبد من عدة أمور أهمها :</a:t>
            </a:r>
          </a:p>
          <a:p>
            <a:pPr algn="justLow">
              <a:buNone/>
            </a:pPr>
            <a:r>
              <a:rPr lang="ar-SA" sz="3000" b="1" dirty="0" smtClean="0">
                <a:solidFill>
                  <a:schemeClr val="accent6"/>
                </a:solidFill>
                <a:latin typeface="Cambria Math"/>
                <a:ea typeface="Cambria Math"/>
              </a:rPr>
              <a:t>1-</a:t>
            </a:r>
            <a:r>
              <a:rPr lang="ar-SA" sz="2800" dirty="0" smtClean="0">
                <a:solidFill>
                  <a:schemeClr val="accent6"/>
                </a:solidFill>
                <a:latin typeface="Cambria Math"/>
                <a:ea typeface="Cambria Math"/>
              </a:rPr>
              <a:t> </a:t>
            </a:r>
            <a:r>
              <a:rPr lang="ar-SA" sz="3000" dirty="0" smtClean="0"/>
              <a:t>معرفته بالله تعالى وبصفاته , فمن كان بالله أعرف كان منه أخوف .</a:t>
            </a:r>
          </a:p>
          <a:p>
            <a:pPr algn="justLow">
              <a:buNone/>
            </a:pPr>
            <a:r>
              <a:rPr lang="ar-SA" sz="3000" b="1" dirty="0" smtClean="0">
                <a:solidFill>
                  <a:schemeClr val="accent6"/>
                </a:solidFill>
                <a:latin typeface="Cambria Math"/>
                <a:ea typeface="Cambria Math"/>
              </a:rPr>
              <a:t>2</a:t>
            </a:r>
            <a:r>
              <a:rPr lang="ar-SA" sz="2800" dirty="0" smtClean="0">
                <a:solidFill>
                  <a:schemeClr val="accent6"/>
                </a:solidFill>
                <a:latin typeface="Cambria Math"/>
                <a:ea typeface="Cambria Math"/>
              </a:rPr>
              <a:t>- </a:t>
            </a:r>
            <a:r>
              <a:rPr lang="ar-SA" sz="3000" dirty="0" smtClean="0"/>
              <a:t>تصديقه بأن الله تعالى توعد من عصاه بترك الواجبات أو بفعل المحرمات بالعقوبة .</a:t>
            </a:r>
          </a:p>
          <a:p>
            <a:pPr algn="justLow">
              <a:buNone/>
            </a:pPr>
            <a:r>
              <a:rPr lang="ar-SA" sz="3000" b="1" dirty="0" smtClean="0">
                <a:solidFill>
                  <a:schemeClr val="accent6"/>
                </a:solidFill>
                <a:latin typeface="Cambria Math"/>
                <a:ea typeface="Cambria Math"/>
              </a:rPr>
              <a:t>3</a:t>
            </a:r>
            <a:r>
              <a:rPr lang="ar-SA" sz="2800" dirty="0" smtClean="0">
                <a:solidFill>
                  <a:schemeClr val="accent6"/>
                </a:solidFill>
                <a:latin typeface="Cambria Math"/>
                <a:ea typeface="Cambria Math"/>
              </a:rPr>
              <a:t>- </a:t>
            </a:r>
            <a:r>
              <a:rPr lang="ar-SA" sz="3000" dirty="0" smtClean="0"/>
              <a:t>معرفته لشدة عقوبة الله تعالى لمن عصاه وأن العبد لا يستطيع تحمل عقوبته تعالى.</a:t>
            </a:r>
          </a:p>
          <a:p>
            <a:pPr algn="justLow">
              <a:buNone/>
            </a:pPr>
            <a:r>
              <a:rPr lang="ar-SA" sz="3000" b="1" dirty="0" smtClean="0">
                <a:solidFill>
                  <a:schemeClr val="accent6"/>
                </a:solidFill>
                <a:latin typeface="Cambria Math"/>
                <a:ea typeface="Cambria Math"/>
              </a:rPr>
              <a:t>4</a:t>
            </a:r>
            <a:r>
              <a:rPr lang="ar-SA" sz="2800" dirty="0" smtClean="0">
                <a:solidFill>
                  <a:schemeClr val="accent6"/>
                </a:solidFill>
                <a:latin typeface="Cambria Math"/>
                <a:ea typeface="Cambria Math"/>
              </a:rPr>
              <a:t>- </a:t>
            </a:r>
            <a:r>
              <a:rPr lang="ar-SA" sz="3000" dirty="0" smtClean="0"/>
              <a:t>تذكر العبد لمعصيته لله تعالى فيما سبق من عمره .</a:t>
            </a:r>
          </a:p>
          <a:p>
            <a:pPr algn="justLow">
              <a:buNone/>
            </a:pPr>
            <a:r>
              <a:rPr lang="ar-SA" sz="3000" b="1" dirty="0" smtClean="0">
                <a:solidFill>
                  <a:schemeClr val="accent6"/>
                </a:solidFill>
                <a:latin typeface="Cambria Math"/>
                <a:ea typeface="Cambria Math"/>
              </a:rPr>
              <a:t>5</a:t>
            </a:r>
            <a:r>
              <a:rPr lang="ar-SA" sz="2800" dirty="0" smtClean="0">
                <a:solidFill>
                  <a:schemeClr val="accent6"/>
                </a:solidFill>
                <a:latin typeface="Cambria Math"/>
                <a:ea typeface="Cambria Math"/>
              </a:rPr>
              <a:t>- </a:t>
            </a:r>
            <a:r>
              <a:rPr lang="ar-SA" sz="3000" dirty="0" smtClean="0"/>
              <a:t>خوفه أن يحال بينه وبين التوبة ، بسبب ارتكابه للذنب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5" y="1196751"/>
            <a:ext cx="8172400" cy="4896544"/>
          </a:xfrm>
        </p:spPr>
        <p:txBody>
          <a:bodyPr>
            <a:normAutofit/>
          </a:bodyPr>
          <a:lstStyle/>
          <a:p>
            <a:pPr algn="justLow">
              <a:buFont typeface="Wingdings" pitchFamily="2" charset="2"/>
              <a:buChar char="§"/>
            </a:pPr>
            <a:r>
              <a:rPr lang="ar-SA" sz="3000" b="1" dirty="0" smtClean="0">
                <a:solidFill>
                  <a:schemeClr val="accent6"/>
                </a:solidFill>
                <a:latin typeface="Cambria Math"/>
                <a:ea typeface="Cambria Math"/>
              </a:rPr>
              <a:t>الأصل الثالث : الرجاء.</a:t>
            </a:r>
          </a:p>
          <a:p>
            <a:pPr marL="0" indent="0" algn="justLow">
              <a:buNone/>
            </a:pPr>
            <a:r>
              <a:rPr lang="ar-SA" sz="3000" b="1" dirty="0" smtClean="0">
                <a:solidFill>
                  <a:schemeClr val="accent6"/>
                </a:solidFill>
                <a:latin typeface="Cambria Math"/>
                <a:ea typeface="Cambria Math"/>
              </a:rPr>
              <a:t>الرجاء هو : </a:t>
            </a:r>
            <a:r>
              <a:rPr lang="ar-SA" sz="3000" dirty="0" smtClean="0"/>
              <a:t>الطمع في ثواب الله ومغفرته , وانتظار رحمته .</a:t>
            </a:r>
          </a:p>
          <a:p>
            <a:pPr marL="0" indent="0" algn="justLow">
              <a:buNone/>
            </a:pPr>
            <a:r>
              <a:rPr lang="ar-SA" sz="3000" dirty="0" smtClean="0"/>
              <a:t>فيجب على المسلم أن يعبد الله رغبة في ثوابه ، وأن يتوب إليه عند الوقوع في الذنب رجاء لمغفرته .</a:t>
            </a:r>
          </a:p>
          <a:p>
            <a:pPr marL="0" indent="0" algn="justLow">
              <a:buNone/>
            </a:pPr>
            <a:r>
              <a:rPr lang="ar-SA" sz="3000" b="1" dirty="0" smtClean="0">
                <a:solidFill>
                  <a:schemeClr val="accent6"/>
                </a:solidFill>
                <a:latin typeface="Cambria Math"/>
                <a:ea typeface="Cambria Math"/>
              </a:rPr>
              <a:t>قال تعالى : </a:t>
            </a:r>
            <a:r>
              <a:rPr lang="ar-SA" sz="3000" dirty="0" smtClean="0">
                <a:solidFill>
                  <a:srgbClr val="00FF00"/>
                </a:solidFill>
              </a:rPr>
              <a:t>{‏‏ ‏</a:t>
            </a:r>
            <a:r>
              <a:rPr lang="ar-SA" sz="3000" i="1" dirty="0" smtClean="0">
                <a:solidFill>
                  <a:srgbClr val="00FF00"/>
                </a:solidFill>
              </a:rPr>
              <a:t> </a:t>
            </a:r>
            <a:r>
              <a:rPr lang="ar-SA" sz="3000" dirty="0" smtClean="0">
                <a:solidFill>
                  <a:srgbClr val="00FF00"/>
                </a:solidFill>
              </a:rPr>
              <a:t>وَادْعُوهُ خَوْفًا وَطَمَعًا } </a:t>
            </a:r>
            <a:r>
              <a:rPr lang="ar-SA" sz="2000" dirty="0" smtClean="0">
                <a:solidFill>
                  <a:srgbClr val="00FF00"/>
                </a:solidFill>
              </a:rPr>
              <a:t>‏[‏آلاعراف : 56</a:t>
            </a:r>
            <a:r>
              <a:rPr lang="ar-SA" sz="2000" dirty="0" smtClean="0">
                <a:solidFill>
                  <a:srgbClr val="00FF00"/>
                </a:solidFill>
                <a:latin typeface="Cambria Math"/>
                <a:ea typeface="Cambria Math"/>
              </a:rPr>
              <a:t>]</a:t>
            </a:r>
            <a:endParaRPr lang="ar-SA" sz="2000" dirty="0" smtClean="0">
              <a:solidFill>
                <a:srgbClr val="00FF00"/>
              </a:solidFill>
            </a:endParaRPr>
          </a:p>
          <a:p>
            <a:pPr marL="0" indent="0" algn="justLow">
              <a:buNone/>
            </a:pPr>
            <a:r>
              <a:rPr lang="ar-SA" sz="3000" b="1" dirty="0" smtClean="0">
                <a:solidFill>
                  <a:schemeClr val="accent6"/>
                </a:solidFill>
                <a:latin typeface="Cambria Math"/>
                <a:ea typeface="Cambria Math"/>
              </a:rPr>
              <a:t>وقال سبحانه :  </a:t>
            </a:r>
            <a:r>
              <a:rPr lang="ar-SA" sz="3000" dirty="0" smtClean="0">
                <a:solidFill>
                  <a:srgbClr val="00FF00"/>
                </a:solidFill>
              </a:rPr>
              <a:t>{ أَمَّنْ هُوَ قَانِتٌ آنَاءَ اللَّيْلِ سَاجِدًا وَقَائِمًا يَحْذَرُ الْآخِرَةَ وَيَرْجُو رَحْمَةَ رَبِّهِ }</a:t>
            </a:r>
            <a:r>
              <a:rPr lang="ar-SA" sz="2800" dirty="0" smtClean="0"/>
              <a:t> </a:t>
            </a:r>
            <a:r>
              <a:rPr lang="ar-SA" sz="2000" dirty="0" smtClean="0">
                <a:solidFill>
                  <a:srgbClr val="00FF00"/>
                </a:solidFill>
              </a:rPr>
              <a:t>[ الزمر : 9 ]</a:t>
            </a:r>
          </a:p>
          <a:p>
            <a:pPr marL="0" indent="0" algn="justLow">
              <a:buNone/>
            </a:pPr>
            <a:r>
              <a:rPr lang="ar-SA" sz="3000" b="1" dirty="0" smtClean="0">
                <a:solidFill>
                  <a:schemeClr val="accent6"/>
                </a:solidFill>
                <a:latin typeface="Cambria Math"/>
                <a:ea typeface="Cambria Math"/>
              </a:rPr>
              <a:t>وقال تعالى عن أنبيائه : </a:t>
            </a:r>
            <a:r>
              <a:rPr lang="ar-SA" sz="3000" dirty="0" smtClean="0">
                <a:solidFill>
                  <a:srgbClr val="00FF00"/>
                </a:solidFill>
              </a:rPr>
              <a:t>{ إِنَّهُمْ كَانُوا يُسَارِعُونَ فِي الْخَيْرَاتِ وَيَدْعُونَنَا رَغَبًا وَرَهَبًا ۖ وَكَانُوا لَنَا خَاشِعِينَ }</a:t>
            </a:r>
            <a:r>
              <a:rPr lang="ar-SA" sz="2000" dirty="0" smtClean="0">
                <a:solidFill>
                  <a:srgbClr val="00FF00"/>
                </a:solidFill>
              </a:rPr>
              <a:t> [ الانبياء : 90]</a:t>
            </a:r>
          </a:p>
          <a:p>
            <a:pPr algn="justLow">
              <a:buNone/>
            </a:pPr>
            <a:endParaRPr lang="ar-SA" sz="2800" dirty="0" smtClean="0"/>
          </a:p>
        </p:txBody>
      </p:sp>
      <p:sp>
        <p:nvSpPr>
          <p:cNvPr id="4" name="عنصر نائب للمحتوى 2"/>
          <p:cNvSpPr txBox="1">
            <a:spLocks/>
          </p:cNvSpPr>
          <p:nvPr/>
        </p:nvSpPr>
        <p:spPr>
          <a:xfrm>
            <a:off x="467544" y="3645024"/>
            <a:ext cx="8280920" cy="2592288"/>
          </a:xfrm>
          <a:prstGeom prst="rect">
            <a:avLst/>
          </a:prstGeom>
        </p:spPr>
        <p:txBody>
          <a:bodyPr vert="horz" lIns="91440" tIns="45720" rIns="91440" bIns="45720" rtlCol="1">
            <a:normAutofit/>
          </a:bodyPr>
          <a:lstStyle/>
          <a:p>
            <a:pPr marL="365125" indent="-365125" algn="justLow">
              <a:lnSpc>
                <a:spcPct val="120000"/>
              </a:lnSpc>
              <a:buClr>
                <a:schemeClr val="accent6"/>
              </a:buClr>
              <a:buFont typeface="Wingdings" pitchFamily="2" charset="2"/>
              <a:buChar char="§"/>
            </a:pPr>
            <a:endParaRPr lang="en-US" sz="2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467544" y="1196751"/>
            <a:ext cx="8208911" cy="4896544"/>
          </a:xfrm>
        </p:spPr>
        <p:txBody>
          <a:bodyPr>
            <a:normAutofit/>
          </a:bodyPr>
          <a:lstStyle/>
          <a:p>
            <a:pPr algn="justLow">
              <a:buFont typeface="Wingdings" pitchFamily="2" charset="2"/>
              <a:buChar char="§"/>
            </a:pPr>
            <a:r>
              <a:rPr lang="ar-SA" b="1" dirty="0" smtClean="0">
                <a:solidFill>
                  <a:schemeClr val="accent6"/>
                </a:solidFill>
                <a:latin typeface="Cambria Math"/>
                <a:ea typeface="Cambria Math"/>
              </a:rPr>
              <a:t>والرجاء ثلاثة أنواع :</a:t>
            </a:r>
          </a:p>
          <a:p>
            <a:pPr algn="justLow">
              <a:buNone/>
            </a:pPr>
            <a:r>
              <a:rPr lang="ar-SA" sz="3000" b="1" dirty="0" smtClean="0">
                <a:solidFill>
                  <a:schemeClr val="accent6"/>
                </a:solidFill>
                <a:latin typeface="Cambria Math"/>
                <a:ea typeface="Cambria Math"/>
              </a:rPr>
              <a:t>   </a:t>
            </a:r>
            <a:r>
              <a:rPr lang="ar-SA" sz="3000" dirty="0" smtClean="0"/>
              <a:t>(اثنان محمودان ،والثالث مذموم ) وهي:</a:t>
            </a:r>
          </a:p>
          <a:p>
            <a:pPr algn="justLow">
              <a:buFont typeface="Wingdings" pitchFamily="2" charset="2"/>
              <a:buChar char="§"/>
            </a:pPr>
            <a:r>
              <a:rPr lang="ar-SA" b="1" dirty="0" smtClean="0">
                <a:solidFill>
                  <a:schemeClr val="accent6"/>
                </a:solidFill>
                <a:latin typeface="Cambria Math"/>
                <a:ea typeface="Cambria Math"/>
              </a:rPr>
              <a:t>1</a:t>
            </a:r>
            <a:r>
              <a:rPr lang="ar-SA" sz="3000" dirty="0" smtClean="0">
                <a:solidFill>
                  <a:schemeClr val="accent6"/>
                </a:solidFill>
                <a:latin typeface="Cambria Math"/>
                <a:ea typeface="Cambria Math"/>
              </a:rPr>
              <a:t>- </a:t>
            </a:r>
            <a:r>
              <a:rPr lang="ar-SA" dirty="0" smtClean="0"/>
              <a:t>رجاء من أطاع الله أن يتقبل الله عمله وأن يثبته عليه بالفوز بالجنة والنجاة من النار </a:t>
            </a:r>
          </a:p>
          <a:p>
            <a:pPr algn="justLow">
              <a:buFont typeface="Wingdings" pitchFamily="2" charset="2"/>
              <a:buChar char="§"/>
            </a:pPr>
            <a:r>
              <a:rPr lang="ar-SA" b="1" dirty="0" smtClean="0">
                <a:solidFill>
                  <a:schemeClr val="accent6"/>
                </a:solidFill>
                <a:latin typeface="Cambria Math"/>
                <a:ea typeface="Cambria Math"/>
              </a:rPr>
              <a:t>2</a:t>
            </a:r>
            <a:r>
              <a:rPr lang="ar-SA" sz="3000" dirty="0" smtClean="0">
                <a:solidFill>
                  <a:schemeClr val="accent6"/>
                </a:solidFill>
                <a:latin typeface="Cambria Math"/>
                <a:ea typeface="Cambria Math"/>
              </a:rPr>
              <a:t>- </a:t>
            </a:r>
            <a:r>
              <a:rPr lang="ar-SA" dirty="0" smtClean="0"/>
              <a:t>رجاء من اذنب ذنوباً ثم تاب منها في أن يغفر الله ذنوبه وأن يعفو عنها </a:t>
            </a:r>
          </a:p>
          <a:p>
            <a:pPr algn="justLow">
              <a:buNone/>
            </a:pPr>
            <a:endParaRPr lang="ar-SA" sz="2800" dirty="0" smtClean="0">
              <a:solidFill>
                <a:schemeClr val="accent6"/>
              </a:solidFill>
              <a:latin typeface="Cambria Math"/>
              <a:ea typeface="Cambria Math"/>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  </a:t>
            </a:r>
            <a:r>
              <a:rPr lang="ar-SA" sz="3800" b="1" dirty="0" smtClean="0"/>
              <a:t>توحيد الألوهية :  </a:t>
            </a:r>
            <a:r>
              <a:rPr lang="ar-SA" sz="3600" b="1" dirty="0" smtClean="0"/>
              <a:t>المبحث الثاني (العبادة ) </a:t>
            </a:r>
            <a:endParaRPr lang="en-US" sz="3600" b="1" dirty="0"/>
          </a:p>
        </p:txBody>
      </p:sp>
      <p:sp>
        <p:nvSpPr>
          <p:cNvPr id="3" name="عنصر نائب للمحتوى 2"/>
          <p:cNvSpPr>
            <a:spLocks noGrp="1"/>
          </p:cNvSpPr>
          <p:nvPr>
            <p:ph idx="1"/>
          </p:nvPr>
        </p:nvSpPr>
        <p:spPr>
          <a:xfrm rot="21600000">
            <a:off x="504056" y="1340767"/>
            <a:ext cx="8172400" cy="4896544"/>
          </a:xfrm>
        </p:spPr>
        <p:txBody>
          <a:bodyPr>
            <a:normAutofit/>
          </a:bodyPr>
          <a:lstStyle/>
          <a:p>
            <a:pPr marL="363538" indent="-363538" algn="justLow">
              <a:buFont typeface="Wingdings" pitchFamily="2" charset="2"/>
              <a:buChar char="§"/>
            </a:pPr>
            <a:r>
              <a:rPr lang="ar-SA" dirty="0" smtClean="0">
                <a:solidFill>
                  <a:schemeClr val="accent6"/>
                </a:solidFill>
                <a:latin typeface="Cambria Math"/>
                <a:ea typeface="Cambria Math"/>
              </a:rPr>
              <a:t>3</a:t>
            </a:r>
            <a:r>
              <a:rPr lang="ar-SA" sz="3000" dirty="0" smtClean="0">
                <a:solidFill>
                  <a:schemeClr val="accent6"/>
                </a:solidFill>
                <a:latin typeface="Cambria Math"/>
                <a:ea typeface="Cambria Math"/>
              </a:rPr>
              <a:t>- </a:t>
            </a:r>
            <a:r>
              <a:rPr lang="ar-SA" dirty="0" smtClean="0"/>
              <a:t>رجاء من هو متماد في التفريط في الواجبات واقع في المحرمات مصر عليها , ومع ذلك يرجو رحمة الله , فهذا هو " </a:t>
            </a:r>
            <a:r>
              <a:rPr lang="ar-SA" dirty="0" smtClean="0">
                <a:solidFill>
                  <a:schemeClr val="accent6"/>
                </a:solidFill>
              </a:rPr>
              <a:t>الغرور</a:t>
            </a:r>
            <a:r>
              <a:rPr lang="ar-SA" dirty="0" smtClean="0"/>
              <a:t> "  و  " </a:t>
            </a:r>
            <a:r>
              <a:rPr lang="ar-SA" dirty="0" smtClean="0">
                <a:solidFill>
                  <a:schemeClr val="accent6"/>
                </a:solidFill>
              </a:rPr>
              <a:t>التمني</a:t>
            </a:r>
            <a:r>
              <a:rPr lang="ar-SA" dirty="0" smtClean="0"/>
              <a:t> " و"  </a:t>
            </a:r>
            <a:r>
              <a:rPr lang="ar-SA" dirty="0" smtClean="0">
                <a:solidFill>
                  <a:schemeClr val="accent6"/>
                </a:solidFill>
              </a:rPr>
              <a:t>الرجاء الكاذب </a:t>
            </a:r>
            <a:r>
              <a:rPr lang="ar-SA" dirty="0" smtClean="0">
                <a:latin typeface="Cambria Math"/>
                <a:ea typeface="Cambria Math"/>
              </a:rPr>
              <a:t>"</a:t>
            </a:r>
            <a:endParaRPr lang="ar-SA" dirty="0" smtClean="0"/>
          </a:p>
          <a:p>
            <a:pPr marL="363538" indent="-363538" algn="justLow">
              <a:buFont typeface="Wingdings" pitchFamily="2" charset="2"/>
              <a:buChar char="§"/>
            </a:pPr>
            <a:r>
              <a:rPr lang="ar-SA" dirty="0" smtClean="0"/>
              <a:t>قال أبو عثمان الجيزي : (من علامات السعادة أن تطيع وتخاف أن  لا تقبل ، ومن علامة الشقاوة أن تعصي وترجو أن تنجو ) </a:t>
            </a:r>
          </a:p>
          <a:p>
            <a:pPr algn="justLow">
              <a:buFont typeface="Wingdings" pitchFamily="2" charset="2"/>
              <a:buChar char="§"/>
            </a:pPr>
            <a:endParaRPr lang="ar-SA" sz="2800" dirty="0" smtClean="0">
              <a:solidFill>
                <a:schemeClr val="accent6"/>
              </a:solidFill>
              <a:latin typeface="Cambria Math"/>
              <a:ea typeface="Cambria Math"/>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2050" name="Picture 2" descr="D:\د فهد\شريحة فواصل وختام.jpg"/>
          <p:cNvPicPr>
            <a:picLocks noChangeAspect="1" noChangeArrowheads="1"/>
          </p:cNvPicPr>
          <p:nvPr/>
        </p:nvPicPr>
        <p:blipFill>
          <a:blip r:embed="rId2" cstate="print"/>
          <a:srcRect/>
          <a:stretch>
            <a:fillRect/>
          </a:stretch>
        </p:blipFill>
        <p:spPr bwMode="auto">
          <a:xfrm>
            <a:off x="0" y="27384"/>
            <a:ext cx="9144000" cy="6858000"/>
          </a:xfrm>
          <a:prstGeom prst="rect">
            <a:avLst/>
          </a:prstGeom>
          <a:noFill/>
        </p:spPr>
      </p:pic>
      <p:sp>
        <p:nvSpPr>
          <p:cNvPr id="5" name="مستطيل 4"/>
          <p:cNvSpPr/>
          <p:nvPr/>
        </p:nvSpPr>
        <p:spPr>
          <a:xfrm>
            <a:off x="2545870" y="1340768"/>
            <a:ext cx="4448654" cy="923330"/>
          </a:xfrm>
          <a:prstGeom prst="rect">
            <a:avLst/>
          </a:prstGeom>
          <a:solidFill>
            <a:schemeClr val="accent6">
              <a:lumMod val="75000"/>
            </a:schemeClr>
          </a:solid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dirty="0" smtClean="0">
                <a:ln w="11430"/>
                <a:solidFill>
                  <a:srgbClr val="FFFF00"/>
                </a:solidFill>
                <a:effectLst>
                  <a:outerShdw blurRad="80000" dist="40000" dir="5040000" algn="tl">
                    <a:srgbClr val="000000">
                      <a:alpha val="30000"/>
                    </a:srgbClr>
                  </a:outerShdw>
                </a:effectLst>
              </a:rPr>
              <a:t>هل توجد </a:t>
            </a:r>
            <a:r>
              <a:rPr lang="ar-SA" sz="5400" b="1" dirty="0" err="1" smtClean="0">
                <a:ln w="11430"/>
                <a:solidFill>
                  <a:srgbClr val="FFFF00"/>
                </a:solidFill>
                <a:effectLst>
                  <a:outerShdw blurRad="80000" dist="40000" dir="5040000" algn="tl">
                    <a:srgbClr val="000000">
                      <a:alpha val="30000"/>
                    </a:srgbClr>
                  </a:outerShdw>
                </a:effectLst>
              </a:rPr>
              <a:t>أسئلة ؟؟؟</a:t>
            </a:r>
            <a:endParaRPr lang="ar-SA" sz="5400" b="1" cap="none" spc="0" dirty="0">
              <a:ln w="11430"/>
              <a:solidFill>
                <a:srgbClr val="FFFF00"/>
              </a:solidFill>
              <a:effectLst>
                <a:outerShdw blurRad="80000" dist="40000" dir="5040000" algn="tl">
                  <a:srgbClr val="000000">
                    <a:alpha val="30000"/>
                  </a:srgbClr>
                </a:outerShdw>
              </a:effectLst>
            </a:endParaRPr>
          </a:p>
        </p:txBody>
      </p:sp>
      <p:pic>
        <p:nvPicPr>
          <p:cNvPr id="1028" name="Picture 4" descr="http://www.cloudtactix.com/wp-content/uploads/2012/05/man-with-blue-question-mark1.jpg"/>
          <p:cNvPicPr>
            <a:picLocks noChangeAspect="1" noChangeArrowheads="1"/>
          </p:cNvPicPr>
          <p:nvPr/>
        </p:nvPicPr>
        <p:blipFill>
          <a:blip r:embed="rId3" cstate="print"/>
          <a:srcRect/>
          <a:stretch>
            <a:fillRect/>
          </a:stretch>
        </p:blipFill>
        <p:spPr bwMode="auto">
          <a:xfrm>
            <a:off x="2987824" y="2348880"/>
            <a:ext cx="3600400" cy="3600400"/>
          </a:xfrm>
          <a:prstGeom prst="rect">
            <a:avLst/>
          </a:prstGeom>
          <a:noFill/>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5247</TotalTime>
  <Words>2164</Words>
  <Application>Microsoft Office PowerPoint</Application>
  <PresentationFormat>عرض على الشاشة (3:4)‏</PresentationFormat>
  <Paragraphs>139</Paragraphs>
  <Slides>28</Slides>
  <Notes>0</Notes>
  <HiddenSlides>0</HiddenSlides>
  <MMClips>0</MMClips>
  <ScaleCrop>false</ScaleCrop>
  <HeadingPairs>
    <vt:vector size="4" baseType="variant">
      <vt:variant>
        <vt:lpstr>نسق</vt:lpstr>
      </vt:variant>
      <vt:variant>
        <vt:i4>1</vt:i4>
      </vt:variant>
      <vt:variant>
        <vt:lpstr>عناوين الشرائح</vt:lpstr>
      </vt:variant>
      <vt:variant>
        <vt:i4>28</vt:i4>
      </vt:variant>
    </vt:vector>
  </HeadingPairs>
  <TitlesOfParts>
    <vt:vector size="29" baseType="lpstr">
      <vt:lpstr>سمة Office</vt:lpstr>
      <vt:lpstr>عرض تقديمي في PowerPoint</vt:lpstr>
      <vt:lpstr>عرض تقديمي في PowerPoint</vt:lpstr>
      <vt:lpstr>الفصل الاول : توحيد الربوبية </vt:lpstr>
      <vt:lpstr>  توحيد الربوبية </vt:lpstr>
      <vt:lpstr>توحيد الألوهية </vt:lpstr>
      <vt:lpstr>   توحيد الألوهية </vt:lpstr>
      <vt:lpstr>توحيد الألوهية</vt:lpstr>
      <vt:lpstr>  توحيد الألوهية المبحث الأول  شهادة (لا إله إلا الله)</vt:lpstr>
      <vt:lpstr> توحيد الألوهية المبحث الأول  شهادة (لا إله إلا الله)</vt:lpstr>
      <vt:lpstr>  توحيد الألوهية :  المبحث الأول      شهادة (لا إله إلا الله)</vt:lpstr>
      <vt:lpstr>  توحيد الألوهية :  المبحث الأول      شهادة (لا إله إلا الله)</vt:lpstr>
      <vt:lpstr>  توحيد الألوهية :  المبحث الأول      شهادة (لا إله إلا الله)</vt:lpstr>
      <vt:lpstr>  توحيد الألوهية :  المبحث الأول      شهادة (لا إله إلا الله)</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  توحيد الألوهية :  المبحث الثاني (العبادة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Youssef</dc:creator>
  <cp:lastModifiedBy>user</cp:lastModifiedBy>
  <cp:revision>571</cp:revision>
  <dcterms:created xsi:type="dcterms:W3CDTF">2012-10-18T18:10:25Z</dcterms:created>
  <dcterms:modified xsi:type="dcterms:W3CDTF">2017-03-13T02:30:59Z</dcterms:modified>
</cp:coreProperties>
</file>