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660" autoAdjust="0"/>
  </p:normalViewPr>
  <p:slideViewPr>
    <p:cSldViewPr>
      <p:cViewPr>
        <p:scale>
          <a:sx n="79" d="100"/>
          <a:sy n="79" d="100"/>
        </p:scale>
        <p:origin x="-11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475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475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475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475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 spd="slow" advTm="475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176C94-68CB-4710-A213-205EBA6636A5}" type="datetimeFigureOut">
              <a:rPr lang="ar-SA" smtClean="0"/>
              <a:t>12/14/1433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660299F-0DB2-4D3F-AADE-7D86EF0DC655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 advTm="4750">
    <p:fade/>
  </p:transition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883613">
            <a:off x="88726" y="1222804"/>
            <a:ext cx="8062912" cy="147002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ar-SA" sz="9600" dirty="0" smtClean="0">
                <a:latin typeface="Microsoft Uighur" pitchFamily="2" charset="-78"/>
                <a:cs typeface="Microsoft Uighur" pitchFamily="2" charset="-78"/>
              </a:rPr>
              <a:t>القراءه والمحادثه </a:t>
            </a:r>
            <a:endParaRPr lang="ar-SA" sz="9600" dirty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0915871">
            <a:off x="491542" y="3434468"/>
            <a:ext cx="8247751" cy="1794656"/>
          </a:xfrm>
          <a:solidFill>
            <a:schemeClr val="bg1">
              <a:lumMod val="65000"/>
              <a:lumOff val="35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endParaRPr lang="ar-SA" dirty="0" smtClean="0"/>
          </a:p>
          <a:p>
            <a:endParaRPr lang="ar-SA" dirty="0"/>
          </a:p>
          <a:p>
            <a:pPr algn="ctr"/>
            <a:r>
              <a:rPr lang="ar-SA" sz="9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القراءه في جانبها النظري </a:t>
            </a:r>
            <a:endParaRPr lang="ar-SA" sz="9600" dirty="0">
              <a:solidFill>
                <a:schemeClr val="accent1">
                  <a:lumMod val="40000"/>
                  <a:lumOff val="6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83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 advTm="3156">
        <p:fade/>
      </p:transition>
    </mc:Choice>
    <mc:Fallback xmlns="">
      <p:transition spd="slow" advTm="31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2087" y="-315416"/>
            <a:ext cx="8062912" cy="1470025"/>
          </a:xfrm>
        </p:spPr>
        <p:txBody>
          <a:bodyPr/>
          <a:lstStyle/>
          <a:p>
            <a:r>
              <a:rPr lang="ar-SA" dirty="0" smtClean="0"/>
              <a:t>مقدمه : 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124744"/>
            <a:ext cx="8062912" cy="1752600"/>
          </a:xfrm>
        </p:spPr>
        <p:txBody>
          <a:bodyPr>
            <a:noAutofit/>
          </a:bodyPr>
          <a:lstStyle/>
          <a:p>
            <a:r>
              <a:rPr lang="ar-SA" sz="3600" b="1" dirty="0"/>
              <a:t/>
            </a:r>
            <a:br>
              <a:rPr lang="ar-SA" sz="3600" b="1" dirty="0"/>
            </a:b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إن القراءة المثمرة تستحق منا التخطيط </a:t>
            </a:r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و</a:t>
            </a:r>
          </a:p>
          <a:p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التفكير 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والمثابرة والعناء لأنها من أهم </a:t>
            </a:r>
          </a:p>
          <a:p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العوامل 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التي تعيد صياغة وجودنا من جديد!</a:t>
            </a:r>
          </a:p>
          <a:p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وذات 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مرة سئل فولتير عمن سيقود </a:t>
            </a:r>
            <a:endParaRPr lang="ar-SA" sz="4800" b="1" dirty="0" smtClean="0">
              <a:latin typeface="Microsoft Uighur" pitchFamily="2" charset="-78"/>
              <a:cs typeface="Microsoft Uighur" pitchFamily="2" charset="-78"/>
            </a:endParaRPr>
          </a:p>
          <a:p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الجنس 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البشري فقال: الذين يعرفون كيف </a:t>
            </a:r>
          </a:p>
          <a:p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يقرؤون ويكتبون.وسئل 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احد العلماء </a:t>
            </a:r>
            <a:r>
              <a:rPr lang="ar-SA" sz="4800" b="1" dirty="0" smtClean="0">
                <a:latin typeface="Microsoft Uighur" pitchFamily="2" charset="-78"/>
                <a:cs typeface="Microsoft Uighur" pitchFamily="2" charset="-78"/>
              </a:rPr>
              <a:t>العباقرة</a:t>
            </a:r>
            <a:r>
              <a:rPr lang="ar-SA" sz="4800" b="1" dirty="0">
                <a:latin typeface="Microsoft Uighur" pitchFamily="2" charset="-78"/>
                <a:cs typeface="Microsoft Uighur" pitchFamily="2" charset="-78"/>
              </a:rPr>
              <a:t>:</a:t>
            </a:r>
            <a:endParaRPr lang="ar-SA" sz="4800" b="1" dirty="0" smtClean="0">
              <a:latin typeface="Microsoft Uighur" pitchFamily="2" charset="-78"/>
              <a:cs typeface="Microsoft Uighur" pitchFamily="2" charset="-78"/>
            </a:endParaRPr>
          </a:p>
          <a:p>
            <a:endParaRPr lang="ar-SA" sz="4800" dirty="0">
              <a:latin typeface="Microsoft Uighur" pitchFamily="2" charset="-78"/>
              <a:cs typeface="Microsoft Uighu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956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fade/>
        <p:sndAc>
          <p:stSnd>
            <p:snd r:embed="rId2" name="coin.wav"/>
          </p:stSnd>
        </p:sndAc>
      </p:transition>
    </mc:Choice>
    <mc:Fallback>
      <p:transition spd="slow" advTm="30000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9552" y="4293096"/>
            <a:ext cx="8062912" cy="1470025"/>
          </a:xfrm>
        </p:spPr>
        <p:txBody>
          <a:bodyPr>
            <a:normAutofit/>
          </a:bodyPr>
          <a:lstStyle/>
          <a:p>
            <a:r>
              <a:rPr lang="ar-SA" b="1" dirty="0">
                <a:effectLst/>
              </a:rPr>
              <a:t/>
            </a:r>
            <a:br>
              <a:rPr lang="ar-SA" b="1" dirty="0">
                <a:effectLst/>
              </a:rPr>
            </a:br>
            <a:endParaRPr lang="ar-SA" dirty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1520" y="4250042"/>
            <a:ext cx="8062912" cy="1752600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مثل شائع في هذا المجال إذا </a:t>
            </a:r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 </a:t>
            </a:r>
          </a:p>
          <a:p>
            <a:pPr algn="ctr"/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أردت </a:t>
            </a:r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أن تعرف مستقبل امة </a:t>
            </a:r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فانظر</a:t>
            </a:r>
          </a:p>
          <a:p>
            <a:pPr algn="ctr"/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cs typeface="Microsoft Uighur" pitchFamily="2" charset="-78"/>
              </a:rPr>
              <a:t>إلى مايقرؤه أطفالها) </a:t>
            </a:r>
            <a:endParaRPr lang="ar-SA" sz="4400" dirty="0">
              <a:solidFill>
                <a:schemeClr val="tx1">
                  <a:lumMod val="95000"/>
                </a:schemeClr>
              </a:solidFill>
            </a:endParaRPr>
          </a:p>
          <a:p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1921186" y="772165"/>
            <a:ext cx="4940151" cy="3477875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  <a:t>لماذا تقرأ كثيرا؟ فقال: لان حياة واحدة لاتكفيني</a:t>
            </a:r>
            <a:b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</a:br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  <a:t>والأمم الجادة هي هي التي لها اهتمام كبير بالفكر والثقافة ولهم عناية بالغة بكل </a:t>
            </a:r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  <a:t>مايوصل </a:t>
            </a:r>
            <a:r>
              <a:rPr lang="ar-SA" sz="4400" b="1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  <a:t>إليها فمثلا الصين </a:t>
            </a:r>
            <a:r>
              <a:rPr lang="ar-SA" sz="4400" b="1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chemeClr val="tx1">
                    <a:lumMod val="95000"/>
                  </a:schemeClr>
                </a:solidFill>
                <a:latin typeface="Microsoft Uighur" pitchFamily="2" charset="-78"/>
                <a:ea typeface="+mj-ea"/>
                <a:cs typeface="Microsoft Uighur" pitchFamily="2" charset="-78"/>
              </a:rPr>
              <a:t>لها</a:t>
            </a:r>
            <a:endParaRPr lang="ar-SA" sz="44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8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wipe dir="r"/>
        <p:sndAc>
          <p:stSnd>
            <p:snd r:embed="rId2" name="click.wav"/>
          </p:stSnd>
        </p:sndAc>
      </p:transition>
    </mc:Choice>
    <mc:Fallback>
      <p:transition spd="slow" advTm="30000">
        <p:wipe dir="r"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ar-SA" sz="4400" b="1" dirty="0">
                <a:effectLst/>
                <a:latin typeface="Microsoft Uighur" pitchFamily="2" charset="-78"/>
                <a:cs typeface="Microsoft Uighur" pitchFamily="2" charset="-78"/>
              </a:rPr>
              <a:t>تطور مفهوم القراءة:</a:t>
            </a:r>
            <a:br>
              <a:rPr lang="ar-SA" sz="4400" b="1" dirty="0">
                <a:effectLst/>
                <a:latin typeface="Microsoft Uighur" pitchFamily="2" charset="-78"/>
                <a:cs typeface="Microsoft Uighur" pitchFamily="2" charset="-78"/>
              </a:rPr>
            </a:br>
            <a:endParaRPr lang="ar-SA" sz="4400" dirty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solidFill>
            <a:schemeClr val="tx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ar-SA" b="1" dirty="0">
                <a:solidFill>
                  <a:schemeClr val="tx1">
                    <a:lumMod val="95000"/>
                  </a:schemeClr>
                </a:solidFill>
              </a:rPr>
              <a:t>القراءة: عملية عقلية تشمل تفسير الرموز </a:t>
            </a:r>
            <a:endParaRPr lang="ar-SA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64008" indent="0">
              <a:buNone/>
            </a:pPr>
            <a:r>
              <a:rPr lang="ar-SA" b="1" dirty="0">
                <a:solidFill>
                  <a:schemeClr val="tx1">
                    <a:lumMod val="95000"/>
                  </a:schemeClr>
                </a:solidFill>
              </a:rPr>
              <a:t>وفهم المعنى وأيضا تتطلب الربط بين الخبرة الشخصية وهذه المعاني ومن هذا المنطلق نرى أن القراءة تتطلب عمليتين متصلتين.</a:t>
            </a:r>
          </a:p>
          <a:p>
            <a:pPr marL="64008" indent="0">
              <a:buNone/>
            </a:pPr>
            <a:endParaRPr lang="ar-SA" b="1" dirty="0"/>
          </a:p>
          <a:p>
            <a:endParaRPr lang="ar-SA" b="1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293096"/>
            <a:ext cx="3168352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split orient="vert"/>
        <p:sndAc>
          <p:stSnd>
            <p:snd r:embed="rId2" name="coin.wav"/>
          </p:stSnd>
        </p:sndAc>
      </p:transition>
    </mc:Choice>
    <mc:Fallback>
      <p:transition spd="slow" advTm="30000">
        <p:split orient="vert"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ar-SA" sz="4000" b="1" dirty="0">
                <a:effectLst/>
              </a:rPr>
              <a:t>أهمية القراءة في حياة المجتمعات:</a:t>
            </a:r>
            <a:r>
              <a:rPr lang="ar-SA" b="1" dirty="0">
                <a:effectLst/>
              </a:rPr>
              <a:t/>
            </a:r>
            <a:br>
              <a:rPr lang="ar-SA" b="1" dirty="0">
                <a:effectLst/>
              </a:rPr>
            </a:b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990904" cy="4032448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تربط 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بين الشعوب وتدعو الى التقارب </a:t>
            </a:r>
            <a:endParaRPr lang="ar-SA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والتفاهم 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الدولي بصفة عامة وبين </a:t>
            </a:r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عناصر</a:t>
            </a: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المجتمع المحلي بصفة خاصة ولها أهمية </a:t>
            </a:r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كبرى</a:t>
            </a: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في عملية نقل الإنتاج الثقافي والتراث الإنساني </a:t>
            </a:r>
            <a:endParaRPr lang="ar-SA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والحضاري 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من جيل إلى جيل</a:t>
            </a:r>
            <a:r>
              <a:rPr lang="ar-SA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ar-SA" b="1" dirty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ar-SA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2)</a:t>
            </a:r>
            <a:r>
              <a:rPr lang="ar-SA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للقراءة دور عظيم في تنظيم المجتمع وإدارة شؤونه الخاصة من أعمال إدارية وحسابية فمن طريق القراءة تنفذ الخطط والمشاريع وتدار الأعمال.</a:t>
            </a:r>
            <a:r>
              <a:rPr lang="ar-SA" b="1" dirty="0"/>
              <a:t/>
            </a:r>
            <a:br>
              <a:rPr lang="ar-SA" b="1" dirty="0"/>
            </a:br>
            <a:endParaRPr lang="ar-SA" b="1" dirty="0"/>
          </a:p>
          <a:p>
            <a:r>
              <a:rPr lang="ar-SA" b="1" dirty="0"/>
              <a:t/>
            </a:r>
            <a:br>
              <a:rPr lang="ar-SA" b="1" dirty="0"/>
            </a:br>
            <a:endParaRPr lang="ar-SA" b="1" dirty="0"/>
          </a:p>
          <a:p>
            <a:endParaRPr lang="ar-S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8072">
            <a:off x="432387" y="4773289"/>
            <a:ext cx="27813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62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randomBar dir="vert"/>
        <p:sndAc>
          <p:stSnd>
            <p:snd r:embed="rId2" name="drumroll.wav"/>
          </p:stSnd>
        </p:sndAc>
      </p:transition>
    </mc:Choice>
    <mc:Fallback>
      <p:transition spd="slow" advTm="30000">
        <p:randomBar dir="vert"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81088" y="188640"/>
            <a:ext cx="7451352" cy="749945"/>
          </a:xfrm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1"/>
                </a:solidFill>
              </a:rPr>
              <a:t>اهداف القراءه :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7774880" cy="4464496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ar-SA" sz="3800" b="1" dirty="0"/>
              <a:t>1. قراءة التسلية : ويستخدمها في الغالب أهل القصص والتاريخ .</a:t>
            </a:r>
            <a:br>
              <a:rPr lang="ar-SA" sz="3800" b="1" dirty="0"/>
            </a:br>
            <a:r>
              <a:rPr lang="ar-SA" sz="3800" b="1" dirty="0"/>
              <a:t/>
            </a:r>
            <a:br>
              <a:rPr lang="ar-SA" sz="3800" b="1" dirty="0"/>
            </a:br>
            <a:r>
              <a:rPr lang="ar-SA" sz="3800" b="1" dirty="0"/>
              <a:t>2. قراءة الاطلاع وتنمية المهارات : هو متصفح لا يتنبه للفوائد , أو يقرأ ليكتب ويؤلف وهو الذي سماه العقاد بـ ( موصل رسائل ) , ومثل له بالعكبري ( تلميذ تلامذته ) . هذه القراءة لا تصنع فقيها ولا عالما بل عارفا بالمسائل . هذه القراءة تصلح فيمن يبحث في موضوع واحد ويجمع مادة معينة .</a:t>
            </a:r>
            <a:br>
              <a:rPr lang="ar-SA" sz="3800" b="1" dirty="0"/>
            </a:br>
            <a:r>
              <a:rPr lang="ar-SA" sz="3800" b="1" dirty="0"/>
              <a:t/>
            </a:r>
            <a:br>
              <a:rPr lang="ar-SA" sz="3800" b="1" dirty="0"/>
            </a:br>
            <a:r>
              <a:rPr lang="ar-SA" sz="3800" b="1" dirty="0"/>
              <a:t>3. القراءة الاستيعابية : هي القراءة من أجل الفهم وتوسيع المدارك .</a:t>
            </a:r>
            <a:r>
              <a:rPr lang="ar-SA" b="1" dirty="0"/>
              <a:t> 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1118">
            <a:off x="441331" y="4192518"/>
            <a:ext cx="1393550" cy="165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29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cover dir="r"/>
        <p:sndAc>
          <p:stSnd>
            <p:snd r:embed="rId2" name="coin.wav"/>
          </p:stSnd>
        </p:sndAc>
      </p:transition>
    </mc:Choice>
    <mc:Fallback>
      <p:transition spd="slow" advTm="30000">
        <p:cover dir="r"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5790" y="260648"/>
            <a:ext cx="8062912" cy="1470025"/>
          </a:xfrm>
        </p:spPr>
        <p:txBody>
          <a:bodyPr/>
          <a:lstStyle/>
          <a:p>
            <a:r>
              <a:rPr lang="ar-SA" dirty="0">
                <a:effectLst/>
              </a:rPr>
              <a:t>أنواع </a:t>
            </a:r>
            <a:r>
              <a:rPr lang="ar-SA" dirty="0" smtClean="0">
                <a:effectLst/>
              </a:rPr>
              <a:t>القراءة :</a:t>
            </a:r>
            <a:r>
              <a:rPr lang="ar-SA" dirty="0">
                <a:effectLst/>
              </a:rPr>
              <a:t/>
            </a:r>
            <a:br>
              <a:rPr lang="ar-SA" dirty="0">
                <a:effectLst/>
              </a:rPr>
            </a:b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8062912" cy="48245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ar-SA" sz="3200" dirty="0"/>
              <a:t>تنقسم القراءة من ناحية الممارسة إلى </a:t>
            </a:r>
            <a:endParaRPr lang="ar-SA" sz="3200" dirty="0" smtClean="0"/>
          </a:p>
          <a:p>
            <a:r>
              <a:rPr lang="ar-SA" sz="3200" dirty="0" smtClean="0"/>
              <a:t>نوعين </a:t>
            </a:r>
            <a:r>
              <a:rPr lang="ar-SA" sz="3200" dirty="0"/>
              <a:t>أساسين هما القراءة الصامتة والقراءة </a:t>
            </a:r>
            <a:endParaRPr lang="ar-SA" sz="3200" dirty="0" smtClean="0"/>
          </a:p>
          <a:p>
            <a:r>
              <a:rPr lang="ar-SA" sz="3200" dirty="0" smtClean="0"/>
              <a:t>الجهرية </a:t>
            </a:r>
            <a:r>
              <a:rPr lang="ar-SA" sz="3200" dirty="0"/>
              <a:t>وكل من النوعين ينبغي من </a:t>
            </a:r>
            <a:endParaRPr lang="ar-SA" sz="3200" dirty="0" smtClean="0"/>
          </a:p>
          <a:p>
            <a:r>
              <a:rPr lang="ar-SA" sz="3200" dirty="0" smtClean="0"/>
              <a:t>القارئ </a:t>
            </a:r>
            <a:r>
              <a:rPr lang="ar-SA" sz="3200" dirty="0"/>
              <a:t>أن يقوم بتعريف الرموز وفهم </a:t>
            </a:r>
            <a:endParaRPr lang="ar-SA" sz="3200" dirty="0" smtClean="0"/>
          </a:p>
          <a:p>
            <a:r>
              <a:rPr lang="ar-SA" sz="3200" dirty="0" smtClean="0"/>
              <a:t>المعاني </a:t>
            </a:r>
            <a:r>
              <a:rPr lang="ar-SA" sz="3200" dirty="0"/>
              <a:t>إلا أن القراءة الجهرية تتطلب </a:t>
            </a:r>
            <a:endParaRPr lang="ar-SA" sz="3200" dirty="0" smtClean="0"/>
          </a:p>
          <a:p>
            <a:r>
              <a:rPr lang="ar-SA" sz="3200" dirty="0" smtClean="0"/>
              <a:t>من </a:t>
            </a:r>
            <a:r>
              <a:rPr lang="ar-SA" sz="3200" dirty="0"/>
              <a:t>القارئ أن يفسر لغيره الأفكار </a:t>
            </a:r>
            <a:endParaRPr lang="ar-SA" sz="3200" dirty="0" smtClean="0"/>
          </a:p>
          <a:p>
            <a:r>
              <a:rPr lang="ar-SA" sz="3200" dirty="0" smtClean="0"/>
              <a:t>والانفعالات </a:t>
            </a:r>
            <a:r>
              <a:rPr lang="ar-SA" sz="3200" dirty="0"/>
              <a:t>التي تحتوي عليها المادة المقروءة.</a:t>
            </a:r>
          </a:p>
        </p:txBody>
      </p:sp>
    </p:spTree>
    <p:extLst>
      <p:ext uri="{BB962C8B-B14F-4D97-AF65-F5344CB8AC3E}">
        <p14:creationId xmlns:p14="http://schemas.microsoft.com/office/powerpoint/2010/main" val="1689562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14:glitter dir="r"/>
        <p:sndAc>
          <p:stSnd>
            <p:snd r:embed="rId2" name="chimes.wav"/>
          </p:stSnd>
        </p:sndAc>
      </p:transition>
    </mc:Choice>
    <mc:Fallback>
      <p:transition spd="slow" advTm="30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560" y="0"/>
            <a:ext cx="8062912" cy="1470025"/>
          </a:xfrm>
        </p:spPr>
        <p:txBody>
          <a:bodyPr/>
          <a:lstStyle/>
          <a:p>
            <a:r>
              <a:rPr lang="ar-SA" dirty="0" smtClean="0"/>
              <a:t>انواع القراءه :</a:t>
            </a:r>
            <a:endParaRPr lang="ar-S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3600">
            <a:off x="700437" y="641327"/>
            <a:ext cx="2190393" cy="1976134"/>
          </a:xfrm>
          <a:prstGeom prst="rect">
            <a:avLst/>
          </a:prstGeom>
        </p:spPr>
      </p:pic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3601239" y="1644328"/>
            <a:ext cx="5217247" cy="4731826"/>
          </a:xfrm>
          <a:ln>
            <a:solidFill>
              <a:schemeClr val="tx1">
                <a:lumMod val="65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ar-SA" sz="9600" u="sng" dirty="0" smtClean="0"/>
              <a:t>القراءة الصامتة:</a:t>
            </a:r>
          </a:p>
          <a:p>
            <a:r>
              <a:rPr lang="ar-SA" sz="2800" b="1" dirty="0"/>
              <a:t/>
            </a:r>
            <a:br>
              <a:rPr lang="ar-SA" sz="2800" b="1" dirty="0"/>
            </a:br>
            <a:r>
              <a:rPr lang="ar-SA" sz="9600" b="1" dirty="0"/>
              <a:t>وهي بالعينين ليس فيها صوت ولا </a:t>
            </a:r>
            <a:r>
              <a:rPr lang="ar-SA" sz="9600" b="1" dirty="0" smtClean="0"/>
              <a:t>همس</a:t>
            </a:r>
          </a:p>
          <a:p>
            <a:r>
              <a:rPr lang="ar-SA" sz="9600" b="1" dirty="0" smtClean="0"/>
              <a:t> </a:t>
            </a:r>
            <a:r>
              <a:rPr lang="ar-SA" sz="9600" b="1" dirty="0"/>
              <a:t>ولاتحريك للشفتين وتستخدم في </a:t>
            </a:r>
            <a:r>
              <a:rPr lang="ar-SA" sz="9600" b="1" dirty="0" smtClean="0"/>
              <a:t>جميع</a:t>
            </a:r>
          </a:p>
          <a:p>
            <a:r>
              <a:rPr lang="ar-SA" sz="9600" b="1" dirty="0" smtClean="0"/>
              <a:t> </a:t>
            </a:r>
            <a:r>
              <a:rPr lang="ar-SA" sz="9600" b="1" dirty="0"/>
              <a:t>مراحل التعليم بنسب متفاوتة</a:t>
            </a:r>
            <a:br>
              <a:rPr lang="ar-SA" sz="9600" b="1" dirty="0"/>
            </a:br>
            <a:r>
              <a:rPr lang="ar-SA" sz="9600" b="1" dirty="0"/>
              <a:t/>
            </a:r>
            <a:br>
              <a:rPr lang="ar-SA" sz="9600" b="1" dirty="0"/>
            </a:br>
            <a:r>
              <a:rPr lang="ar-SA" sz="9600" b="1" dirty="0"/>
              <a:t>( لها مهاراتها التي يفتقدها الكثير من </a:t>
            </a:r>
            <a:endParaRPr lang="ar-SA" sz="9600" b="1" dirty="0" smtClean="0"/>
          </a:p>
          <a:p>
            <a:r>
              <a:rPr lang="ar-SA" sz="9600" b="1" dirty="0" smtClean="0"/>
              <a:t>الطلاب </a:t>
            </a:r>
            <a:r>
              <a:rPr lang="ar-SA" sz="9600" b="1" dirty="0"/>
              <a:t>مما يؤدي إلى </a:t>
            </a:r>
            <a:r>
              <a:rPr lang="ar-SA" sz="9600" b="1" dirty="0" smtClean="0"/>
              <a:t>إخفاقهم</a:t>
            </a:r>
          </a:p>
          <a:p>
            <a:r>
              <a:rPr lang="ar-SA" sz="9600" b="1" dirty="0" smtClean="0"/>
              <a:t> </a:t>
            </a:r>
            <a:r>
              <a:rPr lang="ar-SA" sz="9600" b="1" dirty="0"/>
              <a:t>حتى في المواد العلمية )</a:t>
            </a:r>
            <a:r>
              <a:rPr lang="ar-SA" sz="9600" dirty="0"/>
              <a:t/>
            </a:r>
            <a:br>
              <a:rPr lang="ar-SA" sz="9600" dirty="0"/>
            </a:br>
            <a:endParaRPr lang="ar-SA" sz="9600" dirty="0" smtClean="0"/>
          </a:p>
          <a:p>
            <a:endParaRPr lang="ar-SA" dirty="0"/>
          </a:p>
          <a:p>
            <a:endParaRPr lang="ar-S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7685">
            <a:off x="848083" y="4374757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7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14:honeycomb/>
        <p:sndAc>
          <p:stSnd>
            <p:snd r:embed="rId2" name="coin.wav"/>
          </p:stSnd>
        </p:sndAc>
      </p:transition>
    </mc:Choice>
    <mc:Fallback>
      <p:transition spd="slow" advTm="30000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9592" y="-171400"/>
            <a:ext cx="8062912" cy="1470025"/>
          </a:xfrm>
        </p:spPr>
        <p:txBody>
          <a:bodyPr/>
          <a:lstStyle/>
          <a:p>
            <a:r>
              <a:rPr lang="ar-SA" dirty="0" smtClean="0"/>
              <a:t>يتبع انواع القراءة :</a:t>
            </a: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67744" y="1340768"/>
            <a:ext cx="6406727" cy="3456384"/>
          </a:xfrm>
          <a:ln>
            <a:solidFill>
              <a:schemeClr val="tx1">
                <a:lumMod val="65000"/>
              </a:schemeClr>
            </a:solidFill>
          </a:ln>
        </p:spPr>
        <p:txBody>
          <a:bodyPr>
            <a:noAutofit/>
          </a:bodyPr>
          <a:lstStyle/>
          <a:p>
            <a:r>
              <a:rPr lang="ar-SA" sz="2800" u="sng" dirty="0" smtClean="0"/>
              <a:t>القراءه الجهرية :</a:t>
            </a:r>
          </a:p>
          <a:p>
            <a:r>
              <a:rPr lang="ar-SA" sz="2800" dirty="0" smtClean="0"/>
              <a:t>وهي </a:t>
            </a:r>
            <a:r>
              <a:rPr lang="ar-SA" sz="2800" dirty="0"/>
              <a:t>قراءة تشتمل على ما </a:t>
            </a:r>
            <a:r>
              <a:rPr lang="ar-SA" sz="2800" dirty="0" smtClean="0"/>
              <a:t>تتطلبه</a:t>
            </a:r>
          </a:p>
          <a:p>
            <a:r>
              <a:rPr lang="ar-SA" sz="2800" dirty="0" smtClean="0"/>
              <a:t> </a:t>
            </a:r>
            <a:r>
              <a:rPr lang="ar-SA" sz="2800" dirty="0"/>
              <a:t>القراءة الصامتة من تعرف بواسطة البصر </a:t>
            </a:r>
            <a:endParaRPr lang="ar-SA" sz="2800" dirty="0" smtClean="0"/>
          </a:p>
          <a:p>
            <a:r>
              <a:rPr lang="ar-SA" sz="2800" dirty="0" smtClean="0"/>
              <a:t>على </a:t>
            </a:r>
            <a:r>
              <a:rPr lang="ar-SA" sz="2800" dirty="0"/>
              <a:t>الرموز الكتابية وإدراك عقلي لمعانيها </a:t>
            </a:r>
            <a:endParaRPr lang="ar-SA" sz="2800" dirty="0" smtClean="0"/>
          </a:p>
          <a:p>
            <a:r>
              <a:rPr lang="ar-SA" sz="2800" dirty="0" smtClean="0"/>
              <a:t>وتزيد </a:t>
            </a:r>
            <a:r>
              <a:rPr lang="ar-SA" sz="2800" dirty="0"/>
              <a:t>عليها التعبير بواسطة جهاز </a:t>
            </a:r>
            <a:r>
              <a:rPr lang="ar-SA" sz="2800" dirty="0" smtClean="0"/>
              <a:t>النطق</a:t>
            </a:r>
          </a:p>
          <a:p>
            <a:r>
              <a:rPr lang="ar-SA" sz="2800" dirty="0" smtClean="0"/>
              <a:t> </a:t>
            </a:r>
            <a:r>
              <a:rPr lang="ar-SA" sz="2800" dirty="0"/>
              <a:t>عن هذه المعاني والنطق بها بصوت </a:t>
            </a:r>
            <a:endParaRPr lang="ar-SA" sz="2800" dirty="0" smtClean="0"/>
          </a:p>
          <a:p>
            <a:r>
              <a:rPr lang="ar-SA" sz="2800" dirty="0" smtClean="0"/>
              <a:t>جهري </a:t>
            </a:r>
            <a:r>
              <a:rPr lang="ar-SA" sz="2800" dirty="0"/>
              <a:t>وبذلك فهي أصعب من القراءة </a:t>
            </a:r>
            <a:r>
              <a:rPr lang="ar-SA" sz="2800" dirty="0" smtClean="0"/>
              <a:t>الصامتة.</a:t>
            </a:r>
            <a:endParaRPr lang="ar-SA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3445">
            <a:off x="474992" y="3309404"/>
            <a:ext cx="2466975" cy="19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5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:wheel spokes="1"/>
        <p:sndAc>
          <p:stSnd>
            <p:snd r:embed="rId2" name="chimes.wav"/>
          </p:stSnd>
        </p:sndAc>
      </p:transition>
    </mc:Choice>
    <mc:Fallback>
      <p:transition spd="slow" advTm="30000">
        <p:wheel spokes="1"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59983" y="-99392"/>
            <a:ext cx="8062912" cy="1470025"/>
          </a:xfrm>
        </p:spPr>
        <p:txBody>
          <a:bodyPr/>
          <a:lstStyle/>
          <a:p>
            <a:r>
              <a:rPr lang="ar-SA" dirty="0">
                <a:effectLst/>
              </a:rPr>
              <a:t>كيف تستوعب ما تقرأ ؟</a:t>
            </a: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55576" y="1412776"/>
            <a:ext cx="8062912" cy="396044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ar-SA" sz="3600" dirty="0"/>
              <a:t>لا يكن همك من القراءة إنهاء </a:t>
            </a:r>
            <a:r>
              <a:rPr lang="ar-SA" sz="3600" dirty="0" smtClean="0"/>
              <a:t>صفحات</a:t>
            </a:r>
          </a:p>
          <a:p>
            <a:r>
              <a:rPr lang="ar-SA" sz="3600" dirty="0" smtClean="0"/>
              <a:t> الكتاب؛ </a:t>
            </a:r>
            <a:r>
              <a:rPr lang="ar-SA" sz="3600" dirty="0"/>
              <a:t>بل اجعل الغاية هي </a:t>
            </a:r>
            <a:r>
              <a:rPr lang="ar-SA" sz="3600" dirty="0" smtClean="0"/>
              <a:t>فهم</a:t>
            </a:r>
          </a:p>
          <a:p>
            <a:r>
              <a:rPr lang="ar-SA" sz="3600" dirty="0" smtClean="0"/>
              <a:t> </a:t>
            </a:r>
            <a:r>
              <a:rPr lang="ar-SA" sz="3600" dirty="0"/>
              <a:t>ما بين يديك، ومن العبارات المشهورة الصحيحة: </a:t>
            </a:r>
          </a:p>
          <a:p>
            <a:r>
              <a:rPr lang="ar-SA" sz="3600" dirty="0" smtClean="0"/>
              <a:t>لا </a:t>
            </a:r>
            <a:r>
              <a:rPr lang="ar-SA" sz="3600" dirty="0"/>
              <a:t>تسأل كم قرأت ولكن كم فهمت</a:t>
            </a:r>
            <a:r>
              <a:rPr lang="ar-SA" sz="3600" dirty="0" smtClean="0"/>
              <a:t>،</a:t>
            </a:r>
          </a:p>
          <a:p>
            <a:r>
              <a:rPr lang="ar-SA" sz="3600" dirty="0" smtClean="0"/>
              <a:t> </a:t>
            </a:r>
            <a:r>
              <a:rPr lang="ar-SA" sz="3600" dirty="0"/>
              <a:t>فإذا كان هدفك إنهاء الكتاب فقط </a:t>
            </a:r>
            <a:endParaRPr lang="ar-SA" sz="3600" dirty="0" smtClean="0"/>
          </a:p>
          <a:p>
            <a:r>
              <a:rPr lang="ar-SA" sz="3600" dirty="0" smtClean="0"/>
              <a:t>فإنك </a:t>
            </a:r>
            <a:r>
              <a:rPr lang="ar-SA" sz="3600" dirty="0"/>
              <a:t>بهذا تسعى إلى إجهاد </a:t>
            </a:r>
            <a:r>
              <a:rPr lang="ar-SA" sz="3600" dirty="0" smtClean="0"/>
              <a:t>نظرك</a:t>
            </a:r>
          </a:p>
        </p:txBody>
      </p:sp>
    </p:spTree>
    <p:extLst>
      <p:ext uri="{BB962C8B-B14F-4D97-AF65-F5344CB8AC3E}">
        <p14:creationId xmlns:p14="http://schemas.microsoft.com/office/powerpoint/2010/main" val="389322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14:switch dir="l"/>
        <p:sndAc>
          <p:stSnd>
            <p:snd r:embed="rId2" name="coin.wav"/>
          </p:stSnd>
        </p:sndAc>
      </p:transition>
    </mc:Choice>
    <mc:Fallback>
      <p:transition spd="slow" advTm="30000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67743" y="188640"/>
            <a:ext cx="6859325" cy="414935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ar-SA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غير طائل،  </a:t>
            </a:r>
            <a:r>
              <a:rPr lang="ar-SA" dirty="0" smtClean="0">
                <a:ln>
                  <a:solidFill>
                    <a:srgbClr val="666666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والقراءة </a:t>
            </a:r>
            <a:r>
              <a:rPr lang="ar-SA" dirty="0">
                <a:ln>
                  <a:solidFill>
                    <a:srgbClr val="666666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الجيدة الإيجابية </a:t>
            </a:r>
          </a:p>
          <a:p>
            <a:pPr lvl="0">
              <a:buClr>
                <a:srgbClr val="FF388C"/>
              </a:buClr>
            </a:pPr>
            <a:r>
              <a:rPr lang="ar-SA" dirty="0">
                <a:ln>
                  <a:solidFill>
                    <a:srgbClr val="666666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يجب أن يصاحبها التفكير والاستنتاج وأعمال</a:t>
            </a:r>
          </a:p>
          <a:p>
            <a:pPr lvl="0">
              <a:buClr>
                <a:srgbClr val="FF388C"/>
              </a:buClr>
            </a:pPr>
            <a:r>
              <a:rPr lang="ar-SA" dirty="0">
                <a:ln>
                  <a:solidFill>
                    <a:srgbClr val="666666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الفكر في المقروء فالهدف الأساسي </a:t>
            </a:r>
            <a:r>
              <a:rPr lang="ar-SA" dirty="0" smtClean="0">
                <a:ln>
                  <a:solidFill>
                    <a:srgbClr val="666666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</a:t>
            </a:r>
            <a:r>
              <a:rPr lang="ar-SA" dirty="0"/>
              <a:t>القراءة هو فهم ما تقرأه، ولا يتم الفهم إلا بالتفكير في المقروء، ووضع الأسئلة واكتشاف الأجوبة من خلال القراءة. </a:t>
            </a:r>
            <a:endParaRPr lang="ar-SA" dirty="0">
              <a:ln>
                <a:solidFill>
                  <a:srgbClr val="666666"/>
                </a:solidFill>
              </a:ln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7710">
            <a:off x="759919" y="2780196"/>
            <a:ext cx="2557386" cy="18669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2022">
            <a:off x="4991990" y="3858932"/>
            <a:ext cx="2438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7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30000">
        <p14:switch dir="l"/>
        <p:sndAc>
          <p:stSnd>
            <p:snd r:embed="rId2" name="click.wav"/>
          </p:stSnd>
        </p:sndAc>
      </p:transition>
    </mc:Choice>
    <mc:Fallback>
      <p:transition spd="slow" advTm="30000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59632" y="-28110"/>
            <a:ext cx="8062912" cy="1470025"/>
          </a:xfrm>
        </p:spPr>
        <p:txBody>
          <a:bodyPr/>
          <a:lstStyle/>
          <a:p>
            <a:r>
              <a:rPr lang="ar-SA" dirty="0" smtClean="0"/>
              <a:t>معوقات القراءة :</a:t>
            </a: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7630864" cy="3744416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ar-SA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أولاً: </a:t>
            </a:r>
            <a:r>
              <a:rPr lang="ar-SA" dirty="0"/>
              <a:t>عدم إدراك أهميتها؛ فعدم إدراكنا لأهمية القراءة وحاجتنا إليها، بل وضرورتها لنا، </a:t>
            </a:r>
            <a:endParaRPr lang="ar-SA" dirty="0" smtClean="0"/>
          </a:p>
          <a:p>
            <a:r>
              <a:rPr lang="ar-SA" dirty="0" smtClean="0"/>
              <a:t>ولو </a:t>
            </a:r>
            <a:r>
              <a:rPr lang="ar-SA" dirty="0"/>
              <a:t>أنا أدركنا أن القراءة لنا كالماء للسمك، والهواء للطير لاجتزنا كثيراً من العقبات. </a:t>
            </a:r>
            <a:br>
              <a:rPr lang="ar-SA" dirty="0"/>
            </a:br>
            <a:r>
              <a:rPr lang="ar-SA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ثانياً:</a:t>
            </a:r>
            <a:r>
              <a:rPr lang="ar-SA" u="sng" dirty="0"/>
              <a:t> </a:t>
            </a:r>
            <a:r>
              <a:rPr lang="ar-SA" dirty="0"/>
              <a:t>الكسل ودنو الهمة؛ فالقراءة تحتاج من المرء أن يفرغ جزءاً وقته، وأن يمسك كتابا ً ولا يفارقه، ويجمع فكره حوله وهذا أمر قد لا تعيننا أنفسنا الضعيفة عليه. </a:t>
            </a:r>
          </a:p>
        </p:txBody>
      </p:sp>
    </p:spTree>
    <p:extLst>
      <p:ext uri="{BB962C8B-B14F-4D97-AF65-F5344CB8AC3E}">
        <p14:creationId xmlns:p14="http://schemas.microsoft.com/office/powerpoint/2010/main" val="374799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60000">
        <p14:vortex/>
        <p:sndAc>
          <p:stSnd>
            <p:snd r:embed="rId2" name="coin.wav"/>
          </p:stSnd>
        </p:sndAc>
      </p:transition>
    </mc:Choice>
    <mc:Fallback>
      <p:transition spd="slow" advTm="60000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158786">
            <a:off x="-3148519" y="133442"/>
            <a:ext cx="8229600" cy="1409285"/>
          </a:xfrm>
        </p:spPr>
        <p:txBody>
          <a:bodyPr/>
          <a:lstStyle/>
          <a:p>
            <a:pPr algn="r"/>
            <a:r>
              <a:rPr lang="ar-SA" dirty="0" smtClean="0"/>
              <a:t>معوقات القراءة :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206952">
            <a:off x="557458" y="1003188"/>
            <a:ext cx="8229600" cy="457200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ar-SA" sz="2800" dirty="0"/>
              <a:t> </a:t>
            </a:r>
            <a:r>
              <a:rPr lang="ar-SA" sz="28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ثالثا :</a:t>
            </a:r>
            <a:r>
              <a:rPr lang="ar-SA" sz="2800" dirty="0"/>
              <a:t>عدم العناية بالوقت، ولهذا لا </a:t>
            </a:r>
            <a:r>
              <a:rPr lang="ar-SA" sz="2800" dirty="0" smtClean="0"/>
              <a:t>نجد</a:t>
            </a:r>
          </a:p>
          <a:p>
            <a:pPr marL="64008" indent="0">
              <a:buNone/>
            </a:pPr>
            <a:r>
              <a:rPr lang="ar-SA" sz="2800" dirty="0" smtClean="0"/>
              <a:t> </a:t>
            </a:r>
            <a:r>
              <a:rPr lang="ar-SA" sz="2800" dirty="0"/>
              <a:t>وقتاً نقرأ فيه، وليس السبب </a:t>
            </a:r>
            <a:r>
              <a:rPr lang="ar-SA" sz="2800" dirty="0" smtClean="0"/>
              <a:t>في</a:t>
            </a:r>
          </a:p>
          <a:p>
            <a:pPr marL="64008" indent="0">
              <a:buNone/>
            </a:pPr>
            <a:r>
              <a:rPr lang="ar-SA" sz="2800" dirty="0" smtClean="0"/>
              <a:t> </a:t>
            </a:r>
            <a:r>
              <a:rPr lang="ar-SA" sz="2800" dirty="0"/>
              <a:t>الحقيقة هو ضيق الوقت، بل عدم </a:t>
            </a:r>
            <a:endParaRPr lang="ar-SA" sz="2800" dirty="0" smtClean="0"/>
          </a:p>
          <a:p>
            <a:pPr marL="64008" indent="0">
              <a:buNone/>
            </a:pPr>
            <a:r>
              <a:rPr lang="ar-SA" sz="2800" dirty="0" smtClean="0"/>
              <a:t>اعتنائنا </a:t>
            </a:r>
            <a:r>
              <a:rPr lang="ar-SA" sz="2800" dirty="0"/>
              <a:t>به، ولعل خير وسيلة تعيننا </a:t>
            </a:r>
            <a:r>
              <a:rPr lang="ar-SA" sz="2800" dirty="0" smtClean="0"/>
              <a:t>على</a:t>
            </a:r>
          </a:p>
          <a:p>
            <a:pPr marL="64008" indent="0">
              <a:buNone/>
            </a:pPr>
            <a:r>
              <a:rPr lang="ar-SA" sz="2800" dirty="0" smtClean="0"/>
              <a:t> </a:t>
            </a:r>
            <a:r>
              <a:rPr lang="ar-SA" sz="2800" dirty="0"/>
              <a:t>ذلك هي أن نخصص وقتاً </a:t>
            </a:r>
            <a:r>
              <a:rPr lang="ar-SA" sz="2800" dirty="0" smtClean="0"/>
              <a:t>كل</a:t>
            </a:r>
          </a:p>
          <a:p>
            <a:pPr marL="64008" indent="0">
              <a:buNone/>
            </a:pPr>
            <a:r>
              <a:rPr lang="ar-SA" sz="2800" dirty="0" smtClean="0"/>
              <a:t> </a:t>
            </a:r>
            <a:r>
              <a:rPr lang="ar-SA" sz="2800" dirty="0"/>
              <a:t>يوم نقرأ فيه </a:t>
            </a:r>
            <a:r>
              <a:rPr lang="ar-SA" sz="2800" dirty="0" smtClean="0"/>
              <a:t>ونعتبره </a:t>
            </a:r>
            <a:r>
              <a:rPr lang="ar-SA" sz="2800" dirty="0"/>
              <a:t>واجباً </a:t>
            </a:r>
            <a:r>
              <a:rPr lang="ar-SA" sz="2800" dirty="0" smtClean="0"/>
              <a:t>يوميًّا</a:t>
            </a:r>
          </a:p>
          <a:p>
            <a:pPr marL="64008" indent="0">
              <a:buNone/>
            </a:pPr>
            <a:r>
              <a:rPr lang="ar-SA" sz="2800" dirty="0" smtClean="0"/>
              <a:t> </a:t>
            </a:r>
            <a:r>
              <a:rPr lang="ar-SA" sz="2800" dirty="0"/>
              <a:t>علينا ينبغي ألا تغيب شمس اليوم </a:t>
            </a:r>
            <a:endParaRPr lang="ar-SA" sz="2800" dirty="0" smtClean="0"/>
          </a:p>
          <a:p>
            <a:pPr marL="64008" indent="0">
              <a:buNone/>
            </a:pPr>
            <a:r>
              <a:rPr lang="ar-SA" sz="2800" dirty="0" smtClean="0"/>
              <a:t>إلا </a:t>
            </a:r>
            <a:r>
              <a:rPr lang="ar-SA" sz="2800" dirty="0"/>
              <a:t>وقد أدينا هذا الواجب وقضيناه.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2024">
            <a:off x="431789" y="421391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58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6000">
        <p14:prism dir="r" isInverted="1"/>
        <p:sndAc>
          <p:stSnd>
            <p:snd r:embed="rId2" name="coin.wav"/>
          </p:stSnd>
        </p:sndAc>
      </p:transition>
    </mc:Choice>
    <mc:Fallback>
      <p:transition spd="slow" advTm="6000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233847">
            <a:off x="-1496554" y="716157"/>
            <a:ext cx="8062912" cy="1470025"/>
          </a:xfrm>
        </p:spPr>
        <p:txBody>
          <a:bodyPr/>
          <a:lstStyle/>
          <a:p>
            <a:pPr algn="r"/>
            <a:r>
              <a:rPr lang="ar-SA" dirty="0" smtClean="0"/>
              <a:t>بعض الأقوال عن القراءة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 rot="20216506">
            <a:off x="1321824" y="1717141"/>
            <a:ext cx="6379144" cy="3825003"/>
          </a:xfrm>
          <a:ln>
            <a:solidFill>
              <a:schemeClr val="accent2"/>
            </a:solidFill>
          </a:ln>
        </p:spPr>
        <p:txBody>
          <a:bodyPr>
            <a:normAutofit fontScale="32500" lnSpcReduction="20000"/>
          </a:bodyPr>
          <a:lstStyle/>
          <a:p>
            <a:pPr marL="64008" indent="0">
              <a:buNone/>
            </a:pPr>
            <a:r>
              <a:rPr lang="ar-SA" sz="70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*قال </a:t>
            </a:r>
            <a:r>
              <a:rPr lang="ar-SA" sz="7000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ألبيرتو </a:t>
            </a:r>
            <a:r>
              <a:rPr lang="ar-SA" sz="70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مانغويل</a:t>
            </a:r>
            <a:r>
              <a:rPr lang="ar-SA" sz="7000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:"</a:t>
            </a:r>
            <a:r>
              <a:rPr lang="ar-SA" sz="7000" dirty="0"/>
              <a:t>ان القراءة مفتاح العالم</a:t>
            </a:r>
            <a:r>
              <a:rPr lang="ar-SA" sz="7000" dirty="0" smtClean="0"/>
              <a:t>".</a:t>
            </a:r>
          </a:p>
          <a:p>
            <a:pPr marL="64008" indent="0">
              <a:buNone/>
            </a:pPr>
            <a:r>
              <a:rPr lang="ar-SA" sz="70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r>
              <a:rPr lang="ar-SA" sz="70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قال الطبيب الشهير د.سوس:"</a:t>
            </a:r>
            <a:r>
              <a:rPr lang="ar-SA" sz="7000" b="1" dirty="0"/>
              <a:t> كلما قرأت أكثر كلما عرفت أشياء أكثر،كلما تعلمت أكثر كلما حققت إنجازات أكثر".</a:t>
            </a:r>
            <a:br>
              <a:rPr lang="ar-SA" sz="7000" b="1" dirty="0"/>
            </a:br>
            <a:r>
              <a:rPr lang="ar-SA" sz="70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*قال الجاحظ : </a:t>
            </a:r>
            <a:r>
              <a:rPr lang="ar-SA" sz="7000" b="1" dirty="0"/>
              <a:t>يذهـب الحكيم وتبقى كتبـه، ويذهب العقل ويبقـى أثــره.</a:t>
            </a:r>
            <a:br>
              <a:rPr lang="ar-SA" sz="7000" b="1" dirty="0"/>
            </a:br>
            <a:r>
              <a:rPr lang="ar-SA" sz="7000" b="1" u="sng" dirty="0"/>
              <a:t/>
            </a:r>
            <a:br>
              <a:rPr lang="ar-SA" sz="7000" b="1" u="sng" dirty="0"/>
            </a:br>
            <a:r>
              <a:rPr lang="ar-SA" sz="70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* </a:t>
            </a:r>
            <a:r>
              <a:rPr lang="ar-SA" sz="70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نجيب محفوظ : </a:t>
            </a:r>
            <a:r>
              <a:rPr lang="ar-SA" sz="7000" b="1" dirty="0" smtClean="0"/>
              <a:t>قارئ </a:t>
            </a:r>
            <a:r>
              <a:rPr lang="ar-SA" sz="7000" b="1" dirty="0"/>
              <a:t>الحرف هو المتعلـم، وقارئ الكتـب هـو </a:t>
            </a:r>
            <a:r>
              <a:rPr lang="ar-SA" sz="7000" b="1" dirty="0" smtClean="0"/>
              <a:t>المثقـف</a:t>
            </a:r>
          </a:p>
          <a:p>
            <a:pPr marL="64008" indent="0">
              <a:buNone/>
            </a:pPr>
            <a:r>
              <a:rPr lang="ar-SA" sz="70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*ابو الطيب المتنبي :</a:t>
            </a:r>
            <a:r>
              <a:rPr lang="ar-SA" sz="7000" b="1" dirty="0"/>
              <a:t>أعـز مكـان في الدنــى </a:t>
            </a:r>
            <a:r>
              <a:rPr lang="ar-SA" sz="7000" b="1" dirty="0" smtClean="0"/>
              <a:t>سرج </a:t>
            </a:r>
            <a:r>
              <a:rPr lang="ar-SA" sz="7000" b="1" dirty="0"/>
              <a:t>سابـح </a:t>
            </a:r>
            <a:r>
              <a:rPr lang="ar-SA" sz="7000" b="1" dirty="0" smtClean="0"/>
              <a:t>, وخيـر </a:t>
            </a:r>
            <a:r>
              <a:rPr lang="ar-SA" sz="7000" b="1" dirty="0"/>
              <a:t>جليس في الأنـام كتاب</a:t>
            </a:r>
            <a:br>
              <a:rPr lang="ar-SA" sz="7000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62159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 advTm="6000">
        <p14:prism dir="r" isContent="1"/>
        <p:sndAc>
          <p:stSnd>
            <p:snd r:embed="rId2" name="click.wav"/>
          </p:stSnd>
        </p:sndAc>
      </p:transition>
    </mc:Choice>
    <mc:Fallback>
      <p:transition spd="slow" advTm="6000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13248" y="332656"/>
            <a:ext cx="8062912" cy="1470025"/>
          </a:xfrm>
        </p:spPr>
        <p:txBody>
          <a:bodyPr/>
          <a:lstStyle/>
          <a:p>
            <a:r>
              <a:rPr lang="ar-SA" dirty="0" smtClean="0"/>
              <a:t>الخاتمة :</a:t>
            </a:r>
            <a:endParaRPr lang="ar-S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062912" cy="3482976"/>
          </a:xfrm>
          <a:ln>
            <a:solidFill>
              <a:schemeClr val="accent2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ar-SA" dirty="0">
                <a:solidFill>
                  <a:schemeClr val="tx2"/>
                </a:solidFill>
              </a:rPr>
              <a:t/>
            </a:r>
            <a:br>
              <a:rPr lang="ar-SA" dirty="0">
                <a:solidFill>
                  <a:schemeClr val="tx2"/>
                </a:solidFill>
              </a:rPr>
            </a:br>
            <a:r>
              <a:rPr lang="ar-SA" dirty="0">
                <a:solidFill>
                  <a:schemeClr val="tx2"/>
                </a:solidFill>
              </a:rPr>
              <a:t>في نهاية البحث </a:t>
            </a:r>
            <a:r>
              <a:rPr lang="ar-SA" dirty="0" smtClean="0">
                <a:solidFill>
                  <a:schemeClr val="tx2"/>
                </a:solidFill>
              </a:rPr>
              <a:t>أتمنى </a:t>
            </a:r>
            <a:r>
              <a:rPr lang="ar-SA" dirty="0">
                <a:solidFill>
                  <a:schemeClr val="tx2"/>
                </a:solidFill>
              </a:rPr>
              <a:t>أن أكون </a:t>
            </a:r>
            <a:endParaRPr lang="ar-SA" dirty="0" smtClean="0">
              <a:solidFill>
                <a:schemeClr val="tx2"/>
              </a:solidFill>
            </a:endParaRPr>
          </a:p>
          <a:p>
            <a:r>
              <a:rPr lang="ar-SA" dirty="0" smtClean="0">
                <a:solidFill>
                  <a:schemeClr val="tx2"/>
                </a:solidFill>
              </a:rPr>
              <a:t>قد </a:t>
            </a:r>
            <a:r>
              <a:rPr lang="ar-SA" dirty="0">
                <a:solidFill>
                  <a:schemeClr val="tx2"/>
                </a:solidFill>
              </a:rPr>
              <a:t>قدمت </a:t>
            </a:r>
            <a:r>
              <a:rPr lang="ar-SA" dirty="0" smtClean="0">
                <a:solidFill>
                  <a:schemeClr val="tx2"/>
                </a:solidFill>
              </a:rPr>
              <a:t>بعض من فوائد القراءه واهميتها  </a:t>
            </a:r>
          </a:p>
          <a:p>
            <a:r>
              <a:rPr lang="ar-SA" dirty="0" smtClean="0">
                <a:solidFill>
                  <a:schemeClr val="tx2"/>
                </a:solidFill>
              </a:rPr>
              <a:t>و القراءة تطول الأحاديث عنها ,</a:t>
            </a:r>
          </a:p>
          <a:p>
            <a:r>
              <a:rPr lang="ar-SA" dirty="0" smtClean="0">
                <a:solidFill>
                  <a:schemeClr val="tx2"/>
                </a:solidFill>
              </a:rPr>
              <a:t> اول كلمة ذكرت فالقرآن هي (أقرأ) </a:t>
            </a:r>
          </a:p>
          <a:p>
            <a:r>
              <a:rPr lang="ar-SA" dirty="0" smtClean="0">
                <a:solidFill>
                  <a:schemeClr val="tx2"/>
                </a:solidFill>
              </a:rPr>
              <a:t>هذه الكلمه فقط تغني عن جميع البحوث</a:t>
            </a:r>
          </a:p>
          <a:p>
            <a:r>
              <a:rPr lang="ar-SA" dirty="0" smtClean="0">
                <a:solidFill>
                  <a:schemeClr val="tx2"/>
                </a:solidFill>
              </a:rPr>
              <a:t>اتمنى بأني وفقت في البحث وصلى الله على نبينا محمد .</a:t>
            </a:r>
            <a:endParaRPr lang="ar-SA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1622">
            <a:off x="371939" y="1456026"/>
            <a:ext cx="2072009" cy="162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73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250" advTm="30000">
        <p14:prism dir="r" isContent="1"/>
      </p:transition>
    </mc:Choice>
    <mc:Fallback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632</TotalTime>
  <Words>275</Words>
  <Application>Microsoft Office PowerPoint</Application>
  <PresentationFormat>On-screen Show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Verve</vt:lpstr>
      <vt:lpstr>القراءه والمحادثه </vt:lpstr>
      <vt:lpstr>مقدمه : </vt:lpstr>
      <vt:lpstr> </vt:lpstr>
      <vt:lpstr>تطور مفهوم القراءة: </vt:lpstr>
      <vt:lpstr>أهمية القراءة في حياة المجتمعات: </vt:lpstr>
      <vt:lpstr>اهداف القراءه :</vt:lpstr>
      <vt:lpstr>أنواع القراءة : </vt:lpstr>
      <vt:lpstr>انواع القراءه :</vt:lpstr>
      <vt:lpstr>يتبع انواع القراءة :</vt:lpstr>
      <vt:lpstr>كيف تستوعب ما تقرأ ؟</vt:lpstr>
      <vt:lpstr>PowerPoint Presentation</vt:lpstr>
      <vt:lpstr>معوقات القراءة :</vt:lpstr>
      <vt:lpstr>معوقات القراءة : </vt:lpstr>
      <vt:lpstr>بعض الأقوال عن القراءة :</vt:lpstr>
      <vt:lpstr>الخاتمة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Fahad</dc:creator>
  <cp:lastModifiedBy>Fahad</cp:lastModifiedBy>
  <cp:revision>37</cp:revision>
  <dcterms:created xsi:type="dcterms:W3CDTF">2012-10-28T18:40:08Z</dcterms:created>
  <dcterms:modified xsi:type="dcterms:W3CDTF">2012-10-29T23:01:50Z</dcterms:modified>
</cp:coreProperties>
</file>