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2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4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77DF"/>
    <a:srgbClr val="EF2179"/>
    <a:srgbClr val="3F14AC"/>
    <a:srgbClr val="F818C8"/>
    <a:srgbClr val="7F7F7F"/>
    <a:srgbClr val="CEC3D5"/>
    <a:srgbClr val="F8A54A"/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0A52D89-A6B1-4774-B06C-9EFB4BEED0E6}" type="datetimeFigureOut">
              <a:rPr lang="ar-SA" smtClean="0"/>
              <a:pPr/>
              <a:t>05/12/33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6968A7A-84EB-4268-AAC8-FB5A6CC9140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A52D89-A6B1-4774-B06C-9EFB4BEED0E6}" type="datetimeFigureOut">
              <a:rPr lang="ar-SA" smtClean="0"/>
              <a:pPr/>
              <a:t>05/12/33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68A7A-84EB-4268-AAC8-FB5A6CC9140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0A52D89-A6B1-4774-B06C-9EFB4BEED0E6}" type="datetimeFigureOut">
              <a:rPr lang="ar-SA" smtClean="0"/>
              <a:pPr/>
              <a:t>05/12/33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6968A7A-84EB-4268-AAC8-FB5A6CC9140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A52D89-A6B1-4774-B06C-9EFB4BEED0E6}" type="datetimeFigureOut">
              <a:rPr lang="ar-SA" smtClean="0"/>
              <a:pPr/>
              <a:t>05/12/33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68A7A-84EB-4268-AAC8-FB5A6CC9140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A52D89-A6B1-4774-B06C-9EFB4BEED0E6}" type="datetimeFigureOut">
              <a:rPr lang="ar-SA" smtClean="0"/>
              <a:pPr/>
              <a:t>05/12/33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68A7A-84EB-4268-AAC8-FB5A6CC9140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A52D89-A6B1-4774-B06C-9EFB4BEED0E6}" type="datetimeFigureOut">
              <a:rPr lang="ar-SA" smtClean="0"/>
              <a:pPr/>
              <a:t>05/12/33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68A7A-84EB-4268-AAC8-FB5A6CC9140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0A52D89-A6B1-4774-B06C-9EFB4BEED0E6}" type="datetimeFigureOut">
              <a:rPr lang="ar-SA" smtClean="0"/>
              <a:pPr/>
              <a:t>05/12/33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68A7A-84EB-4268-AAC8-FB5A6CC9140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A52D89-A6B1-4774-B06C-9EFB4BEED0E6}" type="datetimeFigureOut">
              <a:rPr lang="ar-SA" smtClean="0"/>
              <a:pPr/>
              <a:t>05/12/33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68A7A-84EB-4268-AAC8-FB5A6CC9140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A52D89-A6B1-4774-B06C-9EFB4BEED0E6}" type="datetimeFigureOut">
              <a:rPr lang="ar-SA" smtClean="0"/>
              <a:pPr/>
              <a:t>05/12/33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68A7A-84EB-4268-AAC8-FB5A6CC91404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A52D89-A6B1-4774-B06C-9EFB4BEED0E6}" type="datetimeFigureOut">
              <a:rPr lang="ar-SA" smtClean="0"/>
              <a:pPr/>
              <a:t>05/12/33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968A7A-84EB-4268-AAC8-FB5A6CC9140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0A52D89-A6B1-4774-B06C-9EFB4BEED0E6}" type="datetimeFigureOut">
              <a:rPr lang="ar-SA" smtClean="0"/>
              <a:pPr/>
              <a:t>05/12/33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6968A7A-84EB-4268-AAC8-FB5A6CC9140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0A52D89-A6B1-4774-B06C-9EFB4BEED0E6}" type="datetimeFigureOut">
              <a:rPr lang="ar-SA" smtClean="0"/>
              <a:pPr/>
              <a:t>05/12/33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6968A7A-84EB-4268-AAC8-FB5A6CC9140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ckfu.org/vb/u103452.html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0" y="1"/>
            <a:ext cx="9144000" cy="692497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pPr algn="ctr"/>
            <a:endParaRPr lang="ar-SA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ndalus" pitchFamily="2" charset="-78"/>
              <a:cs typeface="Andalus" pitchFamily="2" charset="-78"/>
            </a:endParaRPr>
          </a:p>
          <a:p>
            <a:pPr algn="ctr"/>
            <a:endParaRPr lang="ar-SA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ndalus" pitchFamily="2" charset="-78"/>
              <a:cs typeface="Andalus" pitchFamily="2" charset="-78"/>
            </a:endParaRPr>
          </a:p>
          <a:p>
            <a:pPr algn="ctr"/>
            <a:endParaRPr lang="ar-SA" sz="4800" b="1" u="sng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ndalus" pitchFamily="2" charset="-78"/>
            </a:endParaRPr>
          </a:p>
          <a:p>
            <a:pPr algn="ctr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السلام عليكم ورحمه الله وبركاته </a:t>
            </a:r>
          </a:p>
          <a:p>
            <a:pPr algn="ctr"/>
            <a:endParaRPr lang="ar-SA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عرض شرائحي باسم </a:t>
            </a:r>
            <a:r>
              <a:rPr lang="ar-SA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(الحـج) </a:t>
            </a:r>
            <a:endParaRPr lang="ar-SA" sz="4000" b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لماده القراءة والمحادثة </a:t>
            </a:r>
            <a:endParaRPr lang="ar-SA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باسم الطالبة 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 smtClean="0">
                <a:hlinkClick r:id="rId2"/>
              </a:rPr>
              <a:t>j'adore</a:t>
            </a:r>
            <a:endParaRPr lang="ar-SA" sz="4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ar-SA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ar-SA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C:\Users\Marhaba\Desktop\0c37434c60f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7" y="0"/>
            <a:ext cx="1928794" cy="6858000"/>
          </a:xfrm>
          <a:prstGeom prst="rect">
            <a:avLst/>
          </a:prstGeom>
          <a:noFill/>
        </p:spPr>
      </p:pic>
      <p:pic>
        <p:nvPicPr>
          <p:cNvPr id="4" name="Picture 2" descr="C:\Users\Marhaba\Desktop\0c37434c60f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5735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  <p:sp>
        <p:nvSpPr>
          <p:cNvPr id="4" name="مربع نص 3"/>
          <p:cNvSpPr txBox="1"/>
          <p:nvPr/>
        </p:nvSpPr>
        <p:spPr>
          <a:xfrm>
            <a:off x="0" y="785794"/>
            <a:ext cx="8143900" cy="53860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rgbClr val="3F14AC"/>
                </a:solidFill>
              </a:rPr>
              <a:t>(مقدمه) </a:t>
            </a:r>
            <a:endParaRPr lang="ar-SA" b="1" dirty="0" smtClean="0">
              <a:solidFill>
                <a:srgbClr val="3F14AC"/>
              </a:solidFill>
            </a:endParaRP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sz="3200" dirty="0" smtClean="0">
                <a:solidFill>
                  <a:srgbClr val="C00000"/>
                </a:solidFill>
              </a:rPr>
              <a:t>             لا شك أن هذا الموضوع </a:t>
            </a:r>
            <a:r>
              <a:rPr lang="ar-SA" sz="3200" dirty="0" smtClean="0">
                <a:solidFill>
                  <a:srgbClr val="3F14AC"/>
                </a:solidFill>
              </a:rPr>
              <a:t>هام</a:t>
            </a:r>
            <a:r>
              <a:rPr lang="ar-SA" sz="3200" dirty="0" smtClean="0">
                <a:solidFill>
                  <a:srgbClr val="C00000"/>
                </a:solidFill>
              </a:rPr>
              <a:t> </a:t>
            </a:r>
          </a:p>
          <a:p>
            <a:r>
              <a:rPr lang="ar-SA" sz="3200" dirty="0" smtClean="0">
                <a:solidFill>
                  <a:srgbClr val="C00000"/>
                </a:solidFill>
              </a:rPr>
              <a:t>          ونافع في حياه كل مسلم ، يمس </a:t>
            </a:r>
          </a:p>
          <a:p>
            <a:r>
              <a:rPr lang="ar-SA" sz="3200" dirty="0" smtClean="0">
                <a:solidFill>
                  <a:srgbClr val="C00000"/>
                </a:solidFill>
              </a:rPr>
              <a:t>         جوانب هامة من حياتنا فهو كالدوحة </a:t>
            </a:r>
          </a:p>
          <a:p>
            <a:r>
              <a:rPr lang="ar-SA" sz="3200" dirty="0" smtClean="0">
                <a:solidFill>
                  <a:srgbClr val="C00000"/>
                </a:solidFill>
              </a:rPr>
              <a:t>  السامقة ، خضراء كاخضرار الربيع ، ووجه حياتنا </a:t>
            </a:r>
          </a:p>
          <a:p>
            <a:r>
              <a:rPr lang="ar-SA" sz="3200" dirty="0" smtClean="0">
                <a:solidFill>
                  <a:srgbClr val="C00000"/>
                </a:solidFill>
              </a:rPr>
              <a:t>      الذي نحمله عبر نبضنا المسافر كحديقة </a:t>
            </a:r>
          </a:p>
          <a:p>
            <a:r>
              <a:rPr lang="ar-SA" sz="3200" dirty="0" smtClean="0">
                <a:solidFill>
                  <a:srgbClr val="C00000"/>
                </a:solidFill>
              </a:rPr>
              <a:t>    غناء ورودها زاهية ، وأريجها فوَّاح ، وممتعة .</a:t>
            </a:r>
            <a:endParaRPr lang="en-US" sz="3200" dirty="0" smtClean="0">
              <a:solidFill>
                <a:srgbClr val="C00000"/>
              </a:solidFill>
            </a:endParaRPr>
          </a:p>
          <a:p>
            <a:endParaRPr lang="ar-SA" dirty="0"/>
          </a:p>
        </p:txBody>
      </p:sp>
      <p:pic>
        <p:nvPicPr>
          <p:cNvPr id="5" name="Picture 2" descr="C:\Users\Marhaba\Desktop\-\خـآآــص\سكرابز\2345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56" y="214290"/>
            <a:ext cx="2795607" cy="2795608"/>
          </a:xfrm>
          <a:prstGeom prst="rect">
            <a:avLst/>
          </a:prstGeom>
          <a:noFill/>
        </p:spPr>
      </p:pic>
      <p:pic>
        <p:nvPicPr>
          <p:cNvPr id="6" name="Picture 2" descr="C:\Users\Marhaba\Desktop\-\خـآآــص\سكرابز\2345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3000364" cy="30003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0" y="500042"/>
            <a:ext cx="9144000" cy="58477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 smtClean="0">
                <a:solidFill>
                  <a:srgbClr val="C00000"/>
                </a:solidFill>
              </a:rPr>
              <a:t>                         </a:t>
            </a:r>
            <a:r>
              <a:rPr lang="ar-SA" sz="5400" b="1" dirty="0" smtClean="0">
                <a:solidFill>
                  <a:srgbClr val="C00000"/>
                </a:solidFill>
              </a:rPr>
              <a:t>(الحج)       </a:t>
            </a:r>
          </a:p>
          <a:p>
            <a:endParaRPr lang="ar-SA" sz="4400" dirty="0" smtClean="0"/>
          </a:p>
          <a:p>
            <a:r>
              <a:rPr lang="ar-SA" sz="4000" dirty="0" smtClean="0"/>
              <a:t>          </a:t>
            </a:r>
            <a:r>
              <a:rPr lang="ar-SA" sz="3600" dirty="0" smtClean="0">
                <a:solidFill>
                  <a:schemeClr val="accent2">
                    <a:lumMod val="75000"/>
                  </a:schemeClr>
                </a:solidFill>
              </a:rPr>
              <a:t>هو الركن الخامس من </a:t>
            </a:r>
            <a:r>
              <a:rPr lang="ar-SA" sz="3600" u="sng" dirty="0" smtClean="0">
                <a:solidFill>
                  <a:srgbClr val="C00000"/>
                </a:solidFill>
              </a:rPr>
              <a:t>أركان الإسلام </a:t>
            </a:r>
          </a:p>
          <a:p>
            <a:r>
              <a:rPr lang="ar-SA" sz="4000" dirty="0" smtClean="0"/>
              <a:t>      </a:t>
            </a:r>
            <a:r>
              <a:rPr lang="ar-SA" sz="4000" dirty="0" smtClean="0">
                <a:solidFill>
                  <a:schemeClr val="accent2">
                    <a:lumMod val="75000"/>
                  </a:schemeClr>
                </a:solidFill>
              </a:rPr>
              <a:t>لقول النبي:بني الإسلام على خمس: </a:t>
            </a:r>
          </a:p>
          <a:p>
            <a:r>
              <a:rPr lang="ar-SA" sz="4000" dirty="0" smtClean="0">
                <a:solidFill>
                  <a:schemeClr val="accent2">
                    <a:lumMod val="75000"/>
                  </a:schemeClr>
                </a:solidFill>
              </a:rPr>
              <a:t>                شهادة أن لا إله إلا الله </a:t>
            </a:r>
          </a:p>
          <a:p>
            <a:r>
              <a:rPr lang="ar-SA" sz="4000" dirty="0" smtClean="0">
                <a:solidFill>
                  <a:schemeClr val="accent2">
                    <a:lumMod val="75000"/>
                  </a:schemeClr>
                </a:solidFill>
              </a:rPr>
              <a:t>            و أن محمداً رسول الله </a:t>
            </a:r>
            <a:r>
              <a:rPr lang="ar-SA" sz="4000" dirty="0" err="1" smtClean="0">
                <a:solidFill>
                  <a:schemeClr val="accent2">
                    <a:lumMod val="75000"/>
                  </a:schemeClr>
                </a:solidFill>
              </a:rPr>
              <a:t>و</a:t>
            </a:r>
            <a:r>
              <a:rPr lang="ar-SA" sz="4000" dirty="0" smtClean="0">
                <a:solidFill>
                  <a:schemeClr val="accent2">
                    <a:lumMod val="75000"/>
                  </a:schemeClr>
                </a:solidFill>
              </a:rPr>
              <a:t> إقام </a:t>
            </a:r>
          </a:p>
          <a:p>
            <a:r>
              <a:rPr lang="ar-SA" sz="4000" dirty="0" smtClean="0">
                <a:solidFill>
                  <a:schemeClr val="accent2">
                    <a:lumMod val="75000"/>
                  </a:schemeClr>
                </a:solidFill>
              </a:rPr>
              <a:t>          الصلاة </a:t>
            </a:r>
            <a:r>
              <a:rPr lang="ar-SA" sz="4000" dirty="0" err="1" smtClean="0">
                <a:solidFill>
                  <a:schemeClr val="accent2">
                    <a:lumMod val="75000"/>
                  </a:schemeClr>
                </a:solidFill>
              </a:rPr>
              <a:t>و</a:t>
            </a:r>
            <a:r>
              <a:rPr lang="ar-SA" sz="4000" dirty="0" smtClean="0">
                <a:solidFill>
                  <a:schemeClr val="accent2">
                    <a:lumMod val="75000"/>
                  </a:schemeClr>
                </a:solidFill>
              </a:rPr>
              <a:t> إيتاء الزكاة وصوم رمضان </a:t>
            </a:r>
          </a:p>
          <a:p>
            <a:r>
              <a:rPr lang="ar-SA" sz="4000" dirty="0" smtClean="0">
                <a:solidFill>
                  <a:schemeClr val="accent2">
                    <a:lumMod val="75000"/>
                  </a:schemeClr>
                </a:solidFill>
              </a:rPr>
              <a:t>         وحج البيت من استطاع إليه سبيلاً. </a:t>
            </a:r>
          </a:p>
          <a:p>
            <a:endParaRPr lang="ar-SA" sz="3600" dirty="0"/>
          </a:p>
        </p:txBody>
      </p:sp>
      <p:pic>
        <p:nvPicPr>
          <p:cNvPr id="4" name="Picture 2" descr="C:\Users\Marhaba\Desktop\صورة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1667394" cy="1143008"/>
          </a:xfrm>
          <a:prstGeom prst="rect">
            <a:avLst/>
          </a:prstGeom>
          <a:noFill/>
        </p:spPr>
      </p:pic>
      <p:pic>
        <p:nvPicPr>
          <p:cNvPr id="5" name="Picture 2" descr="C:\Users\Marhaba\Desktop\صورة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428604"/>
            <a:ext cx="1667394" cy="1143008"/>
          </a:xfrm>
          <a:prstGeom prst="rect">
            <a:avLst/>
          </a:prstGeom>
          <a:noFill/>
        </p:spPr>
      </p:pic>
      <p:pic>
        <p:nvPicPr>
          <p:cNvPr id="7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0" y="785794"/>
            <a:ext cx="8715404" cy="52014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solidFill>
                  <a:srgbClr val="3F14AC"/>
                </a:solidFill>
              </a:rPr>
              <a:t>     </a:t>
            </a:r>
            <a:r>
              <a:rPr lang="ar-SA" sz="4000" b="1" dirty="0" smtClean="0">
                <a:solidFill>
                  <a:srgbClr val="3F14AC"/>
                </a:solidFill>
              </a:rPr>
              <a:t>(</a:t>
            </a:r>
            <a:r>
              <a:rPr lang="ar-SA" sz="4000" b="1" dirty="0" err="1" smtClean="0">
                <a:solidFill>
                  <a:srgbClr val="3F14AC"/>
                </a:solidFill>
              </a:rPr>
              <a:t>اركان</a:t>
            </a:r>
            <a:r>
              <a:rPr lang="ar-SA" sz="4000" b="1" dirty="0" smtClean="0">
                <a:solidFill>
                  <a:srgbClr val="3F14AC"/>
                </a:solidFill>
              </a:rPr>
              <a:t> الحج) </a:t>
            </a:r>
          </a:p>
          <a:p>
            <a:r>
              <a:rPr lang="ar-SA" sz="3600" dirty="0" smtClean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ar-SA" sz="3600" dirty="0" smtClean="0">
                <a:solidFill>
                  <a:srgbClr val="3F14AC"/>
                </a:solidFill>
              </a:rPr>
              <a:t>هي : </a:t>
            </a:r>
            <a:r>
              <a:rPr lang="ar-SA" sz="3600" dirty="0" err="1" smtClean="0">
                <a:solidFill>
                  <a:srgbClr val="C00000"/>
                </a:solidFill>
              </a:rPr>
              <a:t>الاحرام</a:t>
            </a:r>
            <a:r>
              <a:rPr lang="ar-SA" sz="3600" dirty="0" smtClean="0">
                <a:solidFill>
                  <a:srgbClr val="C00000"/>
                </a:solidFill>
              </a:rPr>
              <a:t> , الوقوف بعرفه , طواف </a:t>
            </a:r>
          </a:p>
          <a:p>
            <a:r>
              <a:rPr lang="ar-SA" sz="3600" dirty="0" smtClean="0">
                <a:solidFill>
                  <a:srgbClr val="C00000"/>
                </a:solidFill>
              </a:rPr>
              <a:t>     </a:t>
            </a:r>
            <a:r>
              <a:rPr lang="ar-SA" sz="3600" dirty="0" err="1" smtClean="0">
                <a:solidFill>
                  <a:srgbClr val="C00000"/>
                </a:solidFill>
              </a:rPr>
              <a:t>الافاضه</a:t>
            </a:r>
            <a:r>
              <a:rPr lang="ar-SA" sz="3600" dirty="0" smtClean="0">
                <a:solidFill>
                  <a:srgbClr val="C00000"/>
                </a:solidFill>
              </a:rPr>
              <a:t> , السعي بين الصفا </a:t>
            </a:r>
            <a:r>
              <a:rPr lang="ar-SA" sz="3600" dirty="0" err="1" smtClean="0">
                <a:solidFill>
                  <a:srgbClr val="C00000"/>
                </a:solidFill>
              </a:rPr>
              <a:t>و</a:t>
            </a:r>
            <a:r>
              <a:rPr lang="ar-SA" sz="3600" dirty="0" smtClean="0">
                <a:solidFill>
                  <a:srgbClr val="C00000"/>
                </a:solidFill>
              </a:rPr>
              <a:t> </a:t>
            </a:r>
            <a:r>
              <a:rPr lang="ar-SA" sz="3600" dirty="0" err="1" smtClean="0">
                <a:solidFill>
                  <a:srgbClr val="C00000"/>
                </a:solidFill>
              </a:rPr>
              <a:t>المروه</a:t>
            </a:r>
            <a:r>
              <a:rPr lang="ar-SA" sz="3600" dirty="0" smtClean="0">
                <a:solidFill>
                  <a:srgbClr val="C00000"/>
                </a:solidFill>
              </a:rPr>
              <a:t> .</a:t>
            </a:r>
          </a:p>
          <a:p>
            <a:endParaRPr lang="ar-SA" sz="36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ar-SA" sz="3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ar-SA" sz="4000" dirty="0" smtClean="0">
                <a:solidFill>
                  <a:srgbClr val="3F14AC"/>
                </a:solidFill>
              </a:rPr>
              <a:t>    </a:t>
            </a:r>
            <a:r>
              <a:rPr lang="ar-SA" sz="4000" b="1" dirty="0" smtClean="0">
                <a:solidFill>
                  <a:srgbClr val="3F14AC"/>
                </a:solidFill>
              </a:rPr>
              <a:t>(</a:t>
            </a:r>
            <a:r>
              <a:rPr lang="ar-SA" sz="4000" b="1" dirty="0" err="1" smtClean="0">
                <a:solidFill>
                  <a:srgbClr val="3F14AC"/>
                </a:solidFill>
              </a:rPr>
              <a:t>انواع</a:t>
            </a:r>
            <a:r>
              <a:rPr lang="ar-SA" sz="4000" b="1" dirty="0" smtClean="0">
                <a:solidFill>
                  <a:srgbClr val="3F14AC"/>
                </a:solidFill>
              </a:rPr>
              <a:t> الحج)</a:t>
            </a:r>
          </a:p>
          <a:p>
            <a:r>
              <a:rPr lang="ar-SA" sz="3600" dirty="0" smtClean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ar-SA" sz="3600" dirty="0" smtClean="0">
                <a:solidFill>
                  <a:srgbClr val="C00000"/>
                </a:solidFill>
              </a:rPr>
              <a:t>ينقسم الحج من حيث طبيعة المناسك </a:t>
            </a:r>
          </a:p>
          <a:p>
            <a:r>
              <a:rPr lang="ar-SA" sz="3600" dirty="0" smtClean="0">
                <a:solidFill>
                  <a:srgbClr val="C00000"/>
                </a:solidFill>
              </a:rPr>
              <a:t>    إلى ثلاثة أنواع هي :</a:t>
            </a:r>
          </a:p>
          <a:p>
            <a:r>
              <a:rPr lang="ar-SA" sz="3600" dirty="0" smtClean="0">
                <a:solidFill>
                  <a:srgbClr val="C00000"/>
                </a:solidFill>
              </a:rPr>
              <a:t>    </a:t>
            </a:r>
            <a:r>
              <a:rPr lang="ar-SA" sz="3600" dirty="0" smtClean="0">
                <a:solidFill>
                  <a:srgbClr val="3F14AC"/>
                </a:solidFill>
              </a:rPr>
              <a:t>1-</a:t>
            </a:r>
            <a:r>
              <a:rPr lang="ar-SA" sz="3600" dirty="0" smtClean="0">
                <a:solidFill>
                  <a:srgbClr val="C00000"/>
                </a:solidFill>
              </a:rPr>
              <a:t> حج التمتع </a:t>
            </a:r>
            <a:r>
              <a:rPr lang="ar-SA" sz="3600" dirty="0" smtClean="0">
                <a:solidFill>
                  <a:srgbClr val="3F14AC"/>
                </a:solidFill>
              </a:rPr>
              <a:t>2-</a:t>
            </a:r>
            <a:r>
              <a:rPr lang="ar-SA" sz="3600" dirty="0" smtClean="0">
                <a:solidFill>
                  <a:srgbClr val="C00000"/>
                </a:solidFill>
              </a:rPr>
              <a:t> حج القِران  </a:t>
            </a:r>
            <a:r>
              <a:rPr lang="ar-SA" sz="3600" dirty="0" smtClean="0">
                <a:solidFill>
                  <a:srgbClr val="3F14AC"/>
                </a:solidFill>
              </a:rPr>
              <a:t>3-</a:t>
            </a:r>
            <a:r>
              <a:rPr lang="ar-SA" sz="3600" dirty="0" smtClean="0">
                <a:solidFill>
                  <a:srgbClr val="C00000"/>
                </a:solidFill>
              </a:rPr>
              <a:t> حج الإفراد</a:t>
            </a:r>
            <a:endParaRPr lang="en-US" sz="3600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  <p:pic>
        <p:nvPicPr>
          <p:cNvPr id="5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857496"/>
            <a:ext cx="952500" cy="952500"/>
          </a:xfrm>
          <a:prstGeom prst="rect">
            <a:avLst/>
          </a:prstGeom>
          <a:noFill/>
        </p:spPr>
      </p:pic>
      <p:pic>
        <p:nvPicPr>
          <p:cNvPr id="6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285992"/>
            <a:ext cx="952500" cy="952500"/>
          </a:xfrm>
          <a:prstGeom prst="rect">
            <a:avLst/>
          </a:prstGeom>
          <a:noFill/>
        </p:spPr>
      </p:pic>
      <p:pic>
        <p:nvPicPr>
          <p:cNvPr id="7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2928934"/>
            <a:ext cx="952500" cy="952500"/>
          </a:xfrm>
          <a:prstGeom prst="rect">
            <a:avLst/>
          </a:prstGeom>
          <a:noFill/>
        </p:spPr>
      </p:pic>
      <p:pic>
        <p:nvPicPr>
          <p:cNvPr id="8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0"/>
            <a:ext cx="952500" cy="952500"/>
          </a:xfrm>
          <a:prstGeom prst="rect">
            <a:avLst/>
          </a:prstGeom>
          <a:noFill/>
        </p:spPr>
      </p:pic>
      <p:pic>
        <p:nvPicPr>
          <p:cNvPr id="9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57166"/>
            <a:ext cx="952500" cy="952500"/>
          </a:xfrm>
          <a:prstGeom prst="rect">
            <a:avLst/>
          </a:prstGeom>
          <a:noFill/>
        </p:spPr>
      </p:pic>
      <p:pic>
        <p:nvPicPr>
          <p:cNvPr id="10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0"/>
            <a:ext cx="952500" cy="952500"/>
          </a:xfrm>
          <a:prstGeom prst="rect">
            <a:avLst/>
          </a:prstGeom>
          <a:noFill/>
        </p:spPr>
      </p:pic>
      <p:pic>
        <p:nvPicPr>
          <p:cNvPr id="11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714356"/>
            <a:ext cx="952500" cy="952500"/>
          </a:xfrm>
          <a:prstGeom prst="rect">
            <a:avLst/>
          </a:prstGeom>
          <a:noFill/>
        </p:spPr>
      </p:pic>
      <p:pic>
        <p:nvPicPr>
          <p:cNvPr id="12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52"/>
            <a:ext cx="952500" cy="952500"/>
          </a:xfrm>
          <a:prstGeom prst="rect">
            <a:avLst/>
          </a:prstGeom>
          <a:noFill/>
        </p:spPr>
      </p:pic>
      <p:pic>
        <p:nvPicPr>
          <p:cNvPr id="14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643446"/>
            <a:ext cx="952500" cy="952500"/>
          </a:xfrm>
          <a:prstGeom prst="rect">
            <a:avLst/>
          </a:prstGeom>
          <a:noFill/>
        </p:spPr>
      </p:pic>
      <p:pic>
        <p:nvPicPr>
          <p:cNvPr id="15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5905500"/>
            <a:ext cx="952500" cy="952500"/>
          </a:xfrm>
          <a:prstGeom prst="rect">
            <a:avLst/>
          </a:prstGeom>
          <a:noFill/>
        </p:spPr>
      </p:pic>
      <p:pic>
        <p:nvPicPr>
          <p:cNvPr id="17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14818"/>
            <a:ext cx="952500" cy="952500"/>
          </a:xfrm>
          <a:prstGeom prst="rect">
            <a:avLst/>
          </a:prstGeom>
          <a:noFill/>
        </p:spPr>
      </p:pic>
      <p:pic>
        <p:nvPicPr>
          <p:cNvPr id="18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5905500"/>
            <a:ext cx="952500" cy="952500"/>
          </a:xfrm>
          <a:prstGeom prst="rect">
            <a:avLst/>
          </a:prstGeom>
          <a:noFill/>
        </p:spPr>
      </p:pic>
      <p:pic>
        <p:nvPicPr>
          <p:cNvPr id="19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5572140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285720" y="2214554"/>
            <a:ext cx="7643866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3200" b="1" u="sng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ar-SA" sz="3200" b="1" dirty="0" smtClean="0">
                <a:solidFill>
                  <a:srgbClr val="C00000"/>
                </a:solidFill>
              </a:rPr>
              <a:t>ذا الحليفة : 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الميقات المخصص لأهل </a:t>
            </a:r>
            <a:r>
              <a:rPr lang="ar-SA" sz="3200" dirty="0" err="1" smtClean="0">
                <a:solidFill>
                  <a:schemeClr val="accent2">
                    <a:lumMod val="75000"/>
                  </a:schemeClr>
                </a:solidFill>
              </a:rPr>
              <a:t>المدينه</a:t>
            </a:r>
            <a:r>
              <a:rPr lang="ar-SA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المنورة . </a:t>
            </a:r>
            <a:r>
              <a:rPr lang="ar-SA" sz="3200" b="1" dirty="0" err="1" smtClean="0">
                <a:solidFill>
                  <a:srgbClr val="C00000"/>
                </a:solidFill>
              </a:rPr>
              <a:t>الجحفة</a:t>
            </a:r>
            <a:r>
              <a:rPr lang="ar-SA" sz="3200" b="1" dirty="0" smtClean="0">
                <a:solidFill>
                  <a:srgbClr val="C00000"/>
                </a:solidFill>
              </a:rPr>
              <a:t> : 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ميقات أهل الشام ومصر</a:t>
            </a:r>
          </a:p>
          <a:p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وكل دول المغرب العربي ومن وراء </a:t>
            </a:r>
          </a:p>
          <a:p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ذلك.</a:t>
            </a:r>
            <a:r>
              <a:rPr lang="ar-SA" sz="3200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rgbClr val="C00000"/>
                </a:solidFill>
              </a:rPr>
              <a:t>قرن المنازل</a:t>
            </a:r>
            <a:r>
              <a:rPr lang="ar-SA" sz="3200" b="1" dirty="0">
                <a:solidFill>
                  <a:srgbClr val="C00000"/>
                </a:solidFill>
              </a:rPr>
              <a:t> </a:t>
            </a:r>
            <a:r>
              <a:rPr lang="ar-SA" sz="3200" b="1" dirty="0" smtClean="0">
                <a:solidFill>
                  <a:srgbClr val="C00000"/>
                </a:solidFill>
              </a:rPr>
              <a:t>: 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الميقات المخصص لأهل      </a:t>
            </a:r>
          </a:p>
          <a:p>
            <a:r>
              <a:rPr lang="ar-SA" sz="3200" u="sng" dirty="0" smtClean="0">
                <a:solidFill>
                  <a:schemeClr val="accent2">
                    <a:lumMod val="75000"/>
                  </a:schemeClr>
                </a:solidFill>
              </a:rPr>
              <a:t>نجد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 , ودول الخليج العربي وما ورائهم .</a:t>
            </a:r>
            <a:r>
              <a:rPr lang="ar-SA" sz="3200" dirty="0" smtClean="0">
                <a:solidFill>
                  <a:srgbClr val="C00000"/>
                </a:solidFill>
              </a:rPr>
              <a:t> </a:t>
            </a:r>
          </a:p>
          <a:p>
            <a:r>
              <a:rPr lang="ar-SA" sz="3200" b="1" dirty="0" smtClean="0">
                <a:solidFill>
                  <a:srgbClr val="C00000"/>
                </a:solidFill>
              </a:rPr>
              <a:t>يلملم : 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لأهل اليمن ومن يمر منه.</a:t>
            </a:r>
            <a:endParaRPr lang="ar-SA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000100" y="785794"/>
            <a:ext cx="635798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5400" b="1" dirty="0" smtClean="0">
                <a:solidFill>
                  <a:srgbClr val="3F14AC"/>
                </a:solidFill>
              </a:rPr>
              <a:t>(مواقيت الحج)</a:t>
            </a:r>
            <a:endParaRPr lang="ar-SA" sz="5400" b="1" dirty="0">
              <a:solidFill>
                <a:srgbClr val="3F14AC"/>
              </a:solidFill>
            </a:endParaRPr>
          </a:p>
        </p:txBody>
      </p:sp>
      <p:pic>
        <p:nvPicPr>
          <p:cNvPr id="5123" name="Picture 3" descr="C:\Users\Marhaba\Desktop\635781qq4a6miyzk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14488"/>
            <a:ext cx="7072362" cy="503456"/>
          </a:xfrm>
          <a:prstGeom prst="rect">
            <a:avLst/>
          </a:prstGeom>
          <a:noFill/>
        </p:spPr>
      </p:pic>
      <p:pic>
        <p:nvPicPr>
          <p:cNvPr id="5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14282" y="214290"/>
            <a:ext cx="785818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rgbClr val="C00000"/>
                </a:solidFill>
              </a:rPr>
              <a:t>(الإحرام)</a:t>
            </a:r>
          </a:p>
          <a:p>
            <a:endParaRPr lang="ar-SA" sz="28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ar-SA" sz="3600" dirty="0" smtClean="0">
                <a:solidFill>
                  <a:schemeClr val="bg1">
                    <a:lumMod val="50000"/>
                  </a:schemeClr>
                </a:solidFill>
              </a:rPr>
              <a:t>الإحرام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 هو الركن </a:t>
            </a:r>
            <a:r>
              <a:rPr lang="ar-SA" sz="3600" dirty="0" smtClean="0">
                <a:solidFill>
                  <a:schemeClr val="bg1">
                    <a:lumMod val="50000"/>
                  </a:schemeClr>
                </a:solidFill>
              </a:rPr>
              <a:t>الأول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 من أركان </a:t>
            </a:r>
          </a:p>
          <a:p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الحج ، وهو </a:t>
            </a:r>
            <a:r>
              <a:rPr lang="ar-SA" sz="3600" dirty="0" smtClean="0">
                <a:solidFill>
                  <a:schemeClr val="bg1">
                    <a:lumMod val="50000"/>
                  </a:schemeClr>
                </a:solidFill>
              </a:rPr>
              <a:t>نية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 الدخول في النسك</a:t>
            </a:r>
          </a:p>
          <a:p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مقروناً بعمل من أعمال الحج </a:t>
            </a:r>
            <a:r>
              <a:rPr lang="ar-SA" sz="3600" dirty="0" smtClean="0">
                <a:solidFill>
                  <a:schemeClr val="bg1">
                    <a:lumMod val="50000"/>
                  </a:schemeClr>
                </a:solidFill>
              </a:rPr>
              <a:t>كالتلبية</a:t>
            </a:r>
          </a:p>
          <a:p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وهو </a:t>
            </a:r>
            <a:r>
              <a:rPr lang="ar-SA" sz="3600" dirty="0" smtClean="0">
                <a:solidFill>
                  <a:schemeClr val="bg1">
                    <a:lumMod val="50000"/>
                  </a:schemeClr>
                </a:solidFill>
              </a:rPr>
              <a:t>واجب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 من واجباته , فأن على </a:t>
            </a:r>
          </a:p>
          <a:p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من تركه </a:t>
            </a:r>
            <a:r>
              <a:rPr lang="ar-SA" sz="3600" dirty="0" smtClean="0">
                <a:solidFill>
                  <a:schemeClr val="bg1">
                    <a:lumMod val="50000"/>
                  </a:schemeClr>
                </a:solidFill>
              </a:rPr>
              <a:t>فدية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 , إما يذبح شاة</a:t>
            </a:r>
          </a:p>
          <a:p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أو يصوم </a:t>
            </a:r>
            <a:r>
              <a:rPr lang="ar-SA" sz="3600" dirty="0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 , أو يطعم </a:t>
            </a:r>
            <a:r>
              <a:rPr lang="ar-SA" sz="3600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 مساكين .</a:t>
            </a:r>
            <a:endParaRPr lang="ar-SA" sz="3600" b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Marhaba\Desktop\200px-Arafat_pilgrim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786322"/>
            <a:ext cx="7500990" cy="1799183"/>
          </a:xfrm>
          <a:prstGeom prst="rect">
            <a:avLst/>
          </a:prstGeom>
          <a:noFill/>
        </p:spPr>
      </p:pic>
      <p:pic>
        <p:nvPicPr>
          <p:cNvPr id="1027" name="Picture 3" descr="C:\Users\Marhaba\Desktop\صورة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05853"/>
            <a:ext cx="1691388" cy="1891135"/>
          </a:xfrm>
          <a:prstGeom prst="rect">
            <a:avLst/>
          </a:prstGeom>
          <a:noFill/>
        </p:spPr>
      </p:pic>
      <p:pic>
        <p:nvPicPr>
          <p:cNvPr id="6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85720" y="785794"/>
            <a:ext cx="785818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 smtClean="0">
                <a:solidFill>
                  <a:srgbClr val="F818C8"/>
                </a:solidFill>
              </a:rPr>
              <a:t>    </a:t>
            </a:r>
            <a:r>
              <a:rPr lang="ar-SA" sz="4400" b="1" dirty="0" smtClean="0">
                <a:solidFill>
                  <a:srgbClr val="EF2179"/>
                </a:solidFill>
              </a:rPr>
              <a:t>(يوم التروية)</a:t>
            </a:r>
          </a:p>
          <a:p>
            <a:endParaRPr lang="ar-SA" sz="4400" b="1" dirty="0" smtClean="0">
              <a:solidFill>
                <a:srgbClr val="F818C8"/>
              </a:solidFill>
            </a:endParaRPr>
          </a:p>
          <a:p>
            <a:endParaRPr lang="ar-SA" sz="3200" dirty="0" smtClean="0"/>
          </a:p>
          <a:p>
            <a:r>
              <a:rPr lang="ar-SA" sz="4000" dirty="0" smtClean="0">
                <a:solidFill>
                  <a:schemeClr val="bg1">
                    <a:lumMod val="50000"/>
                  </a:schemeClr>
                </a:solidFill>
              </a:rPr>
              <a:t>هو </a:t>
            </a:r>
            <a:r>
              <a:rPr lang="ar-SA" sz="4000" dirty="0" smtClean="0">
                <a:solidFill>
                  <a:srgbClr val="C00000"/>
                </a:solidFill>
              </a:rPr>
              <a:t>اليوم الثامن </a:t>
            </a:r>
            <a:r>
              <a:rPr lang="ar-SA" sz="4000" dirty="0" smtClean="0">
                <a:solidFill>
                  <a:schemeClr val="bg1">
                    <a:lumMod val="50000"/>
                  </a:schemeClr>
                </a:solidFill>
              </a:rPr>
              <a:t>من شهر ذي </a:t>
            </a:r>
          </a:p>
          <a:p>
            <a:r>
              <a:rPr lang="ar-SA" sz="4000" dirty="0" smtClean="0">
                <a:solidFill>
                  <a:schemeClr val="bg1">
                    <a:lumMod val="50000"/>
                  </a:schemeClr>
                </a:solidFill>
              </a:rPr>
              <a:t>الحجة وسمي بهذا الاسم لأن الناس كانوا </a:t>
            </a:r>
            <a:r>
              <a:rPr lang="ar-SA" sz="4000" dirty="0" smtClean="0">
                <a:solidFill>
                  <a:srgbClr val="C00000"/>
                </a:solidFill>
              </a:rPr>
              <a:t>يرتوون فيه </a:t>
            </a:r>
            <a:r>
              <a:rPr lang="ar-SA" sz="4000" dirty="0" smtClean="0">
                <a:solidFill>
                  <a:schemeClr val="bg1">
                    <a:lumMod val="50000"/>
                  </a:schemeClr>
                </a:solidFill>
              </a:rPr>
              <a:t>من الماء في </a:t>
            </a:r>
          </a:p>
          <a:p>
            <a:r>
              <a:rPr lang="ar-SA" sz="4000" dirty="0" smtClean="0">
                <a:solidFill>
                  <a:schemeClr val="bg1">
                    <a:lumMod val="50000"/>
                  </a:schemeClr>
                </a:solidFill>
              </a:rPr>
              <a:t>مكة ويخرجون </a:t>
            </a:r>
            <a:r>
              <a:rPr lang="ar-SA" sz="4000" dirty="0" err="1" smtClean="0">
                <a:solidFill>
                  <a:schemeClr val="bg1">
                    <a:lumMod val="50000"/>
                  </a:schemeClr>
                </a:solidFill>
              </a:rPr>
              <a:t>به</a:t>
            </a:r>
            <a:r>
              <a:rPr lang="ar-SA" sz="4000" dirty="0" smtClean="0">
                <a:solidFill>
                  <a:schemeClr val="bg1">
                    <a:lumMod val="50000"/>
                  </a:schemeClr>
                </a:solidFill>
              </a:rPr>
              <a:t> إلى منى ، حيث كان معدوماً في ذلك </a:t>
            </a:r>
            <a:r>
              <a:rPr lang="ar-SA" sz="4000" dirty="0" err="1" smtClean="0">
                <a:solidFill>
                  <a:schemeClr val="bg1">
                    <a:lumMod val="50000"/>
                  </a:schemeClr>
                </a:solidFill>
              </a:rPr>
              <a:t>الايام</a:t>
            </a:r>
            <a:r>
              <a:rPr lang="ar-SA" sz="4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4000" dirty="0" smtClean="0">
                <a:solidFill>
                  <a:srgbClr val="C00000"/>
                </a:solidFill>
              </a:rPr>
              <a:t>ليكفيهم</a:t>
            </a:r>
            <a:r>
              <a:rPr lang="ar-SA" sz="4000" dirty="0" smtClean="0">
                <a:solidFill>
                  <a:schemeClr val="bg1">
                    <a:lumMod val="50000"/>
                  </a:schemeClr>
                </a:solidFill>
              </a:rPr>
              <a:t> حتى </a:t>
            </a:r>
            <a:r>
              <a:rPr lang="ar-SA" sz="4000" dirty="0" smtClean="0">
                <a:solidFill>
                  <a:srgbClr val="C00000"/>
                </a:solidFill>
              </a:rPr>
              <a:t>اليوم الأخير </a:t>
            </a:r>
            <a:r>
              <a:rPr lang="ar-SA" sz="4000" dirty="0" smtClean="0">
                <a:solidFill>
                  <a:schemeClr val="bg1">
                    <a:lumMod val="50000"/>
                  </a:schemeClr>
                </a:solidFill>
              </a:rPr>
              <a:t>من أيام الحج .</a:t>
            </a:r>
          </a:p>
        </p:txBody>
      </p:sp>
      <p:pic>
        <p:nvPicPr>
          <p:cNvPr id="6147" name="Picture 3" descr="C:\Users\Marhaba\Desktop\200px-Mina,_Saudi_Arab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2928958" cy="2196719"/>
          </a:xfrm>
          <a:prstGeom prst="rect">
            <a:avLst/>
          </a:prstGeom>
          <a:noFill/>
        </p:spPr>
      </p:pic>
      <p:pic>
        <p:nvPicPr>
          <p:cNvPr id="4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285852" y="285728"/>
            <a:ext cx="6858048" cy="45550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 smtClean="0">
                <a:solidFill>
                  <a:srgbClr val="3F14AC"/>
                </a:solidFill>
              </a:rPr>
              <a:t>(يوم عرفة)</a:t>
            </a:r>
          </a:p>
          <a:p>
            <a:endParaRPr lang="ar-SA" b="1" dirty="0" smtClean="0"/>
          </a:p>
          <a:p>
            <a:endParaRPr lang="ar-SA" sz="2800" dirty="0" smtClean="0"/>
          </a:p>
          <a:p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ar-SA" sz="2800" dirty="0" smtClean="0">
                <a:solidFill>
                  <a:srgbClr val="3F14AC"/>
                </a:solidFill>
              </a:rPr>
              <a:t>أفضل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الأيام عند المسلمين </a:t>
            </a:r>
            <a:r>
              <a:rPr lang="ar-SA" sz="2800" dirty="0" err="1" smtClean="0">
                <a:solidFill>
                  <a:schemeClr val="bg2">
                    <a:lumMod val="50000"/>
                  </a:schemeClr>
                </a:solidFill>
              </a:rPr>
              <a:t>و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يوافق </a:t>
            </a:r>
            <a:r>
              <a:rPr lang="ar-SA" sz="2800" dirty="0" smtClean="0">
                <a:solidFill>
                  <a:srgbClr val="3F14AC"/>
                </a:solidFill>
              </a:rPr>
              <a:t>9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من </a:t>
            </a:r>
          </a:p>
          <a:p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   الشهر ذو الحجة . </a:t>
            </a:r>
            <a:r>
              <a:rPr lang="ar-SA" sz="2800" dirty="0" smtClean="0">
                <a:solidFill>
                  <a:srgbClr val="3F14AC"/>
                </a:solidFill>
              </a:rPr>
              <a:t>يقف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الحجاج بعرفة </a:t>
            </a:r>
          </a:p>
          <a:p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  وموقعه </a:t>
            </a:r>
            <a:r>
              <a:rPr lang="ar-SA" sz="2800" dirty="0" smtClean="0">
                <a:solidFill>
                  <a:srgbClr val="3F14AC"/>
                </a:solidFill>
              </a:rPr>
              <a:t>قريب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من مكة المكرمة . وعرفه</a:t>
            </a:r>
          </a:p>
          <a:p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  </a:t>
            </a:r>
            <a:r>
              <a:rPr lang="ar-SA" sz="2800" dirty="0" smtClean="0">
                <a:solidFill>
                  <a:srgbClr val="3F14AC"/>
                </a:solidFill>
              </a:rPr>
              <a:t>أبعد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المشاعر المقدسة من مكة </a:t>
            </a:r>
            <a:r>
              <a:rPr lang="ar-SA" sz="2800" dirty="0" err="1" smtClean="0">
                <a:solidFill>
                  <a:schemeClr val="bg2">
                    <a:lumMod val="50000"/>
                  </a:schemeClr>
                </a:solidFill>
              </a:rPr>
              <a:t>و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يبعد </a:t>
            </a:r>
          </a:p>
          <a:p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    عنها </a:t>
            </a:r>
            <a:r>
              <a:rPr lang="ar-SA" sz="2800" dirty="0" smtClean="0">
                <a:solidFill>
                  <a:srgbClr val="3F14AC"/>
                </a:solidFill>
              </a:rPr>
              <a:t>22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كم، </a:t>
            </a:r>
            <a:r>
              <a:rPr lang="ar-SA" sz="2800" dirty="0" err="1" smtClean="0">
                <a:solidFill>
                  <a:schemeClr val="bg2">
                    <a:lumMod val="50000"/>
                  </a:schemeClr>
                </a:solidFill>
              </a:rPr>
              <a:t>و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أنه </a:t>
            </a:r>
            <a:r>
              <a:rPr lang="ar-SA" sz="2800" dirty="0" smtClean="0">
                <a:solidFill>
                  <a:srgbClr val="3F14AC"/>
                </a:solidFill>
              </a:rPr>
              <a:t>خارج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حدود الحرم . </a:t>
            </a:r>
          </a:p>
          <a:p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و سمي بذلك، لأنه مكان تعارف </a:t>
            </a:r>
            <a:r>
              <a:rPr lang="ar-SA" sz="2800" dirty="0" smtClean="0">
                <a:solidFill>
                  <a:srgbClr val="3F14AC"/>
                </a:solidFill>
              </a:rPr>
              <a:t>آدم </a:t>
            </a:r>
            <a:r>
              <a:rPr lang="ar-SA" sz="2800" dirty="0" err="1" smtClean="0">
                <a:solidFill>
                  <a:schemeClr val="bg2">
                    <a:lumMod val="50000"/>
                  </a:schemeClr>
                </a:solidFill>
              </a:rPr>
              <a:t>و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ar-SA" sz="2800" dirty="0" smtClean="0">
                <a:solidFill>
                  <a:srgbClr val="3F14AC"/>
                </a:solidFill>
              </a:rPr>
              <a:t>حواء</a:t>
            </a:r>
            <a:r>
              <a:rPr lang="ar-SA" sz="28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endParaRPr lang="ar-SA" b="1" dirty="0" smtClean="0"/>
          </a:p>
          <a:p>
            <a:endParaRPr lang="ar-SA" dirty="0"/>
          </a:p>
        </p:txBody>
      </p:sp>
      <p:pic>
        <p:nvPicPr>
          <p:cNvPr id="1026" name="Picture 2" descr="C:\Users\Marhaba\Desktop\200px-Mount_Arafa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357694"/>
            <a:ext cx="7715303" cy="2286016"/>
          </a:xfrm>
          <a:prstGeom prst="rect">
            <a:avLst/>
          </a:prstGeom>
          <a:noFill/>
        </p:spPr>
      </p:pic>
      <p:pic>
        <p:nvPicPr>
          <p:cNvPr id="5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  <p:pic>
        <p:nvPicPr>
          <p:cNvPr id="4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7166"/>
            <a:ext cx="952500" cy="952500"/>
          </a:xfrm>
          <a:prstGeom prst="rect">
            <a:avLst/>
          </a:prstGeom>
          <a:noFill/>
        </p:spPr>
      </p:pic>
      <p:pic>
        <p:nvPicPr>
          <p:cNvPr id="11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214422"/>
            <a:ext cx="952500" cy="952500"/>
          </a:xfrm>
          <a:prstGeom prst="rect">
            <a:avLst/>
          </a:prstGeom>
          <a:noFill/>
        </p:spPr>
      </p:pic>
      <p:pic>
        <p:nvPicPr>
          <p:cNvPr id="12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357166"/>
            <a:ext cx="952500" cy="952500"/>
          </a:xfrm>
          <a:prstGeom prst="rect">
            <a:avLst/>
          </a:prstGeom>
          <a:noFill/>
        </p:spPr>
      </p:pic>
      <p:pic>
        <p:nvPicPr>
          <p:cNvPr id="13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2285992"/>
            <a:ext cx="952500" cy="952500"/>
          </a:xfrm>
          <a:prstGeom prst="rect">
            <a:avLst/>
          </a:prstGeom>
          <a:noFill/>
        </p:spPr>
      </p:pic>
      <p:pic>
        <p:nvPicPr>
          <p:cNvPr id="14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857496"/>
            <a:ext cx="952500" cy="952500"/>
          </a:xfrm>
          <a:prstGeom prst="rect">
            <a:avLst/>
          </a:prstGeom>
          <a:noFill/>
        </p:spPr>
      </p:pic>
      <p:pic>
        <p:nvPicPr>
          <p:cNvPr id="15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571480"/>
            <a:ext cx="952500" cy="952500"/>
          </a:xfrm>
          <a:prstGeom prst="rect">
            <a:avLst/>
          </a:prstGeom>
          <a:noFill/>
        </p:spPr>
      </p:pic>
      <p:pic>
        <p:nvPicPr>
          <p:cNvPr id="16" name="Picture 3" descr="C:\Users\Marhaba\Desktop\صور\mod29zx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0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571604" y="357166"/>
            <a:ext cx="6572296" cy="40010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 smtClean="0">
                <a:solidFill>
                  <a:srgbClr val="00B0F0"/>
                </a:solidFill>
              </a:rPr>
              <a:t>(عيد الأضحى)</a:t>
            </a:r>
          </a:p>
          <a:p>
            <a:endParaRPr lang="ar-SA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r>
              <a:rPr lang="ar-SA" sz="3200" dirty="0" smtClean="0">
                <a:solidFill>
                  <a:srgbClr val="C00000"/>
                </a:solidFill>
              </a:rPr>
              <a:t>يكون بيوم </a:t>
            </a:r>
            <a:r>
              <a:rPr lang="ar-SA" sz="3200" dirty="0" smtClean="0">
                <a:solidFill>
                  <a:srgbClr val="FFC000"/>
                </a:solidFill>
              </a:rPr>
              <a:t>10</a:t>
            </a:r>
            <a:r>
              <a:rPr lang="ar-SA" sz="3200" dirty="0" smtClean="0">
                <a:solidFill>
                  <a:srgbClr val="C00000"/>
                </a:solidFill>
              </a:rPr>
              <a:t> من ذي الحجة </a:t>
            </a:r>
          </a:p>
          <a:p>
            <a:r>
              <a:rPr lang="ar-SA" sz="3200" dirty="0" smtClean="0">
                <a:solidFill>
                  <a:srgbClr val="C00000"/>
                </a:solidFill>
              </a:rPr>
              <a:t>بعد صلاة </a:t>
            </a:r>
            <a:r>
              <a:rPr lang="ar-SA" sz="3200" dirty="0" smtClean="0">
                <a:solidFill>
                  <a:srgbClr val="00B050"/>
                </a:solidFill>
              </a:rPr>
              <a:t>الفجر</a:t>
            </a:r>
            <a:r>
              <a:rPr lang="ar-SA" sz="3200" dirty="0" smtClean="0">
                <a:solidFill>
                  <a:srgbClr val="C00000"/>
                </a:solidFill>
              </a:rPr>
              <a:t> يتجه الحاج إلى </a:t>
            </a:r>
          </a:p>
          <a:p>
            <a:r>
              <a:rPr lang="ar-SA" sz="3200" dirty="0" smtClean="0">
                <a:solidFill>
                  <a:srgbClr val="C00000"/>
                </a:solidFill>
              </a:rPr>
              <a:t>مشعر منى </a:t>
            </a:r>
            <a:r>
              <a:rPr lang="ar-SA" sz="3200" dirty="0" smtClean="0">
                <a:solidFill>
                  <a:srgbClr val="FFC000"/>
                </a:solidFill>
              </a:rPr>
              <a:t>لرمي</a:t>
            </a:r>
            <a:r>
              <a:rPr lang="ar-SA" sz="3200" dirty="0" smtClean="0">
                <a:solidFill>
                  <a:srgbClr val="C00000"/>
                </a:solidFill>
              </a:rPr>
              <a:t> جمرة العقبة الكبرى </a:t>
            </a:r>
            <a:r>
              <a:rPr lang="ar-SA" sz="3200" dirty="0" err="1" smtClean="0">
                <a:solidFill>
                  <a:srgbClr val="C00000"/>
                </a:solidFill>
              </a:rPr>
              <a:t>و</a:t>
            </a:r>
            <a:r>
              <a:rPr lang="ar-SA" sz="3200" dirty="0" smtClean="0">
                <a:solidFill>
                  <a:srgbClr val="C00000"/>
                </a:solidFill>
              </a:rPr>
              <a:t> رمي </a:t>
            </a:r>
            <a:r>
              <a:rPr lang="ar-SA" sz="3200" dirty="0" err="1" smtClean="0">
                <a:solidFill>
                  <a:srgbClr val="C00000"/>
                </a:solidFill>
              </a:rPr>
              <a:t>الجمره</a:t>
            </a:r>
            <a:r>
              <a:rPr lang="ar-SA" sz="3200" dirty="0" smtClean="0">
                <a:solidFill>
                  <a:srgbClr val="C00000"/>
                </a:solidFill>
              </a:rPr>
              <a:t> </a:t>
            </a:r>
            <a:r>
              <a:rPr lang="ar-SA" sz="3200" dirty="0" smtClean="0">
                <a:solidFill>
                  <a:srgbClr val="00B050"/>
                </a:solidFill>
              </a:rPr>
              <a:t>بسبع</a:t>
            </a:r>
            <a:r>
              <a:rPr lang="ar-SA" sz="3200" dirty="0" smtClean="0">
                <a:solidFill>
                  <a:srgbClr val="C00000"/>
                </a:solidFill>
              </a:rPr>
              <a:t> </a:t>
            </a:r>
            <a:r>
              <a:rPr lang="ar-SA" sz="3200" dirty="0" err="1" smtClean="0">
                <a:solidFill>
                  <a:srgbClr val="C00000"/>
                </a:solidFill>
              </a:rPr>
              <a:t>حصيات</a:t>
            </a:r>
            <a:r>
              <a:rPr lang="ar-SA" sz="3200" dirty="0" smtClean="0">
                <a:solidFill>
                  <a:srgbClr val="C00000"/>
                </a:solidFill>
              </a:rPr>
              <a:t> متعاقبات يرفع يده مع كل حصاة </a:t>
            </a:r>
            <a:r>
              <a:rPr lang="ar-SA" sz="3200" dirty="0" smtClean="0">
                <a:solidFill>
                  <a:srgbClr val="FFC000"/>
                </a:solidFill>
              </a:rPr>
              <a:t>ويكبر</a:t>
            </a:r>
            <a:r>
              <a:rPr lang="ar-SA" sz="3200" dirty="0" smtClean="0">
                <a:solidFill>
                  <a:srgbClr val="C00000"/>
                </a:solidFill>
              </a:rPr>
              <a:t> .</a:t>
            </a:r>
            <a:endParaRPr lang="ar-SA" sz="32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Marhaba\Desktop\200px-Amellie_-_Stoning_of_the_devil_2006_Haj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714884"/>
            <a:ext cx="3357586" cy="1869962"/>
          </a:xfrm>
          <a:prstGeom prst="rect">
            <a:avLst/>
          </a:prstGeom>
          <a:noFill/>
        </p:spPr>
      </p:pic>
      <p:pic>
        <p:nvPicPr>
          <p:cNvPr id="2051" name="Picture 3" descr="C:\Users\Marhaba\Desktop\صور\صورة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000232" cy="6858000"/>
          </a:xfrm>
          <a:prstGeom prst="rect">
            <a:avLst/>
          </a:prstGeom>
          <a:noFill/>
        </p:spPr>
      </p:pic>
      <p:pic>
        <p:nvPicPr>
          <p:cNvPr id="5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  <p:pic>
        <p:nvPicPr>
          <p:cNvPr id="3074" name="Picture 2" descr="C:\Users\Marhaba\Desktop\صور\butterfly8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62025" cy="800100"/>
          </a:xfrm>
          <a:prstGeom prst="rect">
            <a:avLst/>
          </a:prstGeom>
          <a:noFill/>
        </p:spPr>
      </p:pic>
      <p:pic>
        <p:nvPicPr>
          <p:cNvPr id="4" name="Picture 2" descr="C:\Users\Marhaba\Desktop\صور\butterfly8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28802"/>
            <a:ext cx="962025" cy="800100"/>
          </a:xfrm>
          <a:prstGeom prst="rect">
            <a:avLst/>
          </a:prstGeom>
          <a:noFill/>
        </p:spPr>
      </p:pic>
      <p:pic>
        <p:nvPicPr>
          <p:cNvPr id="5" name="Picture 2" descr="C:\Users\Marhaba\Desktop\صور\butterfly8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00504"/>
            <a:ext cx="962025" cy="800100"/>
          </a:xfrm>
          <a:prstGeom prst="rect">
            <a:avLst/>
          </a:prstGeom>
          <a:noFill/>
        </p:spPr>
      </p:pic>
      <p:pic>
        <p:nvPicPr>
          <p:cNvPr id="6" name="Picture 2" descr="C:\Users\Marhaba\Desktop\صور\butterfly8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57900"/>
            <a:ext cx="962025" cy="800100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285720" y="500042"/>
            <a:ext cx="7786710" cy="609397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 smtClean="0"/>
              <a:t> </a:t>
            </a:r>
            <a:r>
              <a:rPr lang="ar-SA" sz="4000" b="1" dirty="0" smtClean="0">
                <a:solidFill>
                  <a:schemeClr val="accent6">
                    <a:lumMod val="75000"/>
                  </a:schemeClr>
                </a:solidFill>
              </a:rPr>
              <a:t>(أيام التشريق)</a:t>
            </a:r>
          </a:p>
          <a:p>
            <a:pPr algn="ctr"/>
            <a:endParaRPr lang="ar-SA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هي الأيام الثلاثة التي تتبع يوم </a:t>
            </a:r>
          </a:p>
          <a:p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النحر، وهي أيام </a:t>
            </a:r>
            <a:r>
              <a:rPr lang="ar-SA" sz="3200" dirty="0" smtClean="0">
                <a:solidFill>
                  <a:srgbClr val="FFC000"/>
                </a:solidFill>
              </a:rPr>
              <a:t>11</a:t>
            </a:r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SA" sz="3200" dirty="0" err="1" smtClean="0">
                <a:solidFill>
                  <a:schemeClr val="accent5">
                    <a:lumMod val="75000"/>
                  </a:schemeClr>
                </a:solidFill>
              </a:rPr>
              <a:t>و</a:t>
            </a:r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SA" sz="3200" dirty="0" smtClean="0">
                <a:solidFill>
                  <a:srgbClr val="FFC000"/>
                </a:solidFill>
              </a:rPr>
              <a:t>12</a:t>
            </a:r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SA" sz="3200" dirty="0" err="1" smtClean="0">
                <a:solidFill>
                  <a:schemeClr val="accent5">
                    <a:lumMod val="75000"/>
                  </a:schemeClr>
                </a:solidFill>
              </a:rPr>
              <a:t>و</a:t>
            </a:r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SA" sz="3200" dirty="0" smtClean="0">
                <a:solidFill>
                  <a:srgbClr val="FFC000"/>
                </a:solidFill>
              </a:rPr>
              <a:t>13</a:t>
            </a:r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من ذي الحجة </a:t>
            </a:r>
            <a:r>
              <a:rPr lang="ar-SA" sz="3200" dirty="0" err="1" smtClean="0">
                <a:solidFill>
                  <a:schemeClr val="accent5">
                    <a:lumMod val="75000"/>
                  </a:schemeClr>
                </a:solidFill>
              </a:rPr>
              <a:t>و</a:t>
            </a:r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 سمي بذلك , لأن </a:t>
            </a:r>
          </a:p>
          <a:p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الناس كانوا يشرقون </a:t>
            </a:r>
            <a:r>
              <a:rPr lang="ar-SA" sz="3200" dirty="0" smtClean="0">
                <a:solidFill>
                  <a:srgbClr val="FFC000"/>
                </a:solidFill>
              </a:rPr>
              <a:t>لحوم</a:t>
            </a:r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 الأضاحي ويبرزونه</a:t>
            </a:r>
          </a:p>
          <a:p>
            <a:endParaRPr lang="ar-SA" sz="32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للشمس وأن الأيام تتبع </a:t>
            </a:r>
            <a:r>
              <a:rPr lang="ar-SA" sz="3200" dirty="0" smtClean="0">
                <a:solidFill>
                  <a:srgbClr val="FFC000"/>
                </a:solidFill>
              </a:rPr>
              <a:t>يوم العيد </a:t>
            </a:r>
          </a:p>
          <a:p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فسمي بذلك . ويتم رمي الجمرات </a:t>
            </a:r>
            <a:r>
              <a:rPr lang="ar-SA" sz="3200" dirty="0" smtClean="0">
                <a:solidFill>
                  <a:srgbClr val="FFC000"/>
                </a:solidFill>
              </a:rPr>
              <a:t>3</a:t>
            </a:r>
            <a:r>
              <a:rPr lang="ar-SA" sz="3200" dirty="0" smtClean="0">
                <a:solidFill>
                  <a:schemeClr val="accent5">
                    <a:lumMod val="75000"/>
                  </a:schemeClr>
                </a:solidFill>
              </a:rPr>
              <a:t> الصغرى .</a:t>
            </a:r>
            <a:endParaRPr lang="ar-SA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ar-SA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endParaRPr lang="ar-SA" b="1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  <p:pic>
        <p:nvPicPr>
          <p:cNvPr id="4098" name="Picture 2" descr="C:\Users\Marhaba\Desktop\صور\butterfly8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62025" cy="800100"/>
          </a:xfrm>
          <a:prstGeom prst="rect">
            <a:avLst/>
          </a:prstGeom>
          <a:noFill/>
        </p:spPr>
      </p:pic>
      <p:pic>
        <p:nvPicPr>
          <p:cNvPr id="4" name="Picture 2" descr="C:\Users\Marhaba\Desktop\صور\butterfly8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28802"/>
            <a:ext cx="962025" cy="800100"/>
          </a:xfrm>
          <a:prstGeom prst="rect">
            <a:avLst/>
          </a:prstGeom>
          <a:noFill/>
        </p:spPr>
      </p:pic>
      <p:pic>
        <p:nvPicPr>
          <p:cNvPr id="5" name="Picture 2" descr="C:\Users\Marhaba\Desktop\صور\butterfly8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00504"/>
            <a:ext cx="962025" cy="800100"/>
          </a:xfrm>
          <a:prstGeom prst="rect">
            <a:avLst/>
          </a:prstGeom>
          <a:noFill/>
        </p:spPr>
      </p:pic>
      <p:pic>
        <p:nvPicPr>
          <p:cNvPr id="6" name="Picture 2" descr="C:\Users\Marhaba\Desktop\صور\butterfly8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57900"/>
            <a:ext cx="962025" cy="800100"/>
          </a:xfrm>
          <a:prstGeom prst="rect">
            <a:avLst/>
          </a:prstGeom>
          <a:noFill/>
        </p:spPr>
      </p:pic>
      <p:sp>
        <p:nvSpPr>
          <p:cNvPr id="7" name="مربع نص 6"/>
          <p:cNvSpPr txBox="1"/>
          <p:nvPr/>
        </p:nvSpPr>
        <p:spPr>
          <a:xfrm>
            <a:off x="642910" y="500042"/>
            <a:ext cx="7429552" cy="54784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 smtClean="0">
                <a:solidFill>
                  <a:schemeClr val="accent5">
                    <a:lumMod val="75000"/>
                  </a:schemeClr>
                </a:solidFill>
              </a:rPr>
              <a:t>(طواف الوداع)</a:t>
            </a:r>
          </a:p>
          <a:p>
            <a:endParaRPr lang="ar-SA" b="1" dirty="0" smtClean="0"/>
          </a:p>
          <a:p>
            <a:endParaRPr lang="ar-SA" b="1" dirty="0" smtClean="0"/>
          </a:p>
          <a:p>
            <a:endParaRPr lang="ar-SA" sz="3200" b="1" dirty="0" smtClean="0">
              <a:solidFill>
                <a:srgbClr val="00B0F0"/>
              </a:solidFill>
            </a:endParaRPr>
          </a:p>
          <a:p>
            <a:r>
              <a:rPr lang="ar-SA" sz="3200" dirty="0" smtClean="0">
                <a:solidFill>
                  <a:srgbClr val="00B0F0"/>
                </a:solidFill>
              </a:rPr>
              <a:t>بعد</a:t>
            </a:r>
            <a:r>
              <a:rPr lang="ar-SA" sz="3200" dirty="0" smtClean="0">
                <a:solidFill>
                  <a:srgbClr val="3F14AC"/>
                </a:solidFill>
              </a:rPr>
              <a:t> أن ينتهي الحجاج من رمي</a:t>
            </a:r>
          </a:p>
          <a:p>
            <a:r>
              <a:rPr lang="ar-SA" sz="3200" dirty="0" smtClean="0">
                <a:solidFill>
                  <a:srgbClr val="3F14AC"/>
                </a:solidFill>
              </a:rPr>
              <a:t>الجمرات ومغادرة مشعر منى، وأرادوا </a:t>
            </a:r>
            <a:r>
              <a:rPr lang="ar-SA" sz="3200" dirty="0" smtClean="0">
                <a:solidFill>
                  <a:srgbClr val="00B0F0"/>
                </a:solidFill>
              </a:rPr>
              <a:t>الخروج</a:t>
            </a:r>
            <a:r>
              <a:rPr lang="ar-SA" sz="3200" dirty="0" smtClean="0">
                <a:solidFill>
                  <a:srgbClr val="3F14AC"/>
                </a:solidFill>
              </a:rPr>
              <a:t> من مكة </a:t>
            </a:r>
            <a:r>
              <a:rPr lang="ar-SA" sz="3200" dirty="0" smtClean="0">
                <a:solidFill>
                  <a:srgbClr val="00B0F0"/>
                </a:solidFill>
              </a:rPr>
              <a:t>والعودة</a:t>
            </a:r>
            <a:r>
              <a:rPr lang="ar-SA" sz="3200" dirty="0" smtClean="0">
                <a:solidFill>
                  <a:srgbClr val="3F14AC"/>
                </a:solidFill>
              </a:rPr>
              <a:t> إلى بلدانهم بعد </a:t>
            </a:r>
          </a:p>
          <a:p>
            <a:endParaRPr lang="ar-SA" sz="3200" dirty="0" smtClean="0">
              <a:solidFill>
                <a:srgbClr val="3F14AC"/>
              </a:solidFill>
            </a:endParaRPr>
          </a:p>
          <a:p>
            <a:r>
              <a:rPr lang="ar-SA" sz="3200" dirty="0" smtClean="0">
                <a:solidFill>
                  <a:srgbClr val="3F14AC"/>
                </a:solidFill>
              </a:rPr>
              <a:t>الانتهاء من المناسك </a:t>
            </a:r>
            <a:r>
              <a:rPr lang="ar-SA" sz="3200" dirty="0" smtClean="0">
                <a:solidFill>
                  <a:srgbClr val="00B0F0"/>
                </a:solidFill>
              </a:rPr>
              <a:t>وجب</a:t>
            </a:r>
            <a:r>
              <a:rPr lang="ar-SA" sz="3200" dirty="0" smtClean="0">
                <a:solidFill>
                  <a:srgbClr val="3F14AC"/>
                </a:solidFill>
              </a:rPr>
              <a:t> عليهم أن </a:t>
            </a:r>
          </a:p>
          <a:p>
            <a:r>
              <a:rPr lang="ar-SA" sz="3200" dirty="0" smtClean="0">
                <a:solidFill>
                  <a:srgbClr val="3F14AC"/>
                </a:solidFill>
              </a:rPr>
              <a:t>يطوفوا طواف </a:t>
            </a:r>
            <a:r>
              <a:rPr lang="ar-SA" sz="3200" dirty="0" smtClean="0">
                <a:solidFill>
                  <a:srgbClr val="00B0F0"/>
                </a:solidFill>
              </a:rPr>
              <a:t>الوداع</a:t>
            </a:r>
            <a:r>
              <a:rPr lang="ar-SA" sz="3200" dirty="0" smtClean="0">
                <a:solidFill>
                  <a:srgbClr val="3F14AC"/>
                </a:solidFill>
              </a:rPr>
              <a:t> حول الكعبة سبعة أشواط، ويصلوا خلف مقام إبراهيم </a:t>
            </a:r>
            <a:r>
              <a:rPr lang="ar-SA" sz="3200" dirty="0" smtClean="0">
                <a:solidFill>
                  <a:srgbClr val="00B0F0"/>
                </a:solidFill>
              </a:rPr>
              <a:t>ركعتين .</a:t>
            </a:r>
            <a:endParaRPr lang="ar-SA" sz="3200" b="1" dirty="0" smtClean="0">
              <a:solidFill>
                <a:srgbClr val="00B0F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  <p:sp>
        <p:nvSpPr>
          <p:cNvPr id="3" name="مربع نص 2"/>
          <p:cNvSpPr txBox="1"/>
          <p:nvPr/>
        </p:nvSpPr>
        <p:spPr>
          <a:xfrm>
            <a:off x="0" y="357166"/>
            <a:ext cx="8143900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rgbClr val="3F14AC"/>
                </a:solidFill>
              </a:rPr>
              <a:t>(واجبات الحج)</a:t>
            </a:r>
          </a:p>
          <a:p>
            <a:endParaRPr lang="ar-SA" sz="3200" b="1" dirty="0" smtClean="0"/>
          </a:p>
          <a:p>
            <a:endParaRPr lang="ar-SA" sz="3200" b="1" dirty="0" smtClean="0"/>
          </a:p>
          <a:p>
            <a:endParaRPr lang="ar-SA" sz="3200" b="1" dirty="0" smtClean="0"/>
          </a:p>
          <a:p>
            <a:r>
              <a:rPr lang="ar-SA" sz="3200" b="1" dirty="0" smtClean="0"/>
              <a:t>  </a:t>
            </a:r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يكون الإحرام من </a:t>
            </a:r>
            <a:r>
              <a:rPr lang="ar-SA" sz="3200" b="1" dirty="0" smtClean="0">
                <a:solidFill>
                  <a:srgbClr val="FF0000"/>
                </a:solidFill>
              </a:rPr>
              <a:t>الميقات</a:t>
            </a:r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المعتبر شرعاً</a:t>
            </a:r>
          </a:p>
          <a:p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ar-SA" sz="3200" b="1" dirty="0" smtClean="0">
                <a:solidFill>
                  <a:srgbClr val="FF0000"/>
                </a:solidFill>
              </a:rPr>
              <a:t>الوقوف</a:t>
            </a:r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بعرفة إلى الغروب لمن وقف </a:t>
            </a:r>
          </a:p>
          <a:p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  نهاراً  - المبيت بمزدلفة ليلة </a:t>
            </a:r>
            <a:r>
              <a:rPr lang="ar-SA" sz="3200" b="1" dirty="0" smtClean="0">
                <a:solidFill>
                  <a:srgbClr val="FF0000"/>
                </a:solidFill>
              </a:rPr>
              <a:t>النحر</a:t>
            </a:r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واجب </a:t>
            </a:r>
          </a:p>
          <a:p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     عند أكثر أهل العلم - المبيت بمنى </a:t>
            </a:r>
          </a:p>
          <a:p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  ليالي أيام </a:t>
            </a:r>
            <a:r>
              <a:rPr lang="ar-SA" sz="3200" b="1" dirty="0" smtClean="0">
                <a:solidFill>
                  <a:srgbClr val="FF0000"/>
                </a:solidFill>
              </a:rPr>
              <a:t>التشريق</a:t>
            </a:r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رمي الجمار جمرة </a:t>
            </a:r>
          </a:p>
          <a:p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ar-SA" sz="3200" b="1" dirty="0" smtClean="0">
                <a:solidFill>
                  <a:srgbClr val="FF0000"/>
                </a:solidFill>
              </a:rPr>
              <a:t>العقبة</a:t>
            </a:r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يوم العيد ، والجمرات الثلاث أيام </a:t>
            </a:r>
          </a:p>
          <a:p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 التشريق الحلق والتقصير - طواف </a:t>
            </a:r>
            <a:r>
              <a:rPr lang="ar-SA" sz="3200" b="1" dirty="0" smtClean="0">
                <a:solidFill>
                  <a:srgbClr val="FF0000"/>
                </a:solidFill>
              </a:rPr>
              <a:t>الوداع.</a:t>
            </a:r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ar-SA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Marhaba\Desktop\صور\8342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142984"/>
            <a:ext cx="6656427" cy="1214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  <p:sp>
        <p:nvSpPr>
          <p:cNvPr id="3" name="مربع نص 2"/>
          <p:cNvSpPr txBox="1"/>
          <p:nvPr/>
        </p:nvSpPr>
        <p:spPr>
          <a:xfrm>
            <a:off x="0" y="0"/>
            <a:ext cx="8143900" cy="60324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40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ar-SA" sz="4000" b="1" dirty="0" smtClean="0">
                <a:solidFill>
                  <a:schemeClr val="bg1">
                    <a:lumMod val="50000"/>
                  </a:schemeClr>
                </a:solidFill>
              </a:rPr>
              <a:t>(سنن الحج)</a:t>
            </a:r>
          </a:p>
          <a:p>
            <a:endParaRPr lang="ar-SA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endParaRPr lang="ar-SA" sz="3200" dirty="0" smtClean="0"/>
          </a:p>
          <a:p>
            <a:r>
              <a:rPr lang="ar-SA" sz="3200" dirty="0" smtClean="0">
                <a:solidFill>
                  <a:srgbClr val="7F7F7F"/>
                </a:solidFill>
              </a:rPr>
              <a:t>  ك</a:t>
            </a:r>
            <a:r>
              <a:rPr lang="ar-SA" sz="3200" dirty="0" smtClean="0">
                <a:solidFill>
                  <a:srgbClr val="F818C8"/>
                </a:solidFill>
              </a:rPr>
              <a:t>المبيت</a:t>
            </a:r>
            <a:r>
              <a:rPr lang="ar-SA" sz="3200" dirty="0" smtClean="0">
                <a:solidFill>
                  <a:srgbClr val="7F7F7F"/>
                </a:solidFill>
              </a:rPr>
              <a:t> بمنى في اليوم 8 ، وطواف القدوم ، </a:t>
            </a:r>
          </a:p>
          <a:p>
            <a:r>
              <a:rPr lang="ar-SA" sz="3200" dirty="0" smtClean="0">
                <a:solidFill>
                  <a:srgbClr val="7F7F7F"/>
                </a:solidFill>
              </a:rPr>
              <a:t>  والرمل في 3 أشواط الأولى ، </a:t>
            </a:r>
            <a:r>
              <a:rPr lang="ar-SA" sz="3200" dirty="0" err="1" smtClean="0">
                <a:solidFill>
                  <a:srgbClr val="7F7F7F"/>
                </a:solidFill>
              </a:rPr>
              <a:t>و</a:t>
            </a:r>
            <a:r>
              <a:rPr lang="ar-SA" sz="3200" dirty="0" err="1" smtClean="0">
                <a:solidFill>
                  <a:srgbClr val="F818C8"/>
                </a:solidFill>
              </a:rPr>
              <a:t>الاضطباع</a:t>
            </a:r>
            <a:r>
              <a:rPr lang="ar-SA" sz="3200" dirty="0" smtClean="0">
                <a:solidFill>
                  <a:srgbClr val="7F7F7F"/>
                </a:solidFill>
              </a:rPr>
              <a:t> فيه ، </a:t>
            </a:r>
          </a:p>
          <a:p>
            <a:r>
              <a:rPr lang="ar-SA" sz="3200" dirty="0" smtClean="0">
                <a:solidFill>
                  <a:srgbClr val="7F7F7F"/>
                </a:solidFill>
              </a:rPr>
              <a:t>   و</a:t>
            </a:r>
            <a:r>
              <a:rPr lang="ar-SA" sz="3200" dirty="0" smtClean="0">
                <a:solidFill>
                  <a:srgbClr val="F818C8"/>
                </a:solidFill>
              </a:rPr>
              <a:t>الاغتسال</a:t>
            </a:r>
            <a:r>
              <a:rPr lang="ar-SA" sz="3200" dirty="0" smtClean="0">
                <a:solidFill>
                  <a:srgbClr val="7F7F7F"/>
                </a:solidFill>
              </a:rPr>
              <a:t> للإحرام ، ولبس إزار ورداء أبيضين </a:t>
            </a:r>
          </a:p>
          <a:p>
            <a:r>
              <a:rPr lang="ar-SA" sz="3200" dirty="0" smtClean="0">
                <a:solidFill>
                  <a:srgbClr val="7F7F7F"/>
                </a:solidFill>
              </a:rPr>
              <a:t>     نظيفين ، و</a:t>
            </a:r>
            <a:r>
              <a:rPr lang="ar-SA" sz="3200" dirty="0" smtClean="0">
                <a:solidFill>
                  <a:srgbClr val="F818C8"/>
                </a:solidFill>
              </a:rPr>
              <a:t>التلبية</a:t>
            </a:r>
            <a:r>
              <a:rPr lang="ar-SA" sz="3200" dirty="0" smtClean="0">
                <a:solidFill>
                  <a:srgbClr val="7F7F7F"/>
                </a:solidFill>
              </a:rPr>
              <a:t> من حين الإحرام بالحج </a:t>
            </a:r>
          </a:p>
          <a:p>
            <a:r>
              <a:rPr lang="ar-SA" sz="3200" dirty="0" smtClean="0">
                <a:solidFill>
                  <a:srgbClr val="7F7F7F"/>
                </a:solidFill>
              </a:rPr>
              <a:t>      إلى رمي جمرة العقبة ، واستلام </a:t>
            </a:r>
            <a:r>
              <a:rPr lang="ar-SA" sz="3200" dirty="0" smtClean="0">
                <a:solidFill>
                  <a:srgbClr val="F818C8"/>
                </a:solidFill>
              </a:rPr>
              <a:t>الحجر</a:t>
            </a:r>
            <a:r>
              <a:rPr lang="ar-SA" sz="3200" dirty="0" smtClean="0">
                <a:solidFill>
                  <a:srgbClr val="7F7F7F"/>
                </a:solidFill>
              </a:rPr>
              <a:t> </a:t>
            </a:r>
          </a:p>
          <a:p>
            <a:r>
              <a:rPr lang="ar-SA" sz="3200" dirty="0" smtClean="0">
                <a:solidFill>
                  <a:srgbClr val="7F7F7F"/>
                </a:solidFill>
              </a:rPr>
              <a:t>وتقبيله ، والإتيان ب</a:t>
            </a:r>
            <a:r>
              <a:rPr lang="ar-SA" sz="3200" dirty="0" smtClean="0">
                <a:solidFill>
                  <a:srgbClr val="F818C8"/>
                </a:solidFill>
              </a:rPr>
              <a:t>الأذكار</a:t>
            </a:r>
            <a:r>
              <a:rPr lang="ar-SA" sz="3200" dirty="0" smtClean="0">
                <a:solidFill>
                  <a:srgbClr val="7F7F7F"/>
                </a:solidFill>
              </a:rPr>
              <a:t> والأدعية المأثورة وغيره.</a:t>
            </a:r>
            <a:endParaRPr lang="ar-SA" sz="3200" dirty="0">
              <a:solidFill>
                <a:srgbClr val="7F7F7F"/>
              </a:solidFill>
            </a:endParaRPr>
          </a:p>
        </p:txBody>
      </p:sp>
      <p:pic>
        <p:nvPicPr>
          <p:cNvPr id="2052" name="Picture 4" descr="C:\Users\Marhaba\Desktop\صور\608721gxcj02xc8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1357298"/>
            <a:ext cx="4392630" cy="6409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  <p:pic>
        <p:nvPicPr>
          <p:cNvPr id="3074" name="Picture 2" descr="C:\Users\Marhaba\Desktop\صور\mecc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929066"/>
            <a:ext cx="3461148" cy="2928934"/>
          </a:xfrm>
          <a:prstGeom prst="rect">
            <a:avLst/>
          </a:prstGeom>
          <a:noFill/>
        </p:spPr>
      </p:pic>
      <p:pic>
        <p:nvPicPr>
          <p:cNvPr id="3075" name="Picture 3" descr="C:\Users\Marhaba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3929066"/>
            <a:ext cx="1847850" cy="2928934"/>
          </a:xfrm>
          <a:prstGeom prst="rect">
            <a:avLst/>
          </a:prstGeom>
          <a:noFill/>
        </p:spPr>
      </p:pic>
      <p:pic>
        <p:nvPicPr>
          <p:cNvPr id="3076" name="Picture 4" descr="C:\Users\Marhaba\Desktop\ا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3857628"/>
            <a:ext cx="2928958" cy="3000373"/>
          </a:xfrm>
          <a:prstGeom prst="rect">
            <a:avLst/>
          </a:prstGeom>
          <a:noFill/>
        </p:spPr>
      </p:pic>
      <p:pic>
        <p:nvPicPr>
          <p:cNvPr id="3078" name="Picture 6" descr="C:\Users\Marhaba\Desktop\ىنى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496" y="1285860"/>
            <a:ext cx="4157673" cy="2643206"/>
          </a:xfrm>
          <a:prstGeom prst="rect">
            <a:avLst/>
          </a:prstGeom>
          <a:noFill/>
        </p:spPr>
      </p:pic>
      <p:pic>
        <p:nvPicPr>
          <p:cNvPr id="3079" name="Picture 7" descr="C:\Users\Marhaba\Desktop\ختنخ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214422"/>
            <a:ext cx="4000496" cy="2714644"/>
          </a:xfrm>
          <a:prstGeom prst="rect">
            <a:avLst/>
          </a:prstGeom>
          <a:noFill/>
        </p:spPr>
      </p:pic>
      <p:sp>
        <p:nvSpPr>
          <p:cNvPr id="12" name="مربع نص 11"/>
          <p:cNvSpPr txBox="1"/>
          <p:nvPr/>
        </p:nvSpPr>
        <p:spPr>
          <a:xfrm>
            <a:off x="0" y="285728"/>
            <a:ext cx="807246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solidFill>
                  <a:srgbClr val="3F14AC"/>
                </a:solidFill>
              </a:rPr>
              <a:t>صور حديثه </a:t>
            </a:r>
            <a:r>
              <a:rPr lang="ar-SA" sz="4000" b="1" dirty="0" err="1" smtClean="0">
                <a:solidFill>
                  <a:srgbClr val="3F14AC"/>
                </a:solidFill>
              </a:rPr>
              <a:t>و</a:t>
            </a:r>
            <a:r>
              <a:rPr lang="ar-SA" sz="4000" b="1" dirty="0" smtClean="0">
                <a:solidFill>
                  <a:srgbClr val="3F14AC"/>
                </a:solidFill>
              </a:rPr>
              <a:t> قديمه </a:t>
            </a:r>
            <a:r>
              <a:rPr lang="ar-SA" sz="4000" b="1" dirty="0" err="1" smtClean="0">
                <a:solidFill>
                  <a:srgbClr val="3F14AC"/>
                </a:solidFill>
              </a:rPr>
              <a:t>لمكه</a:t>
            </a:r>
            <a:r>
              <a:rPr lang="ar-SA" sz="4000" b="1" dirty="0" smtClean="0">
                <a:solidFill>
                  <a:srgbClr val="3F14AC"/>
                </a:solidFill>
              </a:rPr>
              <a:t> </a:t>
            </a:r>
            <a:r>
              <a:rPr lang="ar-SA" sz="4000" b="1" dirty="0" err="1" smtClean="0">
                <a:solidFill>
                  <a:srgbClr val="3F14AC"/>
                </a:solidFill>
              </a:rPr>
              <a:t>المكرمه</a:t>
            </a:r>
            <a:endParaRPr lang="ar-SA" sz="4000" b="1" dirty="0">
              <a:solidFill>
                <a:srgbClr val="3F14AC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arhaba\Desktop\0c37434c60f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0"/>
            <a:ext cx="1000100" cy="6858000"/>
          </a:xfrm>
          <a:prstGeom prst="rect">
            <a:avLst/>
          </a:prstGeom>
          <a:noFill/>
        </p:spPr>
      </p:pic>
      <p:sp>
        <p:nvSpPr>
          <p:cNvPr id="4" name="مربع نص 3"/>
          <p:cNvSpPr txBox="1"/>
          <p:nvPr/>
        </p:nvSpPr>
        <p:spPr>
          <a:xfrm>
            <a:off x="214282" y="785794"/>
            <a:ext cx="785818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rgbClr val="C00000"/>
                </a:solidFill>
              </a:rPr>
              <a:t>            </a:t>
            </a:r>
            <a:r>
              <a:rPr lang="ar-SA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الخاتمه</a:t>
            </a:r>
            <a:r>
              <a:rPr lang="ar-SA" sz="4400" dirty="0" smtClean="0">
                <a:solidFill>
                  <a:srgbClr val="C00000"/>
                </a:solidFill>
              </a:rPr>
              <a:t> </a:t>
            </a:r>
            <a:endParaRPr lang="ar-SA" sz="2000" dirty="0" smtClean="0">
              <a:solidFill>
                <a:srgbClr val="C00000"/>
              </a:solidFill>
            </a:endParaRPr>
          </a:p>
          <a:p>
            <a:pPr algn="ctr"/>
            <a:endParaRPr lang="ar-SA" dirty="0" smtClean="0"/>
          </a:p>
          <a:p>
            <a:pPr algn="ctr"/>
            <a:endParaRPr lang="ar-SA" sz="3200" dirty="0" smtClean="0"/>
          </a:p>
          <a:p>
            <a:pPr algn="ctr"/>
            <a:endParaRPr lang="ar-SA" sz="3200" dirty="0" smtClean="0">
              <a:solidFill>
                <a:srgbClr val="3F14AC"/>
              </a:solidFill>
            </a:endParaRPr>
          </a:p>
          <a:p>
            <a:pPr algn="ctr"/>
            <a:endParaRPr lang="ar-SA" sz="3200" dirty="0" smtClean="0">
              <a:solidFill>
                <a:srgbClr val="3F14AC"/>
              </a:solidFill>
            </a:endParaRPr>
          </a:p>
          <a:p>
            <a:r>
              <a:rPr lang="ar-SA" sz="3200" dirty="0" smtClean="0">
                <a:solidFill>
                  <a:srgbClr val="EF2179"/>
                </a:solidFill>
              </a:rPr>
              <a:t>من خلال ما سبق وما ذكرنا </a:t>
            </a:r>
          </a:p>
          <a:p>
            <a:r>
              <a:rPr lang="ar-SA" sz="3200" dirty="0" smtClean="0">
                <a:solidFill>
                  <a:srgbClr val="EF2179"/>
                </a:solidFill>
              </a:rPr>
              <a:t>يتضح لنا بعد هذا أن هذا </a:t>
            </a:r>
          </a:p>
          <a:p>
            <a:r>
              <a:rPr lang="ar-SA" sz="3200" dirty="0" smtClean="0">
                <a:solidFill>
                  <a:srgbClr val="EF2179"/>
                </a:solidFill>
              </a:rPr>
              <a:t>الموضوع من الموضوعات الهامة المؤثرة </a:t>
            </a:r>
            <a:r>
              <a:rPr lang="ar-SA" sz="3200" dirty="0" err="1" smtClean="0">
                <a:solidFill>
                  <a:srgbClr val="EF2179"/>
                </a:solidFill>
              </a:rPr>
              <a:t>فى</a:t>
            </a:r>
            <a:r>
              <a:rPr lang="ar-SA" sz="3200" dirty="0" smtClean="0">
                <a:solidFill>
                  <a:srgbClr val="EF2179"/>
                </a:solidFill>
              </a:rPr>
              <a:t> مجالات الحياة فيجب الاهتمام </a:t>
            </a:r>
            <a:r>
              <a:rPr lang="ar-SA" sz="3200" dirty="0" err="1" smtClean="0">
                <a:solidFill>
                  <a:srgbClr val="EF2179"/>
                </a:solidFill>
              </a:rPr>
              <a:t>به</a:t>
            </a:r>
            <a:r>
              <a:rPr lang="ar-SA" sz="3200" dirty="0" smtClean="0">
                <a:solidFill>
                  <a:srgbClr val="EF2179"/>
                </a:solidFill>
              </a:rPr>
              <a:t> حتى نرتقي ونتقدم بوطننا العزيز </a:t>
            </a:r>
            <a:r>
              <a:rPr lang="ar-SA" sz="3200" dirty="0" err="1" smtClean="0">
                <a:solidFill>
                  <a:srgbClr val="EF2179"/>
                </a:solidFill>
              </a:rPr>
              <a:t>السعوديه</a:t>
            </a:r>
            <a:r>
              <a:rPr lang="ar-SA" sz="3200" dirty="0" smtClean="0">
                <a:solidFill>
                  <a:srgbClr val="EF2179"/>
                </a:solidFill>
              </a:rPr>
              <a:t> الغالية .</a:t>
            </a:r>
            <a:endParaRPr lang="en-US" sz="3200" dirty="0" smtClean="0">
              <a:solidFill>
                <a:srgbClr val="EF2179"/>
              </a:solidFill>
            </a:endParaRPr>
          </a:p>
          <a:p>
            <a:endParaRPr lang="ar-SA" sz="3200" dirty="0"/>
          </a:p>
        </p:txBody>
      </p:sp>
      <p:pic>
        <p:nvPicPr>
          <p:cNvPr id="3075" name="Picture 3" descr="C:\Users\Marhaba\Desktop\-\خـآآــص\سكرابز\KKS_Pendan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-214338"/>
            <a:ext cx="2786049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280</TotalTime>
  <Words>648</Words>
  <Application>Microsoft Office PowerPoint</Application>
  <PresentationFormat>عرض على الشاشة (3:4)‏</PresentationFormat>
  <Paragraphs>131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وافر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Marhaba</dc:creator>
  <cp:lastModifiedBy>Marhaba</cp:lastModifiedBy>
  <cp:revision>10</cp:revision>
  <dcterms:created xsi:type="dcterms:W3CDTF">2012-09-28T20:39:47Z</dcterms:created>
  <dcterms:modified xsi:type="dcterms:W3CDTF">2012-10-19T21:48:36Z</dcterms:modified>
</cp:coreProperties>
</file>