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9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45F2B-AAEF-473E-8659-EE1B4700FFFD}" type="datetimeFigureOut">
              <a:rPr lang="ar-SA" smtClean="0"/>
              <a:pPr/>
              <a:t>01/05/34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DA166-BB0D-4850-96B8-0F4FAF0019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25800af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2267744" y="620688"/>
            <a:ext cx="5040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800" dirty="0" smtClean="0"/>
              <a:t>الدين المعامله </a:t>
            </a:r>
            <a:endParaRPr lang="ar-SA" sz="4800" dirty="0"/>
          </a:p>
          <a:p>
            <a:endParaRPr lang="ar-SA" sz="2800" dirty="0" smtClean="0"/>
          </a:p>
          <a:p>
            <a:endParaRPr lang="ar-SA" sz="2800" dirty="0"/>
          </a:p>
          <a:p>
            <a:endParaRPr lang="ar-SA" sz="2800" dirty="0" smtClean="0"/>
          </a:p>
          <a:p>
            <a:r>
              <a:rPr lang="ar-SA" sz="2800" dirty="0" smtClean="0"/>
              <a:t>اعداد </a:t>
            </a:r>
            <a:r>
              <a:rPr lang="ar-SA" sz="2800" dirty="0" err="1" smtClean="0"/>
              <a:t>الطالبه </a:t>
            </a:r>
            <a:r>
              <a:rPr lang="ar-SA" sz="2800" dirty="0" smtClean="0"/>
              <a:t>: </a:t>
            </a:r>
            <a:r>
              <a:rPr lang="ar-SA" sz="2800" smtClean="0"/>
              <a:t>فوزيه </a:t>
            </a:r>
            <a:r>
              <a:rPr lang="ar-SA" sz="2800" smtClean="0"/>
              <a:t>35</a:t>
            </a:r>
            <a:endParaRPr lang="ar-SA" sz="2800" dirty="0" smtClean="0"/>
          </a:p>
          <a:p>
            <a:r>
              <a:rPr lang="ar-SA" sz="3200" dirty="0" smtClean="0"/>
              <a:t>لمادة: </a:t>
            </a:r>
            <a:r>
              <a:rPr lang="ar-SA" sz="3200" dirty="0" err="1" smtClean="0"/>
              <a:t>القراءه</a:t>
            </a:r>
            <a:r>
              <a:rPr lang="ar-SA" sz="3200" dirty="0" smtClean="0"/>
              <a:t> </a:t>
            </a:r>
            <a:r>
              <a:rPr lang="ar-SA" sz="3200" dirty="0" err="1" smtClean="0"/>
              <a:t>والمحادثه</a:t>
            </a:r>
            <a:r>
              <a:rPr lang="ar-SA" sz="3200" dirty="0" smtClean="0"/>
              <a:t>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C98AC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323528" y="1412776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قال الله تعالى</a:t>
            </a:r>
            <a:r>
              <a:rPr lang="ar-SA" sz="3200" b="1" dirty="0" err="1" smtClean="0">
                <a:solidFill>
                  <a:schemeClr val="bg1"/>
                </a:solidFill>
              </a:rPr>
              <a:t>(</a:t>
            </a:r>
            <a:r>
              <a:rPr lang="ar-SA" sz="3200" b="1" dirty="0">
                <a:solidFill>
                  <a:schemeClr val="bg1"/>
                </a:solidFill>
              </a:rPr>
              <a:t>{ يأيها الذين </a:t>
            </a:r>
            <a:r>
              <a:rPr lang="ar-SA" sz="3200" b="1" dirty="0" smtClean="0">
                <a:solidFill>
                  <a:schemeClr val="bg1"/>
                </a:solidFill>
              </a:rPr>
              <a:t>أمنوا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>
                <a:solidFill>
                  <a:schemeClr val="bg1"/>
                </a:solidFill>
              </a:rPr>
              <a:t>لما تقولون </a:t>
            </a:r>
            <a:r>
              <a:rPr lang="ar-SA" sz="3200" b="1" dirty="0" smtClean="0">
                <a:solidFill>
                  <a:schemeClr val="bg1"/>
                </a:solidFill>
              </a:rPr>
              <a:t>ما </a:t>
            </a:r>
            <a:r>
              <a:rPr lang="ar-SA" sz="3200" b="1" dirty="0">
                <a:solidFill>
                  <a:schemeClr val="bg1"/>
                </a:solidFill>
              </a:rPr>
              <a:t>لا تفعلون </a:t>
            </a:r>
            <a:r>
              <a:rPr lang="ar-SA" sz="3200" b="1" dirty="0" smtClean="0">
                <a:solidFill>
                  <a:schemeClr val="bg1"/>
                </a:solidFill>
              </a:rPr>
              <a:t>كبر مقتاً</a:t>
            </a:r>
          </a:p>
          <a:p>
            <a:r>
              <a:rPr lang="ar-SA" sz="3200" b="1" dirty="0" err="1" smtClean="0">
                <a:solidFill>
                  <a:schemeClr val="bg1"/>
                </a:solidFill>
              </a:rPr>
              <a:t>عندالله</a:t>
            </a:r>
            <a:r>
              <a:rPr lang="ar-SA" sz="3200" b="1" dirty="0" smtClean="0">
                <a:solidFill>
                  <a:schemeClr val="bg1"/>
                </a:solidFill>
              </a:rPr>
              <a:t> أن تقولوا ما لا </a:t>
            </a:r>
            <a:r>
              <a:rPr lang="ar-SA" sz="3200" b="1" dirty="0" err="1" smtClean="0">
                <a:solidFill>
                  <a:schemeClr val="bg1"/>
                </a:solidFill>
              </a:rPr>
              <a:t>تفعلون }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>
                <a:solidFill>
                  <a:schemeClr val="bg1"/>
                </a:solidFill>
              </a:rPr>
              <a:t>-الدين </a:t>
            </a:r>
            <a:r>
              <a:rPr lang="ar-SA" sz="3200" b="1" dirty="0" err="1">
                <a:solidFill>
                  <a:schemeClr val="bg1"/>
                </a:solidFill>
              </a:rPr>
              <a:t>المعاملة </a:t>
            </a:r>
            <a:r>
              <a:rPr lang="ar-SA" sz="3200" b="1" dirty="0">
                <a:solidFill>
                  <a:schemeClr val="bg1"/>
                </a:solidFill>
              </a:rPr>
              <a:t>: قوة في الدين وحسن في المعاملة 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فالدين هو المعاملة مع الخالق ومع </a:t>
            </a:r>
            <a:r>
              <a:rPr lang="ar-SA" sz="3200" b="1" dirty="0" err="1" smtClean="0">
                <a:solidFill>
                  <a:schemeClr val="bg1"/>
                </a:solidFill>
              </a:rPr>
              <a:t>الناس ,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إن الدين الحسن ليس فقط بإقامة شعائر الإسلام </a:t>
            </a:r>
            <a:r>
              <a:rPr lang="ar-SA" sz="3200" b="1" dirty="0"/>
              <a:t/>
            </a:r>
            <a:br>
              <a:rPr lang="ar-SA" sz="3200" b="1" dirty="0"/>
            </a:br>
            <a:r>
              <a:rPr lang="ar-SA" sz="2400" b="1" dirty="0"/>
              <a:t/>
            </a:r>
            <a:br>
              <a:rPr lang="ar-SA" sz="2400" b="1" dirty="0"/>
            </a:br>
            <a:r>
              <a:rPr lang="ar-SA" sz="2400" b="1" dirty="0"/>
              <a:t> </a:t>
            </a:r>
            <a:br>
              <a:rPr lang="ar-SA" sz="2400" b="1" dirty="0"/>
            </a:br>
            <a:r>
              <a:rPr lang="ar-SA" sz="2400" b="1" dirty="0"/>
              <a:t> </a:t>
            </a:r>
            <a:br>
              <a:rPr lang="ar-SA" sz="2400" b="1" dirty="0"/>
            </a:br>
            <a:r>
              <a:rPr lang="ar-SA" sz="2400" b="1" dirty="0"/>
              <a:t/>
            </a:r>
            <a:br>
              <a:rPr lang="ar-SA" sz="2400" b="1" dirty="0"/>
            </a:b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imagesCA3E05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مستطيل 5"/>
          <p:cNvSpPr/>
          <p:nvPr/>
        </p:nvSpPr>
        <p:spPr>
          <a:xfrm>
            <a:off x="2286000" y="1412776"/>
            <a:ext cx="624644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/>
              <a:t>بل هو أيضا بالمعاملة الحسنة مع </a:t>
            </a:r>
            <a:r>
              <a:rPr lang="ar-SA" sz="3200" b="1" dirty="0" err="1" smtClean="0"/>
              <a:t>الأخرين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.</a:t>
            </a:r>
            <a:endParaRPr lang="ar-SA" sz="3200" b="1" dirty="0" smtClean="0"/>
          </a:p>
          <a:p>
            <a:r>
              <a:rPr lang="ar-SA" sz="3200" b="1" dirty="0"/>
              <a:t>إن معاملة المسلم لغيره وفق </a:t>
            </a:r>
            <a:r>
              <a:rPr lang="ar-SA" sz="3200" b="1" dirty="0" err="1"/>
              <a:t>الشرع</a:t>
            </a:r>
            <a:r>
              <a:rPr lang="ar-SA" sz="3200" b="1" dirty="0"/>
              <a:t> الله تعالى </a:t>
            </a:r>
            <a:endParaRPr lang="ar-SA" sz="3200" b="1" dirty="0" smtClean="0"/>
          </a:p>
          <a:p>
            <a:r>
              <a:rPr lang="ar-SA" sz="3200" b="1" dirty="0" smtClean="0"/>
              <a:t>وسنة </a:t>
            </a:r>
            <a:r>
              <a:rPr lang="ar-SA" sz="3200" b="1" dirty="0"/>
              <a:t>نبيه صلى الله عليه </a:t>
            </a:r>
            <a:r>
              <a:rPr lang="ar-SA" sz="3200" b="1" dirty="0" smtClean="0"/>
              <a:t>وسلم هي ترجمة وتعبير عن </a:t>
            </a:r>
            <a:r>
              <a:rPr lang="ar-SA" sz="3200" b="1" dirty="0"/>
              <a:t>صدق الإيمان وعمق الفهم للإسلام وحسن </a:t>
            </a:r>
            <a:r>
              <a:rPr lang="ar-SA" sz="3200" b="1" dirty="0" smtClean="0"/>
              <a:t>التخلق بالأخلاق الحسنة ولذلك يستحيل في الإسلام أن </a:t>
            </a:r>
            <a:r>
              <a:rPr lang="ar-SA" sz="3200" b="1" dirty="0"/>
              <a:t>نتصور عبادة بدون أثر </a:t>
            </a:r>
            <a:r>
              <a:rPr lang="ar-SA" sz="3200" b="1" dirty="0" err="1"/>
              <a:t>أخلاقي.</a:t>
            </a:r>
            <a:r>
              <a:rPr lang="ar-SA" sz="3200" b="1" dirty="0"/>
              <a:t/>
            </a:r>
            <a:br>
              <a:rPr lang="ar-SA" sz="3200" b="1" dirty="0"/>
            </a:br>
            <a:r>
              <a:rPr lang="ar-SA" sz="3200" b="1" dirty="0"/>
              <a:t/>
            </a:r>
            <a:br>
              <a:rPr lang="ar-SA" sz="3200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CX9G3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1187624" y="692696"/>
            <a:ext cx="7488832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FFFF00"/>
                </a:solidFill>
              </a:rPr>
              <a:t>إن التعبير </a:t>
            </a:r>
            <a:r>
              <a:rPr lang="ar-SA" sz="3200" b="1" dirty="0" err="1">
                <a:solidFill>
                  <a:srgbClr val="FFFF00"/>
                </a:solidFill>
              </a:rPr>
              <a:t>الحقيقي</a:t>
            </a:r>
            <a:r>
              <a:rPr lang="ar-SA" sz="3200" b="1" dirty="0">
                <a:solidFill>
                  <a:srgbClr val="FFFF00"/>
                </a:solidFill>
              </a:rPr>
              <a:t> </a:t>
            </a:r>
            <a:r>
              <a:rPr lang="ar-SA" sz="3200" b="1" dirty="0" err="1">
                <a:solidFill>
                  <a:srgbClr val="FFFF00"/>
                </a:solidFill>
              </a:rPr>
              <a:t>عن </a:t>
            </a:r>
            <a:r>
              <a:rPr lang="ar-SA" sz="3200" b="1" dirty="0">
                <a:solidFill>
                  <a:srgbClr val="FFFF00"/>
                </a:solidFill>
              </a:rPr>
              <a:t>" الدين </a:t>
            </a:r>
            <a:r>
              <a:rPr lang="ar-SA" sz="3200" b="1" dirty="0" err="1">
                <a:solidFill>
                  <a:srgbClr val="FFFF00"/>
                </a:solidFill>
              </a:rPr>
              <a:t>المعاملة "</a:t>
            </a:r>
            <a:r>
              <a:rPr lang="ar-SA" sz="3200" b="1" dirty="0">
                <a:solidFill>
                  <a:srgbClr val="FFFF00"/>
                </a:solidFill>
              </a:rPr>
              <a:t> </a:t>
            </a:r>
            <a:endParaRPr lang="ar-SA" sz="3200" b="1" dirty="0" smtClean="0">
              <a:solidFill>
                <a:srgbClr val="FFFF00"/>
              </a:solidFill>
            </a:endParaRPr>
          </a:p>
          <a:p>
            <a:r>
              <a:rPr lang="ar-SA" sz="3200" b="1" dirty="0" smtClean="0">
                <a:solidFill>
                  <a:srgbClr val="FFFF00"/>
                </a:solidFill>
              </a:rPr>
              <a:t>هو </a:t>
            </a:r>
            <a:r>
              <a:rPr lang="ar-SA" sz="3200" b="1" dirty="0">
                <a:solidFill>
                  <a:srgbClr val="FFFF00"/>
                </a:solidFill>
              </a:rPr>
              <a:t>ما ورد في حديث </a:t>
            </a:r>
            <a:endParaRPr lang="ar-SA" sz="3200" b="1" dirty="0" smtClean="0">
              <a:solidFill>
                <a:srgbClr val="FFFF00"/>
              </a:solidFill>
            </a:endParaRPr>
          </a:p>
          <a:p>
            <a:r>
              <a:rPr lang="ar-SA" sz="3200" b="1" dirty="0" smtClean="0">
                <a:solidFill>
                  <a:srgbClr val="FFFF00"/>
                </a:solidFill>
              </a:rPr>
              <a:t>رسول </a:t>
            </a:r>
            <a:r>
              <a:rPr lang="ar-SA" sz="3200" b="1" dirty="0">
                <a:solidFill>
                  <a:srgbClr val="FFFF00"/>
                </a:solidFill>
              </a:rPr>
              <a:t>الله صلى الله عليه وسلم </a:t>
            </a:r>
            <a:br>
              <a:rPr lang="ar-SA" sz="3200" b="1" dirty="0">
                <a:solidFill>
                  <a:srgbClr val="FFFF00"/>
                </a:solidFill>
              </a:rPr>
            </a:br>
            <a:r>
              <a:rPr lang="ar-SA" sz="3200" b="1" dirty="0">
                <a:solidFill>
                  <a:srgbClr val="FFFF00"/>
                </a:solidFill>
              </a:rPr>
              <a:t>الذي يقول </a:t>
            </a:r>
            <a:r>
              <a:rPr lang="ar-SA" sz="3200" b="1" dirty="0" err="1">
                <a:solidFill>
                  <a:srgbClr val="FFFF00"/>
                </a:solidFill>
              </a:rPr>
              <a:t>فيه : </a:t>
            </a:r>
            <a:r>
              <a:rPr lang="ar-SA" sz="3200" b="1" dirty="0">
                <a:solidFill>
                  <a:srgbClr val="FFFF00"/>
                </a:solidFill>
              </a:rPr>
              <a:t>"</a:t>
            </a:r>
            <a:r>
              <a:rPr lang="ar-SA" sz="3200" b="1" dirty="0" err="1">
                <a:solidFill>
                  <a:srgbClr val="FFFF00"/>
                </a:solidFill>
              </a:rPr>
              <a:t>إتق</a:t>
            </a:r>
            <a:r>
              <a:rPr lang="ar-SA" sz="3200" b="1" dirty="0">
                <a:solidFill>
                  <a:srgbClr val="FFFF00"/>
                </a:solidFill>
              </a:rPr>
              <a:t> الله حيثما </a:t>
            </a:r>
            <a:r>
              <a:rPr lang="ar-SA" sz="3200" b="1" dirty="0" smtClean="0">
                <a:solidFill>
                  <a:srgbClr val="FFFF00"/>
                </a:solidFill>
              </a:rPr>
              <a:t>كنت</a:t>
            </a:r>
            <a:r>
              <a:rPr lang="ar-SA" sz="3200" b="1" dirty="0">
                <a:solidFill>
                  <a:srgbClr val="FFFF00"/>
                </a:solidFill>
              </a:rPr>
              <a:t> </a:t>
            </a:r>
            <a:endParaRPr lang="ar-SA" sz="3200" b="1" dirty="0" smtClean="0">
              <a:solidFill>
                <a:srgbClr val="FFFF00"/>
              </a:solidFill>
            </a:endParaRPr>
          </a:p>
          <a:p>
            <a:r>
              <a:rPr lang="ar-SA" sz="3200" b="1" dirty="0" smtClean="0">
                <a:solidFill>
                  <a:srgbClr val="FFFF00"/>
                </a:solidFill>
              </a:rPr>
              <a:t>واتبع السيئة الحسنة تمحها وخالق الناس </a:t>
            </a:r>
          </a:p>
          <a:p>
            <a:r>
              <a:rPr lang="ar-SA" sz="3200" b="1" dirty="0" smtClean="0">
                <a:solidFill>
                  <a:srgbClr val="FFFF00"/>
                </a:solidFill>
              </a:rPr>
              <a:t>بخلق </a:t>
            </a:r>
            <a:r>
              <a:rPr lang="ar-SA" sz="3200" b="1" dirty="0" err="1">
                <a:solidFill>
                  <a:srgbClr val="FFFF00"/>
                </a:solidFill>
              </a:rPr>
              <a:t>حسن </a:t>
            </a:r>
            <a:r>
              <a:rPr lang="ar-SA" sz="3200" b="1" dirty="0">
                <a:solidFill>
                  <a:srgbClr val="FFFF00"/>
                </a:solidFill>
              </a:rPr>
              <a:t>" </a:t>
            </a:r>
            <a:r>
              <a:rPr lang="ar-SA" sz="3200" b="1" dirty="0" smtClean="0">
                <a:solidFill>
                  <a:srgbClr val="FFFF00"/>
                </a:solidFill>
              </a:rPr>
              <a:t>فإذا كانت معاملتنا للغير غير منضبطة </a:t>
            </a:r>
          </a:p>
          <a:p>
            <a:r>
              <a:rPr lang="ar-SA" sz="3200" b="1" dirty="0" smtClean="0">
                <a:solidFill>
                  <a:srgbClr val="FFFF00"/>
                </a:solidFill>
              </a:rPr>
              <a:t>للدين وفيها </a:t>
            </a:r>
            <a:r>
              <a:rPr lang="ar-SA" sz="3200" b="1" dirty="0" err="1" smtClean="0">
                <a:solidFill>
                  <a:srgbClr val="FFFF00"/>
                </a:solidFill>
              </a:rPr>
              <a:t>سلوكات</a:t>
            </a: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ar-SA" sz="3200" b="1" dirty="0" err="1" smtClean="0">
                <a:solidFill>
                  <a:srgbClr val="FFFF00"/>
                </a:solidFill>
              </a:rPr>
              <a:t>خاظئة</a:t>
            </a:r>
            <a:r>
              <a:rPr lang="ar-SA" sz="3200" b="1" dirty="0" smtClean="0">
                <a:solidFill>
                  <a:srgbClr val="FFFF00"/>
                </a:solidFill>
              </a:rPr>
              <a:t> وتصرفات مشينة </a:t>
            </a:r>
          </a:p>
          <a:p>
            <a:endParaRPr lang="ar-SA" sz="2400" b="1" dirty="0" smtClean="0"/>
          </a:p>
          <a:p>
            <a:endParaRPr lang="ar-SA" sz="2400" b="1" dirty="0" smtClean="0"/>
          </a:p>
          <a:p>
            <a:r>
              <a:rPr lang="ar-SA" sz="2400" b="1" dirty="0"/>
              <a:t/>
            </a:r>
            <a:br>
              <a:rPr lang="ar-SA" sz="2400" b="1" dirty="0"/>
            </a:br>
            <a:r>
              <a:rPr lang="ar-SA" sz="2400" b="1" dirty="0"/>
              <a:t/>
            </a:r>
            <a:br>
              <a:rPr lang="ar-SA" sz="2400" b="1" dirty="0"/>
            </a:br>
            <a:r>
              <a:rPr lang="ar-SA" sz="2400" b="1" dirty="0"/>
              <a:t/>
            </a:r>
            <a:br>
              <a:rPr lang="ar-SA" sz="2400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benotat-2f9228d6bb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2286000" y="692696"/>
            <a:ext cx="6534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فهي تكون سببا في تنفير المسلمين وغير المسلمين من </a:t>
            </a:r>
            <a:r>
              <a:rPr lang="ar-SA" sz="3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الإسلام ...</a:t>
            </a:r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فتقوى الله لا ترتبط بمكان دون مكان ولا زمان دون زمان ولا إنسان دون </a:t>
            </a:r>
            <a:r>
              <a:rPr lang="ar-SA" sz="3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إنسان ...</a:t>
            </a:r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b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ولكنها تكون في كل مكان وفي كل زمان وعند كل </a:t>
            </a:r>
            <a:r>
              <a:rPr lang="ar-SA" sz="3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إنسان ...</a:t>
            </a:r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ar-SA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endParaRPr lang="ar-SA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5800af1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مستطيل 4"/>
          <p:cNvSpPr/>
          <p:nvPr/>
        </p:nvSpPr>
        <p:spPr>
          <a:xfrm>
            <a:off x="323528" y="980728"/>
            <a:ext cx="849694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/>
              <a:t>إن كان الإسلام هو دين الأخلاق القويمة </a:t>
            </a:r>
            <a:r>
              <a:rPr lang="ar-SA" sz="4000" b="1" dirty="0" smtClean="0"/>
              <a:t>ودين</a:t>
            </a:r>
          </a:p>
          <a:p>
            <a:r>
              <a:rPr lang="ar-SA" sz="4000" b="1" dirty="0" smtClean="0"/>
              <a:t> </a:t>
            </a:r>
            <a:r>
              <a:rPr lang="ar-SA" sz="4000" b="1" dirty="0"/>
              <a:t>المعاملة الكريمة فقدوتنا في </a:t>
            </a:r>
            <a:r>
              <a:rPr lang="ar-SA" sz="4000" b="1" dirty="0" smtClean="0"/>
              <a:t>ذلك </a:t>
            </a:r>
            <a:r>
              <a:rPr lang="ar-SA" sz="4000" b="1" dirty="0"/>
              <a:t>هو رسولنا الكريم </a:t>
            </a:r>
            <a:endParaRPr lang="ar-SA" sz="4000" b="1" dirty="0" smtClean="0"/>
          </a:p>
          <a:p>
            <a:r>
              <a:rPr lang="ar-SA" sz="4000" b="1" dirty="0" smtClean="0"/>
              <a:t>صلى </a:t>
            </a:r>
            <a:r>
              <a:rPr lang="ar-SA" sz="4000" b="1" dirty="0"/>
              <a:t>الله عليه وسلم الذي كان خلقة القران </a:t>
            </a:r>
            <a:endParaRPr lang="ar-SA" sz="4000" b="1" dirty="0" smtClean="0"/>
          </a:p>
          <a:p>
            <a:r>
              <a:rPr lang="ar-SA" sz="4000" b="1" dirty="0" smtClean="0"/>
              <a:t>حيث كان </a:t>
            </a:r>
            <a:r>
              <a:rPr lang="ar-SA" sz="4000" b="1" dirty="0"/>
              <a:t>يدعو الله دائما بأن يحسن </a:t>
            </a:r>
            <a:r>
              <a:rPr lang="ar-SA" sz="4000" b="1" dirty="0" err="1"/>
              <a:t>أخلاقه </a:t>
            </a:r>
            <a:r>
              <a:rPr lang="ar-SA" sz="4000" b="1" dirty="0" err="1" smtClean="0"/>
              <a:t>:</a:t>
            </a:r>
            <a:endParaRPr lang="ar-SA" sz="4000" b="1" dirty="0" smtClean="0"/>
          </a:p>
          <a:p>
            <a:r>
              <a:rPr lang="ar-SA" sz="4000" b="1" dirty="0" smtClean="0"/>
              <a:t> </a:t>
            </a:r>
            <a:r>
              <a:rPr lang="ar-SA" sz="4000" b="1" dirty="0"/>
              <a:t>" اللَّهُمَّ أَحْسَنْتَ خَلْقِي فَأَحْسِنْ </a:t>
            </a:r>
            <a:r>
              <a:rPr lang="ar-SA" sz="4000" b="1" dirty="0" err="1"/>
              <a:t>خُلُقِي "</a:t>
            </a:r>
            <a:r>
              <a:rPr lang="ar-SA" sz="3200" b="1" dirty="0"/>
              <a:t/>
            </a:r>
            <a:br>
              <a:rPr lang="ar-SA" sz="3200" b="1" dirty="0"/>
            </a:b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HJWC4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683568" y="260648"/>
            <a:ext cx="82089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 smtClean="0"/>
              <a:t>وكان يدعو أيضا </a:t>
            </a:r>
            <a:r>
              <a:rPr lang="ar-SA" sz="4000" b="1" dirty="0" err="1" smtClean="0"/>
              <a:t>فيقول : </a:t>
            </a:r>
            <a:r>
              <a:rPr lang="ar-SA" sz="4000" b="1" dirty="0" smtClean="0"/>
              <a:t>" اللهم إني </a:t>
            </a:r>
          </a:p>
          <a:p>
            <a:r>
              <a:rPr lang="ar-SA" sz="4000" b="1" dirty="0" smtClean="0"/>
              <a:t>أعوذ بك من الشقاء والنفاق وسوء </a:t>
            </a:r>
            <a:r>
              <a:rPr lang="ar-SA" sz="4000" b="1" dirty="0" err="1" smtClean="0"/>
              <a:t>الأخلاق "</a:t>
            </a:r>
            <a:r>
              <a:rPr lang="ar-SA" sz="4000" b="1" dirty="0" smtClean="0"/>
              <a:t/>
            </a:r>
            <a:br>
              <a:rPr lang="ar-SA" sz="4000" b="1" dirty="0" smtClean="0"/>
            </a:br>
            <a:r>
              <a:rPr lang="ar-SA" sz="4000" b="1" dirty="0" smtClean="0"/>
              <a:t>وكان يرغب أصحابه وأتباعه </a:t>
            </a:r>
            <a:r>
              <a:rPr lang="ar-SA" sz="4000" b="1" dirty="0" err="1" smtClean="0"/>
              <a:t>بالقول : </a:t>
            </a:r>
            <a:br>
              <a:rPr lang="ar-SA" sz="4000" b="1" dirty="0" err="1" smtClean="0"/>
            </a:br>
            <a:r>
              <a:rPr lang="ar-SA" sz="4000" b="1" dirty="0" smtClean="0"/>
              <a:t>(إن من أحبكم إلي وأقربكم مني </a:t>
            </a:r>
          </a:p>
          <a:p>
            <a:r>
              <a:rPr lang="ar-SA" sz="4000" b="1" dirty="0" smtClean="0"/>
              <a:t>مجلسا يوم القيامة </a:t>
            </a:r>
            <a:r>
              <a:rPr lang="ar-SA" sz="4000" b="1" dirty="0" err="1" smtClean="0"/>
              <a:t>أحاسنكم</a:t>
            </a:r>
            <a:r>
              <a:rPr lang="ar-SA" sz="4000" b="1" dirty="0" smtClean="0"/>
              <a:t> أخلاقا</a:t>
            </a:r>
            <a:r>
              <a:rPr lang="ar-SA" b="1" dirty="0" err="1" smtClean="0"/>
              <a:t>)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Q9BCG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2286000" y="908720"/>
            <a:ext cx="6678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إذا ضاعت الأخلاق والمعاملات الحسنة تحطمت أركان الحياة </a:t>
            </a:r>
            <a:r>
              <a:rPr lang="ar-SA" sz="3200" b="1" dirty="0" err="1" smtClean="0">
                <a:solidFill>
                  <a:schemeClr val="accent2">
                    <a:lumMod val="75000"/>
                  </a:schemeClr>
                </a:solidFill>
              </a:rPr>
              <a:t>الإجتماعيةوفقدنا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قيم المحبة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والتعاون 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,وسرت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فينا قيم البغضاء والتشاحن يقول رسول الله صلى الله عليه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وسلم: </a:t>
            </a:r>
            <a:b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"سيصيب أمتي داء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الأمم.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فقالوا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: يا رسول الله وما داء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الأمم؟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قال 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:الأشر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والبطر والتكاثر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والتناجش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 في الدنيا والتباغض والتحاسد حتى يكون </a:t>
            </a:r>
            <a:r>
              <a:rPr lang="ar-SA" sz="3200" b="1" dirty="0" err="1">
                <a:solidFill>
                  <a:schemeClr val="accent2">
                    <a:lumMod val="75000"/>
                  </a:schemeClr>
                </a:solidFill>
              </a:rPr>
              <a:t>البغي "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ar-S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EDFUA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323528" y="476672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</a:rPr>
              <a:t>(السلسلة الصحيحة) وفي رواية </a:t>
            </a:r>
            <a:r>
              <a:rPr lang="ar-SA" sz="3600" b="1" dirty="0" err="1" smtClean="0">
                <a:solidFill>
                  <a:schemeClr val="bg1"/>
                </a:solidFill>
              </a:rPr>
              <a:t>أخرى:</a:t>
            </a:r>
            <a:endParaRPr lang="ar-SA" sz="3600" b="1" dirty="0" smtClean="0">
              <a:solidFill>
                <a:schemeClr val="bg1"/>
              </a:solidFill>
            </a:endParaRPr>
          </a:p>
          <a:p>
            <a:r>
              <a:rPr lang="ar-SA" sz="3600" b="1" dirty="0">
                <a:solidFill>
                  <a:schemeClr val="bg1"/>
                </a:solidFill>
              </a:rPr>
              <a:t>" دب إليكم داء الأمم قبلكم الحسد والبغضاء </a:t>
            </a:r>
            <a:endParaRPr lang="ar-SA" sz="3600" b="1" dirty="0" smtClean="0">
              <a:solidFill>
                <a:schemeClr val="bg1"/>
              </a:solidFill>
            </a:endParaRPr>
          </a:p>
          <a:p>
            <a:r>
              <a:rPr lang="ar-SA" sz="3600" b="1" dirty="0" smtClean="0">
                <a:solidFill>
                  <a:schemeClr val="bg1"/>
                </a:solidFill>
              </a:rPr>
              <a:t>هي </a:t>
            </a:r>
            <a:r>
              <a:rPr lang="ar-SA" sz="3600" b="1" dirty="0" err="1">
                <a:solidFill>
                  <a:schemeClr val="bg1"/>
                </a:solidFill>
              </a:rPr>
              <a:t>الحالقة</a:t>
            </a:r>
            <a:r>
              <a:rPr lang="ar-SA" sz="3600" b="1" dirty="0">
                <a:solidFill>
                  <a:schemeClr val="bg1"/>
                </a:solidFill>
              </a:rPr>
              <a:t> لا أقول تحلق الشعر ولكن </a:t>
            </a:r>
            <a:endParaRPr lang="ar-SA" sz="3600" b="1" dirty="0" smtClean="0">
              <a:solidFill>
                <a:schemeClr val="bg1"/>
              </a:solidFill>
            </a:endParaRPr>
          </a:p>
          <a:p>
            <a:r>
              <a:rPr lang="ar-SA" sz="3600" b="1" dirty="0" smtClean="0">
                <a:solidFill>
                  <a:schemeClr val="bg1"/>
                </a:solidFill>
              </a:rPr>
              <a:t>تحلق </a:t>
            </a:r>
            <a:r>
              <a:rPr lang="ar-SA" sz="3600" b="1" dirty="0" err="1">
                <a:solidFill>
                  <a:schemeClr val="bg1"/>
                </a:solidFill>
              </a:rPr>
              <a:t>الدين </a:t>
            </a:r>
            <a:r>
              <a:rPr lang="ar-SA" sz="3600" b="1" dirty="0" err="1" smtClean="0">
                <a:solidFill>
                  <a:schemeClr val="bg1"/>
                </a:solidFill>
              </a:rPr>
              <a:t>".إن </a:t>
            </a:r>
            <a:r>
              <a:rPr lang="ar-SA" sz="3600" b="1" dirty="0">
                <a:solidFill>
                  <a:schemeClr val="bg1"/>
                </a:solidFill>
              </a:rPr>
              <a:t>" الدين </a:t>
            </a:r>
            <a:r>
              <a:rPr lang="ar-SA" sz="3600" b="1" dirty="0" err="1">
                <a:solidFill>
                  <a:schemeClr val="bg1"/>
                </a:solidFill>
              </a:rPr>
              <a:t>المعاملة </a:t>
            </a:r>
            <a:r>
              <a:rPr lang="ar-SA" sz="3600" b="1" dirty="0">
                <a:solidFill>
                  <a:schemeClr val="bg1"/>
                </a:solidFill>
              </a:rPr>
              <a:t>" </a:t>
            </a:r>
            <a:r>
              <a:rPr lang="ar-SA" sz="3600" b="1" dirty="0" smtClean="0">
                <a:solidFill>
                  <a:schemeClr val="bg1"/>
                </a:solidFill>
              </a:rPr>
              <a:t>يهدف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>
                <a:solidFill>
                  <a:schemeClr val="bg1"/>
                </a:solidFill>
              </a:rPr>
              <a:t>إلى ترسيخ قيم المحبة والتعاون وتقوية </a:t>
            </a:r>
            <a:endParaRPr lang="ar-SA" sz="3600" b="1" dirty="0" smtClean="0">
              <a:solidFill>
                <a:schemeClr val="bg1"/>
              </a:solidFill>
            </a:endParaRPr>
          </a:p>
          <a:p>
            <a:r>
              <a:rPr lang="ar-SA" sz="3600" b="1" dirty="0" smtClean="0">
                <a:solidFill>
                  <a:schemeClr val="bg1"/>
                </a:solidFill>
              </a:rPr>
              <a:t>الروابط </a:t>
            </a:r>
            <a:r>
              <a:rPr lang="ar-SA" sz="3600" b="1" dirty="0">
                <a:solidFill>
                  <a:schemeClr val="bg1"/>
                </a:solidFill>
              </a:rPr>
              <a:t>والعلاقات بين </a:t>
            </a:r>
            <a:r>
              <a:rPr lang="ar-SA" sz="3600" b="1" dirty="0" err="1">
                <a:solidFill>
                  <a:schemeClr val="bg1"/>
                </a:solidFill>
              </a:rPr>
              <a:t>الناس ...</a:t>
            </a:r>
            <a:r>
              <a:rPr lang="ar-SA" sz="3600" b="1" dirty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ويمنع </a:t>
            </a:r>
            <a:r>
              <a:rPr lang="ar-SA" sz="3600" b="1" dirty="0">
                <a:solidFill>
                  <a:schemeClr val="bg1"/>
                </a:solidFill>
              </a:rPr>
              <a:t>حدوث الخلافات ويرفع الظلم وينشر العدل ويمنع الغش والخداع والشحناء </a:t>
            </a:r>
            <a:r>
              <a:rPr lang="ar-SA" sz="3600" b="1" dirty="0" err="1">
                <a:solidFill>
                  <a:schemeClr val="bg1"/>
                </a:solidFill>
              </a:rPr>
              <a:t>والبغضاء.</a:t>
            </a:r>
            <a:r>
              <a:rPr lang="ar-SA" sz="3600" b="1" dirty="0">
                <a:solidFill>
                  <a:schemeClr val="bg1"/>
                </a:solidFill>
              </a:rPr>
              <a:t/>
            </a:r>
            <a:br>
              <a:rPr lang="ar-SA" sz="3600" b="1" dirty="0">
                <a:solidFill>
                  <a:schemeClr val="bg1"/>
                </a:solidFill>
              </a:rPr>
            </a:br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ar-S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z88z_pic_1313683177_8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611560" y="620688"/>
            <a:ext cx="80648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/>
              <a:t>"سأل النبي صلى الله عليه وسلم أصحابه </a:t>
            </a:r>
          </a:p>
          <a:p>
            <a:r>
              <a:rPr lang="ar-SA" sz="4000" b="1" dirty="0" smtClean="0"/>
              <a:t>رضي </a:t>
            </a:r>
            <a:r>
              <a:rPr lang="ar-SA" sz="4000" b="1" dirty="0"/>
              <a:t>الله </a:t>
            </a:r>
            <a:r>
              <a:rPr lang="ar-SA" sz="4000" b="1" dirty="0" err="1"/>
              <a:t>عنهم </a:t>
            </a:r>
            <a:r>
              <a:rPr lang="ar-SA" sz="4000" b="1" dirty="0"/>
              <a:t>: </a:t>
            </a:r>
            <a:r>
              <a:rPr lang="ar-SA" sz="4000" b="1" dirty="0" smtClean="0"/>
              <a:t>أترون </a:t>
            </a:r>
            <a:r>
              <a:rPr lang="ar-SA" sz="4000" b="1" dirty="0"/>
              <a:t>من </a:t>
            </a:r>
            <a:r>
              <a:rPr lang="ar-SA" sz="4000" b="1" dirty="0" err="1"/>
              <a:t>المفلس؟</a:t>
            </a:r>
            <a:r>
              <a:rPr lang="ar-SA" sz="4000" b="1" dirty="0"/>
              <a:t> </a:t>
            </a:r>
            <a:r>
              <a:rPr lang="ar-SA" sz="4000" b="1" dirty="0" err="1"/>
              <a:t>قالوا </a:t>
            </a:r>
            <a:r>
              <a:rPr lang="ar-SA" sz="4000" b="1" dirty="0" err="1" smtClean="0"/>
              <a:t>:</a:t>
            </a:r>
            <a:endParaRPr lang="ar-SA" sz="4000" b="1" dirty="0" smtClean="0"/>
          </a:p>
          <a:p>
            <a:r>
              <a:rPr lang="ar-SA" sz="4000" b="1" dirty="0" smtClean="0"/>
              <a:t>المفلس </a:t>
            </a:r>
            <a:r>
              <a:rPr lang="ar-SA" sz="4000" b="1" dirty="0"/>
              <a:t>فينا </a:t>
            </a:r>
            <a:r>
              <a:rPr lang="ar-SA" sz="4000" b="1" dirty="0" smtClean="0"/>
              <a:t>من </a:t>
            </a:r>
            <a:r>
              <a:rPr lang="ar-SA" sz="4000" b="1" dirty="0"/>
              <a:t>لا درهم له ولا </a:t>
            </a:r>
            <a:r>
              <a:rPr lang="ar-SA" sz="4000" b="1" dirty="0" err="1"/>
              <a:t>متاع .</a:t>
            </a:r>
            <a:r>
              <a:rPr lang="ar-SA" sz="4000" b="1" dirty="0"/>
              <a:t> </a:t>
            </a:r>
            <a:r>
              <a:rPr lang="ar-SA" sz="4000" b="1" dirty="0" err="1"/>
              <a:t>فقال </a:t>
            </a:r>
            <a:r>
              <a:rPr lang="ar-SA" sz="4000" b="1" dirty="0" err="1" smtClean="0"/>
              <a:t>:</a:t>
            </a:r>
            <a:endParaRPr lang="ar-SA" sz="4000" b="1" dirty="0" smtClean="0"/>
          </a:p>
          <a:p>
            <a:r>
              <a:rPr lang="ar-SA" sz="4000" b="1" dirty="0" smtClean="0"/>
              <a:t> </a:t>
            </a:r>
            <a:r>
              <a:rPr lang="ar-SA" sz="4000" b="1" dirty="0"/>
              <a:t>إن المفلس </a:t>
            </a:r>
            <a:r>
              <a:rPr lang="ar-SA" sz="4000" b="1" dirty="0" smtClean="0"/>
              <a:t>من </a:t>
            </a:r>
            <a:r>
              <a:rPr lang="ar-SA" sz="4000" b="1" dirty="0"/>
              <a:t>أمتي </a:t>
            </a:r>
            <a:r>
              <a:rPr lang="ar-SA" sz="4000" b="1" dirty="0" smtClean="0"/>
              <a:t>يأتي </a:t>
            </a:r>
            <a:r>
              <a:rPr lang="ar-SA" sz="4000" b="1" dirty="0"/>
              <a:t>يوم القيامة بصلاة </a:t>
            </a:r>
            <a:endParaRPr lang="ar-SA" sz="4000" b="1" dirty="0" smtClean="0"/>
          </a:p>
          <a:p>
            <a:r>
              <a:rPr lang="ar-SA" sz="4000" b="1" dirty="0" smtClean="0"/>
              <a:t>وصيام </a:t>
            </a:r>
            <a:r>
              <a:rPr lang="ar-SA" sz="4000" b="1" dirty="0"/>
              <a:t>وزكاة </a:t>
            </a:r>
            <a:r>
              <a:rPr lang="ar-SA" sz="4000" b="1" dirty="0" smtClean="0"/>
              <a:t>ويأتي </a:t>
            </a:r>
            <a:r>
              <a:rPr lang="ar-SA" sz="4000" b="1" dirty="0"/>
              <a:t>قد شتم هذا وقذف هذا </a:t>
            </a:r>
            <a:endParaRPr lang="ar-SA" sz="4000" b="1" dirty="0" smtClean="0"/>
          </a:p>
          <a:p>
            <a:r>
              <a:rPr lang="ar-SA" sz="4000" b="1" dirty="0" smtClean="0"/>
              <a:t>وأكل </a:t>
            </a:r>
            <a:r>
              <a:rPr lang="ar-SA" sz="4000" b="1" dirty="0"/>
              <a:t>مال هذا وسفك دم </a:t>
            </a:r>
            <a:r>
              <a:rPr lang="ar-SA" sz="4000" b="1" dirty="0" smtClean="0"/>
              <a:t>هذا </a:t>
            </a:r>
            <a:r>
              <a:rPr lang="ar-SA" sz="4000" b="1" dirty="0"/>
              <a:t>وضرب هذا </a:t>
            </a:r>
            <a:endParaRPr lang="ar-SA" sz="4000" b="1" dirty="0" smtClean="0"/>
          </a:p>
          <a:p>
            <a:r>
              <a:rPr lang="ar-SA" sz="3200" b="1" dirty="0"/>
              <a:t/>
            </a:r>
            <a:br>
              <a:rPr lang="ar-SA" sz="3200" b="1" dirty="0"/>
            </a:br>
            <a:endParaRPr lang="ar-SA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224D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971600" y="476672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 smtClean="0">
                <a:solidFill>
                  <a:schemeClr val="bg1">
                    <a:lumMod val="95000"/>
                  </a:schemeClr>
                </a:solidFill>
              </a:rPr>
              <a:t>فيعطي هذا من حسناته وهذا من حسناته فإن فنيت حسناته قبل أن </a:t>
            </a:r>
            <a:br>
              <a:rPr lang="ar-SA" sz="40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ar-SA" sz="4000" b="1" dirty="0" smtClean="0">
                <a:solidFill>
                  <a:schemeClr val="bg1">
                    <a:lumMod val="95000"/>
                  </a:schemeClr>
                </a:solidFill>
              </a:rPr>
              <a:t>يقضي ما عليه أخذ من </a:t>
            </a:r>
            <a:r>
              <a:rPr lang="ar-SA" sz="4000" b="1" dirty="0" err="1" smtClean="0">
                <a:solidFill>
                  <a:schemeClr val="bg1">
                    <a:lumMod val="95000"/>
                  </a:schemeClr>
                </a:solidFill>
              </a:rPr>
              <a:t>خصاياه</a:t>
            </a:r>
            <a:r>
              <a:rPr lang="ar-SA" sz="4000" b="1" dirty="0" smtClean="0">
                <a:solidFill>
                  <a:schemeClr val="bg1">
                    <a:lumMod val="95000"/>
                  </a:schemeClr>
                </a:solidFill>
              </a:rPr>
              <a:t> فطرحت عليه ثم طرح في </a:t>
            </a:r>
            <a:r>
              <a:rPr lang="ar-SA" sz="4000" b="1" dirty="0" err="1" smtClean="0">
                <a:solidFill>
                  <a:schemeClr val="bg1">
                    <a:lumMod val="95000"/>
                  </a:schemeClr>
                </a:solidFill>
              </a:rPr>
              <a:t>النار”</a:t>
            </a:r>
            <a:endParaRPr lang="ar-SA" sz="40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ar-SA" sz="4000" b="1" dirty="0" smtClean="0">
                <a:solidFill>
                  <a:schemeClr val="bg1"/>
                </a:solidFill>
              </a:rPr>
              <a:t> </a:t>
            </a:r>
            <a:r>
              <a:rPr lang="ar-SA" sz="4000" b="1" dirty="0">
                <a:solidFill>
                  <a:schemeClr val="bg1"/>
                </a:solidFill>
              </a:rPr>
              <a:t>إن </a:t>
            </a:r>
            <a:r>
              <a:rPr lang="ar-SA" sz="4000" b="1" dirty="0" err="1">
                <a:solidFill>
                  <a:schemeClr val="bg1"/>
                </a:solidFill>
              </a:rPr>
              <a:t>إلتزامنا</a:t>
            </a:r>
            <a:r>
              <a:rPr lang="ar-SA" sz="4000" b="1" dirty="0">
                <a:solidFill>
                  <a:schemeClr val="bg1"/>
                </a:solidFill>
              </a:rPr>
              <a:t> </a:t>
            </a:r>
            <a:r>
              <a:rPr lang="ar-SA" sz="4000" b="1" dirty="0" err="1">
                <a:solidFill>
                  <a:schemeClr val="bg1"/>
                </a:solidFill>
              </a:rPr>
              <a:t>ب </a:t>
            </a:r>
            <a:r>
              <a:rPr lang="ar-SA" sz="4000" b="1" dirty="0" smtClean="0">
                <a:solidFill>
                  <a:schemeClr val="bg1"/>
                </a:solidFill>
              </a:rPr>
              <a:t>( الدين المعاملة)</a:t>
            </a:r>
            <a:r>
              <a:rPr lang="ar-SA" sz="4000" b="1" dirty="0" err="1" smtClean="0">
                <a:solidFill>
                  <a:schemeClr val="bg1"/>
                </a:solidFill>
              </a:rPr>
              <a:t>هوأماننا</a:t>
            </a:r>
            <a:r>
              <a:rPr lang="ar-SA" sz="4000" b="1" dirty="0" smtClean="0">
                <a:solidFill>
                  <a:schemeClr val="bg1"/>
                </a:solidFill>
              </a:rPr>
              <a:t> </a:t>
            </a:r>
            <a:r>
              <a:rPr lang="ar-SA" sz="4000" b="1" dirty="0">
                <a:solidFill>
                  <a:schemeClr val="bg1"/>
                </a:solidFill>
              </a:rPr>
              <a:t>من أن نكون من المفلسين يوم </a:t>
            </a:r>
            <a:r>
              <a:rPr lang="ar-SA" sz="4000" b="1" dirty="0" err="1">
                <a:solidFill>
                  <a:schemeClr val="bg1"/>
                </a:solidFill>
              </a:rPr>
              <a:t>الحساب ...</a:t>
            </a:r>
            <a:r>
              <a:rPr lang="ar-SA" sz="4000" b="1" dirty="0"/>
              <a:t/>
            </a:r>
            <a:br>
              <a:rPr lang="ar-SA" sz="4000" b="1" dirty="0"/>
            </a:br>
            <a:r>
              <a:rPr lang="ar-SA" sz="4000" b="1" dirty="0"/>
              <a:t/>
            </a:r>
            <a:br>
              <a:rPr lang="ar-SA" sz="4000" b="1" dirty="0"/>
            </a:br>
            <a:r>
              <a:rPr lang="ar-SA" sz="4000" b="1" dirty="0"/>
              <a:t/>
            </a:r>
            <a:br>
              <a:rPr lang="ar-SA" sz="4000" b="1" dirty="0"/>
            </a:br>
            <a:endParaRPr lang="ar-SA" sz="4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بحر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1547664" y="836712"/>
            <a:ext cx="705678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err="1"/>
              <a:t>إن </a:t>
            </a:r>
            <a:r>
              <a:rPr lang="ar-SA" sz="3200" b="1" dirty="0"/>
              <a:t>" الدين </a:t>
            </a:r>
            <a:r>
              <a:rPr lang="ar-SA" sz="3200" b="1" dirty="0" err="1"/>
              <a:t>المعاملة </a:t>
            </a:r>
            <a:r>
              <a:rPr lang="ar-SA" sz="3200" b="1" dirty="0"/>
              <a:t>" هو ضرورة اجتماعية </a:t>
            </a:r>
            <a:endParaRPr lang="ar-SA" sz="3200" b="1" dirty="0" smtClean="0"/>
          </a:p>
          <a:p>
            <a:r>
              <a:rPr lang="ar-SA" sz="3200" b="1" dirty="0" smtClean="0"/>
              <a:t>لا </a:t>
            </a:r>
            <a:r>
              <a:rPr lang="ar-SA" sz="3200" b="1" dirty="0"/>
              <a:t>يمكن لأي مجتمع أن يستغني عنها </a:t>
            </a:r>
            <a:br>
              <a:rPr lang="ar-SA" sz="3200" b="1" dirty="0"/>
            </a:br>
            <a:r>
              <a:rPr lang="ar-SA" sz="3200" b="1" dirty="0"/>
              <a:t>ومتى فقدت المعاملات والأخلاق الحسنة أصيب </a:t>
            </a:r>
            <a:endParaRPr lang="ar-SA" sz="3200" b="1" dirty="0" smtClean="0"/>
          </a:p>
          <a:p>
            <a:r>
              <a:rPr lang="ar-SA" sz="3200" b="1" dirty="0" smtClean="0"/>
              <a:t>الدين </a:t>
            </a:r>
            <a:r>
              <a:rPr lang="ar-SA" sz="3200" b="1" dirty="0"/>
              <a:t>وأصيب معه المجتمع </a:t>
            </a:r>
            <a:br>
              <a:rPr lang="ar-SA" sz="3200" b="1" dirty="0"/>
            </a:br>
            <a:r>
              <a:rPr lang="ar-SA" sz="3200" b="1" dirty="0"/>
              <a:t>وتفكك والخلافات وعدم </a:t>
            </a:r>
            <a:r>
              <a:rPr lang="ar-SA" sz="3200" b="1" dirty="0" err="1"/>
              <a:t>الإستقرار</a:t>
            </a:r>
            <a:r>
              <a:rPr lang="ar-SA" sz="3200" b="1" dirty="0"/>
              <a:t> </a:t>
            </a:r>
            <a:r>
              <a:rPr lang="ar-SA" sz="3200" b="1" dirty="0" err="1"/>
              <a:t>...</a:t>
            </a: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9ID2Z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1763688" y="764704"/>
            <a:ext cx="64087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u="sng" dirty="0">
                <a:solidFill>
                  <a:srgbClr val="FF0000"/>
                </a:solidFill>
              </a:rPr>
              <a:t>فغياب المعاملة الحسنة عند المتدينين </a:t>
            </a:r>
            <a:r>
              <a:rPr lang="ar-SA" sz="3200" b="1" u="sng" dirty="0" err="1">
                <a:solidFill>
                  <a:srgbClr val="FF0000"/>
                </a:solidFill>
              </a:rPr>
              <a:t>قد :</a:t>
            </a:r>
            <a:r>
              <a:rPr lang="ar-SA" sz="3200" b="1" u="sng" dirty="0">
                <a:solidFill>
                  <a:srgbClr val="FF0000"/>
                </a:solidFill>
              </a:rPr>
              <a:t/>
            </a:r>
            <a:br>
              <a:rPr lang="ar-SA" sz="3200" b="1" u="sng" dirty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- </a:t>
            </a:r>
            <a:r>
              <a:rPr lang="ar-SA" sz="3200" b="1" dirty="0">
                <a:solidFill>
                  <a:srgbClr val="FF0000"/>
                </a:solidFill>
              </a:rPr>
              <a:t>يحول الحياة الأسرية إلى نزاعات وخصومات وشتائم وعقوق ثم إلى تشتت </a:t>
            </a:r>
            <a:r>
              <a:rPr lang="ar-SA" sz="3200" b="1" dirty="0" smtClean="0">
                <a:solidFill>
                  <a:srgbClr val="FF0000"/>
                </a:solidFill>
              </a:rPr>
              <a:t>وتفرق </a:t>
            </a:r>
            <a:r>
              <a:rPr lang="ar-SA" sz="3200" b="1" dirty="0">
                <a:solidFill>
                  <a:srgbClr val="FF0000"/>
                </a:solidFill>
              </a:rPr>
              <a:t>ثم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r>
              <a:rPr lang="ar-SA" sz="3200" b="1" dirty="0" smtClean="0">
                <a:solidFill>
                  <a:srgbClr val="FF0000"/>
                </a:solidFill>
              </a:rPr>
              <a:t>إلى </a:t>
            </a:r>
            <a:r>
              <a:rPr lang="ar-SA" sz="3200" b="1" dirty="0">
                <a:solidFill>
                  <a:srgbClr val="FF0000"/>
                </a:solidFill>
              </a:rPr>
              <a:t>ضياع </a:t>
            </a:r>
            <a:r>
              <a:rPr lang="ar-SA" sz="3200" b="1" dirty="0" err="1">
                <a:solidFill>
                  <a:srgbClr val="FF0000"/>
                </a:solidFill>
              </a:rPr>
              <a:t>وحرمان</a:t>
            </a:r>
            <a:r>
              <a:rPr lang="ar-SA" sz="3200" b="1" dirty="0" err="1" smtClean="0">
                <a:solidFill>
                  <a:srgbClr val="FF0000"/>
                </a:solidFill>
              </a:rPr>
              <a:t>.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- </a:t>
            </a:r>
            <a:r>
              <a:rPr lang="ar-SA" sz="3200" b="1" dirty="0">
                <a:solidFill>
                  <a:srgbClr val="FF0000"/>
                </a:solidFill>
              </a:rPr>
              <a:t>يحول أماكن العمل إلى صراعات ظاهرة وخفية بين المستخدمين </a:t>
            </a:r>
            <a:r>
              <a:rPr lang="ar-SA" sz="3200" b="1" dirty="0" smtClean="0">
                <a:solidFill>
                  <a:srgbClr val="FF0000"/>
                </a:solidFill>
              </a:rPr>
              <a:t>أو </a:t>
            </a:r>
            <a:r>
              <a:rPr lang="ar-SA" sz="3200" b="1" dirty="0">
                <a:solidFill>
                  <a:srgbClr val="FF0000"/>
                </a:solidFill>
              </a:rPr>
              <a:t>الموظفين حيث يعشش </a:t>
            </a:r>
            <a:r>
              <a:rPr lang="ar-SA" sz="3200" b="1" dirty="0" smtClean="0">
                <a:solidFill>
                  <a:srgbClr val="FF0000"/>
                </a:solidFill>
              </a:rPr>
              <a:t>فيها</a:t>
            </a:r>
            <a:endParaRPr lang="ar-SA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EDFUA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</p:spPr>
      </p:pic>
      <p:sp>
        <p:nvSpPr>
          <p:cNvPr id="5" name="مستطيل 4"/>
          <p:cNvSpPr/>
          <p:nvPr/>
        </p:nvSpPr>
        <p:spPr>
          <a:xfrm>
            <a:off x="1763688" y="332656"/>
            <a:ext cx="66247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/>
              <a:t>الحقد والحسد ومكر الليل </a:t>
            </a:r>
            <a:r>
              <a:rPr lang="ar-SA" sz="3200" b="1" dirty="0" err="1" smtClean="0"/>
              <a:t>والنهاروبذلك</a:t>
            </a:r>
            <a:r>
              <a:rPr lang="ar-SA" sz="3200" b="1" dirty="0" smtClean="0"/>
              <a:t> </a:t>
            </a:r>
          </a:p>
          <a:p>
            <a:r>
              <a:rPr lang="ar-SA" sz="3200" b="1" dirty="0" smtClean="0"/>
              <a:t>تضيع مصالح العباد </a:t>
            </a:r>
            <a:r>
              <a:rPr lang="ar-SA" sz="3200" b="1" dirty="0" err="1" smtClean="0"/>
              <a:t>والبلاد.</a:t>
            </a:r>
            <a:r>
              <a:rPr lang="ar-SA" sz="3200" b="1" dirty="0"/>
              <a:t> - يحول أسواقنا </a:t>
            </a:r>
            <a:r>
              <a:rPr lang="ar-SA" sz="3200" b="1" dirty="0" smtClean="0"/>
              <a:t>وشوارعنا إلى </a:t>
            </a:r>
            <a:r>
              <a:rPr lang="ar-SA" sz="3200" b="1" dirty="0"/>
              <a:t>خصومات وشتائم </a:t>
            </a:r>
            <a:r>
              <a:rPr lang="ar-SA" sz="3200" b="1" dirty="0" smtClean="0"/>
              <a:t>وحلبات مصارعة </a:t>
            </a:r>
            <a:r>
              <a:rPr lang="ar-SA" sz="3200" b="1" dirty="0"/>
              <a:t>قد تفضي إلى الجريمة </a:t>
            </a:r>
            <a:br>
              <a:rPr lang="ar-SA" sz="3200" b="1" dirty="0"/>
            </a:br>
            <a:r>
              <a:rPr lang="ar-SA" sz="3200" b="1" dirty="0"/>
              <a:t>والقتل ويصبح الغش سيد الموقف </a:t>
            </a:r>
            <a:r>
              <a:rPr lang="ar-SA" sz="3200" b="1" dirty="0" smtClean="0"/>
              <a:t>وتضمر</a:t>
            </a:r>
          </a:p>
          <a:p>
            <a:r>
              <a:rPr lang="ar-SA" sz="3200" b="1" dirty="0" smtClean="0"/>
              <a:t>الثقة </a:t>
            </a:r>
            <a:r>
              <a:rPr lang="ar-SA" sz="3200" b="1" dirty="0"/>
              <a:t>بين التجار </a:t>
            </a:r>
            <a:r>
              <a:rPr lang="ar-SA" sz="3200" b="1" dirty="0" err="1"/>
              <a:t>وزبنائهم</a:t>
            </a:r>
            <a:r>
              <a:rPr lang="ar-SA" sz="3200" b="1" dirty="0"/>
              <a:t> وتكاد </a:t>
            </a:r>
            <a:r>
              <a:rPr lang="ar-SA" sz="3200" b="1" dirty="0" smtClean="0"/>
              <a:t>تضم</a:t>
            </a:r>
            <a:br>
              <a:rPr lang="ar-SA" sz="3200" b="1" dirty="0" smtClean="0"/>
            </a:br>
            <a:endParaRPr lang="ar-SA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29613_12018652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4"/>
          <p:cNvSpPr/>
          <p:nvPr/>
        </p:nvSpPr>
        <p:spPr>
          <a:xfrm>
            <a:off x="2286000" y="548680"/>
            <a:ext cx="610242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</a:rPr>
              <a:t>يحول 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مساجدنا من </a:t>
            </a:r>
            <a:r>
              <a:rPr lang="ar-SA" sz="3200" b="1" dirty="0" err="1">
                <a:solidFill>
                  <a:schemeClr val="bg1">
                    <a:lumMod val="95000"/>
                  </a:schemeClr>
                </a:solidFill>
              </a:rPr>
              <a:t>فضاءات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 للعبادة وشحن الروح بقيم المحبة </a:t>
            </a: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</a:rPr>
              <a:t>والتراحم 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وتأليف القلوب إلى أماكن للمشاحنات </a:t>
            </a: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</a:rPr>
              <a:t>والجدل 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الفارغ في فروع الدين </a:t>
            </a:r>
            <a:r>
              <a:rPr lang="ar-SA" sz="3200" b="1" dirty="0" err="1">
                <a:solidFill>
                  <a:schemeClr val="bg1">
                    <a:lumMod val="95000"/>
                  </a:schemeClr>
                </a:solidFill>
              </a:rPr>
              <a:t>وجزئياته</a:t>
            </a:r>
            <a:r>
              <a:rPr lang="ar-SA" sz="3200" b="1" dirty="0" err="1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 " الدين </a:t>
            </a:r>
            <a:r>
              <a:rPr lang="ar-SA" sz="3200" b="1" dirty="0" err="1">
                <a:solidFill>
                  <a:schemeClr val="bg1">
                    <a:lumMod val="95000"/>
                  </a:schemeClr>
                </a:solidFill>
              </a:rPr>
              <a:t>المعاملة 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" </a:t>
            </a:r>
            <a:br>
              <a:rPr lang="ar-SA" sz="32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</a:rPr>
              <a:t>هو 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وعي وسلوك</a:t>
            </a: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</a:rPr>
              <a:t>...هو </a:t>
            </a:r>
            <a:r>
              <a:rPr lang="ar-SA" sz="3200" b="1" dirty="0" err="1">
                <a:solidFill>
                  <a:schemeClr val="bg1">
                    <a:lumMod val="95000"/>
                  </a:schemeClr>
                </a:solidFill>
              </a:rPr>
              <a:t>إلتزام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 ودعوة</a:t>
            </a: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</a:rPr>
              <a:t>...هو </a:t>
            </a:r>
            <a:r>
              <a:rPr lang="ar-SA" sz="3200" b="1" dirty="0">
                <a:solidFill>
                  <a:schemeClr val="bg1">
                    <a:lumMod val="95000"/>
                  </a:schemeClr>
                </a:solidFill>
              </a:rPr>
              <a:t>طريقك </a:t>
            </a:r>
            <a:r>
              <a:rPr lang="ar-SA" sz="3200" b="1" dirty="0" err="1">
                <a:solidFill>
                  <a:schemeClr val="bg1">
                    <a:lumMod val="95000"/>
                  </a:schemeClr>
                </a:solidFill>
              </a:rPr>
              <a:t>للجنة</a:t>
            </a:r>
            <a:r>
              <a:rPr lang="ar-SA" sz="3200" b="1" dirty="0" err="1" smtClean="0">
                <a:solidFill>
                  <a:schemeClr val="bg1">
                    <a:lumMod val="95000"/>
                  </a:schemeClr>
                </a:solidFill>
              </a:rPr>
              <a:t>...</a:t>
            </a:r>
            <a:endParaRPr lang="ar-SA" sz="32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Tx/>
              <a:buChar char="-"/>
            </a:pPr>
            <a:endParaRPr lang="ar-SA" b="1" dirty="0" smtClean="0"/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3465050558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مستطيل 4"/>
          <p:cNvSpPr/>
          <p:nvPr/>
        </p:nvSpPr>
        <p:spPr>
          <a:xfrm>
            <a:off x="1691680" y="1124744"/>
            <a:ext cx="698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FFFF00"/>
                </a:solidFill>
              </a:rPr>
              <a:t>-احترم </a:t>
            </a:r>
            <a:r>
              <a:rPr lang="ar-SA" sz="3200" b="1" dirty="0">
                <a:solidFill>
                  <a:srgbClr val="FFFF00"/>
                </a:solidFill>
              </a:rPr>
              <a:t>تحترم وعامل الناس كما تحب أن تعامل</a:t>
            </a:r>
            <a:br>
              <a:rPr lang="ar-SA" sz="3200" b="1" dirty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-اكتسب </a:t>
            </a:r>
            <a:r>
              <a:rPr lang="ar-SA" sz="3200" b="1" dirty="0">
                <a:solidFill>
                  <a:srgbClr val="FFFF00"/>
                </a:solidFill>
              </a:rPr>
              <a:t>رضى الرحمان بحسن </a:t>
            </a:r>
            <a:r>
              <a:rPr lang="ar-SA" sz="3200" b="1" dirty="0" err="1">
                <a:solidFill>
                  <a:srgbClr val="FFFF00"/>
                </a:solidFill>
              </a:rPr>
              <a:t>معاملتك </a:t>
            </a:r>
            <a:br>
              <a:rPr lang="ar-SA" sz="3200" b="1" dirty="0" err="1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-امش </a:t>
            </a:r>
            <a:r>
              <a:rPr lang="ar-SA" sz="3200" b="1" dirty="0">
                <a:solidFill>
                  <a:srgbClr val="FFFF00"/>
                </a:solidFill>
              </a:rPr>
              <a:t>على درب من كان خلقه القران حسن </a:t>
            </a:r>
            <a:br>
              <a:rPr lang="ar-SA" sz="3200" b="1" dirty="0">
                <a:solidFill>
                  <a:srgbClr val="FFFF00"/>
                </a:solidFill>
              </a:rPr>
            </a:br>
            <a:r>
              <a:rPr lang="ar-SA" sz="3200" b="1" dirty="0">
                <a:solidFill>
                  <a:srgbClr val="FFFF00"/>
                </a:solidFill>
              </a:rPr>
              <a:t>معاملتك تغير ما بنفسك ومن حولك</a:t>
            </a:r>
            <a:br>
              <a:rPr lang="ar-SA" sz="3200" b="1" dirty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-اجعل </a:t>
            </a:r>
            <a:r>
              <a:rPr lang="ar-SA" sz="3200" b="1" dirty="0">
                <a:solidFill>
                  <a:srgbClr val="FFFF00"/>
                </a:solidFill>
              </a:rPr>
              <a:t>من كلمتك شجرة طيبة أصلها </a:t>
            </a:r>
            <a:br>
              <a:rPr lang="ar-SA" sz="3200" b="1" dirty="0">
                <a:solidFill>
                  <a:srgbClr val="FFFF00"/>
                </a:solidFill>
              </a:rPr>
            </a:br>
            <a:r>
              <a:rPr lang="ar-SA" sz="3200" b="1" dirty="0">
                <a:solidFill>
                  <a:srgbClr val="FFFF00"/>
                </a:solidFill>
              </a:rPr>
              <a:t>ثابت وفرعها في السماء </a:t>
            </a:r>
            <a:endParaRPr lang="ar-SA" sz="3200" b="1" dirty="0" smtClean="0">
              <a:solidFill>
                <a:srgbClr val="FFFF00"/>
              </a:solidFill>
            </a:endParaRPr>
          </a:p>
          <a:p>
            <a:endParaRPr lang="ar-SA" sz="3200" b="1" dirty="0">
              <a:solidFill>
                <a:srgbClr val="FFFF00"/>
              </a:solidFill>
            </a:endParaRPr>
          </a:p>
          <a:p>
            <a:r>
              <a:rPr lang="ar-SA" sz="3200" b="1" dirty="0" smtClean="0">
                <a:solidFill>
                  <a:srgbClr val="FFFF00"/>
                </a:solidFill>
              </a:rPr>
              <a:t>والسلام عليكم ورحمة الله وبركاته </a:t>
            </a:r>
            <a:r>
              <a:rPr lang="ar-SA" sz="3200" b="1" dirty="0">
                <a:solidFill>
                  <a:srgbClr val="FFFF00"/>
                </a:solidFill>
              </a:rPr>
              <a:t/>
            </a:r>
            <a:br>
              <a:rPr lang="ar-SA" sz="3200" b="1" dirty="0">
                <a:solidFill>
                  <a:srgbClr val="FFFF00"/>
                </a:solidFill>
              </a:rPr>
            </a:br>
            <a:r>
              <a:rPr lang="ar-SA" sz="3200" b="1" dirty="0"/>
              <a:t/>
            </a:r>
            <a:br>
              <a:rPr lang="ar-SA" sz="3200" b="1" dirty="0"/>
            </a:br>
            <a:endParaRPr lang="ar-SA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424</Words>
  <Application>Microsoft Office PowerPoint</Application>
  <PresentationFormat>عرض على الشاشة (3:4)‏</PresentationFormat>
  <Paragraphs>63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ACER</cp:lastModifiedBy>
  <cp:revision>20</cp:revision>
  <dcterms:created xsi:type="dcterms:W3CDTF">2013-03-07T21:40:40Z</dcterms:created>
  <dcterms:modified xsi:type="dcterms:W3CDTF">2013-03-11T21:45:32Z</dcterms:modified>
</cp:coreProperties>
</file>